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drawings/drawing5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drawings/drawing6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drawings/drawing7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8.xml" ContentType="application/vnd.openxmlformats-officedocument.drawingml.chart+xml"/>
  <Override PartName="/ppt/notesSlides/notesSlide12.xml" ContentType="application/vnd.openxmlformats-officedocument.presentationml.notesSlide+xml"/>
  <Override PartName="/ppt/charts/chart9.xml" ContentType="application/vnd.openxmlformats-officedocument.drawingml.chart+xml"/>
  <Override PartName="/ppt/drawings/drawing8.xml" ContentType="application/vnd.openxmlformats-officedocument.drawingml.chartshapes+xml"/>
  <Override PartName="/ppt/charts/chart10.xml" ContentType="application/vnd.openxmlformats-officedocument.drawingml.chart+xml"/>
  <Override PartName="/ppt/drawings/drawing9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11.xml" ContentType="application/vnd.openxmlformats-officedocument.drawingml.chart+xml"/>
  <Override PartName="/ppt/drawings/drawing10.xml" ContentType="application/vnd.openxmlformats-officedocument.drawingml.chartshapes+xml"/>
  <Override PartName="/ppt/charts/chart12.xml" ContentType="application/vnd.openxmlformats-officedocument.drawingml.chart+xml"/>
  <Override PartName="/ppt/notesSlides/notesSlide14.xml" ContentType="application/vnd.openxmlformats-officedocument.presentationml.notesSlide+xml"/>
  <Override PartName="/ppt/charts/chart13.xml" ContentType="application/vnd.openxmlformats-officedocument.drawingml.chart+xml"/>
  <Override PartName="/ppt/drawings/drawing11.xml" ContentType="application/vnd.openxmlformats-officedocument.drawingml.chartshape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4.xml" ContentType="application/vnd.openxmlformats-officedocument.drawingml.chart+xml"/>
  <Override PartName="/ppt/drawings/drawing12.xml" ContentType="application/vnd.openxmlformats-officedocument.drawingml.chartshapes+xml"/>
  <Override PartName="/ppt/charts/chart15.xml" ContentType="application/vnd.openxmlformats-officedocument.drawingml.chart+xml"/>
  <Override PartName="/ppt/drawings/drawing13.xml" ContentType="application/vnd.openxmlformats-officedocument.drawingml.chartshapes+xml"/>
  <Override PartName="/ppt/notesSlides/notesSlide19.xml" ContentType="application/vnd.openxmlformats-officedocument.presentationml.notesSlid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drawings/drawing14.xml" ContentType="application/vnd.openxmlformats-officedocument.drawingml.chartshape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8.xml" ContentType="application/vnd.openxmlformats-officedocument.drawingml.chart+xml"/>
  <Override PartName="/ppt/drawings/drawing15.xml" ContentType="application/vnd.openxmlformats-officedocument.drawingml.chartshapes+xml"/>
  <Override PartName="/ppt/notesSlides/notesSlide22.xml" ContentType="application/vnd.openxmlformats-officedocument.presentationml.notesSlide+xml"/>
  <Override PartName="/ppt/charts/chart19.xml" ContentType="application/vnd.openxmlformats-officedocument.drawingml.chart+xml"/>
  <Override PartName="/ppt/drawings/drawing16.xml" ContentType="application/vnd.openxmlformats-officedocument.drawingml.chartshapes+xml"/>
  <Override PartName="/ppt/charts/chart20.xml" ContentType="application/vnd.openxmlformats-officedocument.drawingml.chart+xml"/>
  <Override PartName="/ppt/notesSlides/notesSlide23.xml" ContentType="application/vnd.openxmlformats-officedocument.presentationml.notesSlide+xml"/>
  <Override PartName="/ppt/charts/chart21.xml" ContentType="application/vnd.openxmlformats-officedocument.drawingml.chart+xml"/>
  <Override PartName="/ppt/drawings/drawing17.xml" ContentType="application/vnd.openxmlformats-officedocument.drawingml.chartshapes+xml"/>
  <Override PartName="/ppt/notesSlides/notesSlide24.xml" ContentType="application/vnd.openxmlformats-officedocument.presentationml.notesSlide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notesSlides/notesSlide25.xml" ContentType="application/vnd.openxmlformats-officedocument.presentationml.notesSlide+xml"/>
  <Override PartName="/ppt/charts/chart24.xml" ContentType="application/vnd.openxmlformats-officedocument.drawingml.chart+xml"/>
  <Override PartName="/ppt/drawings/drawing18.xml" ContentType="application/vnd.openxmlformats-officedocument.drawingml.chartshapes+xml"/>
  <Override PartName="/ppt/notesSlides/notesSlide26.xml" ContentType="application/vnd.openxmlformats-officedocument.presentationml.notesSlide+xml"/>
  <Override PartName="/ppt/charts/chart25.xml" ContentType="application/vnd.openxmlformats-officedocument.drawingml.chart+xml"/>
  <Override PartName="/ppt/drawings/drawing19.xml" ContentType="application/vnd.openxmlformats-officedocument.drawingml.chartshapes+xml"/>
  <Override PartName="/ppt/notesSlides/notesSlide27.xml" ContentType="application/vnd.openxmlformats-officedocument.presentationml.notesSlide+xml"/>
  <Override PartName="/ppt/charts/chart26.xml" ContentType="application/vnd.openxmlformats-officedocument.drawingml.chart+xml"/>
  <Override PartName="/ppt/drawings/drawing20.xml" ContentType="application/vnd.openxmlformats-officedocument.drawingml.chartshapes+xml"/>
  <Override PartName="/ppt/notesSlides/notesSlide28.xml" ContentType="application/vnd.openxmlformats-officedocument.presentationml.notesSlide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notesSlides/notesSlide2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29.xml" ContentType="application/vnd.openxmlformats-officedocument.drawingml.chart+xml"/>
  <Override PartName="/ppt/notesSlides/notesSlide3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30.xml" ContentType="application/vnd.openxmlformats-officedocument.drawingml.chart+xml"/>
  <Override PartName="/ppt/notesSlides/notesSlide3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notesSlides/notesSlide32.xml" ContentType="application/vnd.openxmlformats-officedocument.presentationml.notesSlide+xml"/>
  <Override PartName="/ppt/charts/chart35.xml" ContentType="application/vnd.openxmlformats-officedocument.drawingml.chart+xml"/>
  <Override PartName="/ppt/notesSlides/notesSlide3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36.xml" ContentType="application/vnd.openxmlformats-officedocument.drawingml.chart+xml"/>
  <Override PartName="/ppt/notesSlides/notesSlide3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37.xml" ContentType="application/vnd.openxmlformats-officedocument.drawingml.chart+xml"/>
  <Override PartName="/ppt/notesSlides/notesSlide3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38.xml" ContentType="application/vnd.openxmlformats-officedocument.drawingml.chart+xml"/>
  <Override PartName="/ppt/notesSlides/notesSlide36.xml" ContentType="application/vnd.openxmlformats-officedocument.presentationml.notesSlide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drawings/drawing21.xml" ContentType="application/vnd.openxmlformats-officedocument.drawingml.chartshapes+xml"/>
  <Override PartName="/ppt/notesSlides/notesSlide37.xml" ContentType="application/vnd.openxmlformats-officedocument.presentationml.notesSlide+xml"/>
  <Override PartName="/ppt/charts/chart41.xml" ContentType="application/vnd.openxmlformats-officedocument.drawingml.chart+xml"/>
  <Override PartName="/ppt/drawings/drawing22.xml" ContentType="application/vnd.openxmlformats-officedocument.drawingml.chartshapes+xml"/>
  <Override PartName="/ppt/charts/chart42.xml" ContentType="application/vnd.openxmlformats-officedocument.drawingml.chart+xml"/>
  <Override PartName="/ppt/drawings/drawing23.xml" ContentType="application/vnd.openxmlformats-officedocument.drawingml.chartshapes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43.xml" ContentType="application/vnd.openxmlformats-officedocument.drawingml.chart+xml"/>
  <Override PartName="/ppt/drawings/drawing24.xml" ContentType="application/vnd.openxmlformats-officedocument.drawingml.chartshapes+xml"/>
  <Override PartName="/ppt/notesSlides/notesSlide38.xml" ContentType="application/vnd.openxmlformats-officedocument.presentationml.notesSlide+xml"/>
  <Override PartName="/ppt/charts/chart44.xml" ContentType="application/vnd.openxmlformats-officedocument.drawingml.chart+xml"/>
  <Override PartName="/ppt/drawings/drawing25.xml" ContentType="application/vnd.openxmlformats-officedocument.drawingml.chartshapes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3" r:id="rId2"/>
  </p:sldMasterIdLst>
  <p:notesMasterIdLst>
    <p:notesMasterId r:id="rId82"/>
  </p:notesMasterIdLst>
  <p:handoutMasterIdLst>
    <p:handoutMasterId r:id="rId83"/>
  </p:handoutMasterIdLst>
  <p:sldIdLst>
    <p:sldId id="443" r:id="rId3"/>
    <p:sldId id="436" r:id="rId4"/>
    <p:sldId id="437" r:id="rId5"/>
    <p:sldId id="438" r:id="rId6"/>
    <p:sldId id="439" r:id="rId7"/>
    <p:sldId id="486" r:id="rId8"/>
    <p:sldId id="441" r:id="rId9"/>
    <p:sldId id="442" r:id="rId10"/>
    <p:sldId id="396" r:id="rId11"/>
    <p:sldId id="397" r:id="rId12"/>
    <p:sldId id="487" r:id="rId13"/>
    <p:sldId id="502" r:id="rId14"/>
    <p:sldId id="398" r:id="rId15"/>
    <p:sldId id="503" r:id="rId16"/>
    <p:sldId id="576" r:id="rId17"/>
    <p:sldId id="577" r:id="rId18"/>
    <p:sldId id="578" r:id="rId19"/>
    <p:sldId id="497" r:id="rId20"/>
    <p:sldId id="588" r:id="rId21"/>
    <p:sldId id="455" r:id="rId22"/>
    <p:sldId id="490" r:id="rId23"/>
    <p:sldId id="589" r:id="rId24"/>
    <p:sldId id="447" r:id="rId25"/>
    <p:sldId id="533" r:id="rId26"/>
    <p:sldId id="590" r:id="rId27"/>
    <p:sldId id="579" r:id="rId28"/>
    <p:sldId id="580" r:id="rId29"/>
    <p:sldId id="581" r:id="rId30"/>
    <p:sldId id="582" r:id="rId31"/>
    <p:sldId id="583" r:id="rId32"/>
    <p:sldId id="595" r:id="rId33"/>
    <p:sldId id="584" r:id="rId34"/>
    <p:sldId id="610" r:id="rId35"/>
    <p:sldId id="431" r:id="rId36"/>
    <p:sldId id="558" r:id="rId37"/>
    <p:sldId id="522" r:id="rId38"/>
    <p:sldId id="585" r:id="rId39"/>
    <p:sldId id="586" r:id="rId40"/>
    <p:sldId id="587" r:id="rId41"/>
    <p:sldId id="611" r:id="rId42"/>
    <p:sldId id="612" r:id="rId43"/>
    <p:sldId id="613" r:id="rId44"/>
    <p:sldId id="614" r:id="rId45"/>
    <p:sldId id="619" r:id="rId46"/>
    <p:sldId id="620" r:id="rId47"/>
    <p:sldId id="621" r:id="rId48"/>
    <p:sldId id="623" r:id="rId49"/>
    <p:sldId id="564" r:id="rId50"/>
    <p:sldId id="624" r:id="rId51"/>
    <p:sldId id="468" r:id="rId52"/>
    <p:sldId id="596" r:id="rId53"/>
    <p:sldId id="597" r:id="rId54"/>
    <p:sldId id="574" r:id="rId55"/>
    <p:sldId id="575" r:id="rId56"/>
    <p:sldId id="615" r:id="rId57"/>
    <p:sldId id="616" r:id="rId58"/>
    <p:sldId id="617" r:id="rId59"/>
    <p:sldId id="618" r:id="rId60"/>
    <p:sldId id="598" r:id="rId61"/>
    <p:sldId id="599" r:id="rId62"/>
    <p:sldId id="600" r:id="rId63"/>
    <p:sldId id="601" r:id="rId64"/>
    <p:sldId id="602" r:id="rId65"/>
    <p:sldId id="603" r:id="rId66"/>
    <p:sldId id="604" r:id="rId67"/>
    <p:sldId id="607" r:id="rId68"/>
    <p:sldId id="453" r:id="rId69"/>
    <p:sldId id="608" r:id="rId70"/>
    <p:sldId id="609" r:id="rId71"/>
    <p:sldId id="591" r:id="rId72"/>
    <p:sldId id="536" r:id="rId73"/>
    <p:sldId id="592" r:id="rId74"/>
    <p:sldId id="593" r:id="rId75"/>
    <p:sldId id="594" r:id="rId76"/>
    <p:sldId id="605" r:id="rId77"/>
    <p:sldId id="606" r:id="rId78"/>
    <p:sldId id="446" r:id="rId79"/>
    <p:sldId id="444" r:id="rId80"/>
    <p:sldId id="445" r:id="rId81"/>
  </p:sldIdLst>
  <p:sldSz cx="9144000" cy="6858000" type="screen4x3"/>
  <p:notesSz cx="9926638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7AB"/>
    <a:srgbClr val="FBFBC1"/>
    <a:srgbClr val="008000"/>
    <a:srgbClr val="EFED9B"/>
    <a:srgbClr val="000099"/>
    <a:srgbClr val="FDFD55"/>
    <a:srgbClr val="ECFA62"/>
    <a:srgbClr val="E0DC3E"/>
    <a:srgbClr val="532DF7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4" autoAdjust="0"/>
    <p:restoredTop sz="96390" autoAdjust="0"/>
  </p:normalViewPr>
  <p:slideViewPr>
    <p:cSldViewPr>
      <p:cViewPr varScale="1">
        <p:scale>
          <a:sx n="70" d="100"/>
          <a:sy n="70" d="100"/>
        </p:scale>
        <p:origin x="-125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8"/>
    </p:cViewPr>
  </p:sorterViewPr>
  <p:notesViewPr>
    <p:cSldViewPr>
      <p:cViewPr varScale="1">
        <p:scale>
          <a:sx n="74" d="100"/>
          <a:sy n="74" d="100"/>
        </p:scale>
        <p:origin x="-1482" y="-96"/>
      </p:cViewPr>
      <p:guideLst>
        <p:guide orient="horz" pos="2141"/>
        <p:guide pos="312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png"/><Relationship Id="rId1" Type="http://schemas.openxmlformats.org/officeDocument/2006/relationships/image" Target="../media/image39.png"/><Relationship Id="rId6" Type="http://schemas.openxmlformats.org/officeDocument/2006/relationships/chartUserShapes" Target="../drawings/drawing12.xml"/><Relationship Id="rId5" Type="http://schemas.openxmlformats.org/officeDocument/2006/relationships/package" Target="../embeddings/Microsoft_Excel_Worksheet14.xlsx"/><Relationship Id="rId4" Type="http://schemas.openxmlformats.org/officeDocument/2006/relationships/image" Target="../media/image71.jpg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3.xml"/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4.xml"/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5.xml"/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6.xml"/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7.xml"/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8.xml"/><Relationship Id="rId1" Type="http://schemas.openxmlformats.org/officeDocument/2006/relationships/package" Target="../embeddings/Microsoft_Excel_Worksheet24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9.xml"/><Relationship Id="rId1" Type="http://schemas.openxmlformats.org/officeDocument/2006/relationships/package" Target="../embeddings/Microsoft_Excel_Worksheet25.xlsx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0.xml"/><Relationship Id="rId1" Type="http://schemas.openxmlformats.org/officeDocument/2006/relationships/package" Target="../embeddings/Microsoft_Excel_Worksheet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image" Target="../media/image39.png"/><Relationship Id="rId1" Type="http://schemas.openxmlformats.org/officeDocument/2006/relationships/image" Target="../media/image38.jpg"/><Relationship Id="rId6" Type="http://schemas.openxmlformats.org/officeDocument/2006/relationships/image" Target="../media/image43.jpg"/><Relationship Id="rId11" Type="http://schemas.openxmlformats.org/officeDocument/2006/relationships/chartUserShapes" Target="../drawings/drawing3.xml"/><Relationship Id="rId5" Type="http://schemas.openxmlformats.org/officeDocument/2006/relationships/image" Target="../media/image42.jpg"/><Relationship Id="rId10" Type="http://schemas.openxmlformats.org/officeDocument/2006/relationships/package" Target="../embeddings/Microsoft_Excel_Worksheet3.xlsx"/><Relationship Id="rId4" Type="http://schemas.openxmlformats.org/officeDocument/2006/relationships/image" Target="../media/image41.jpg"/><Relationship Id="rId9" Type="http://schemas.openxmlformats.org/officeDocument/2006/relationships/image" Target="../media/image46.jpg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9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4.xlsx"/></Relationships>
</file>

<file path=ppt/charts/_rels/chart4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1.xml"/><Relationship Id="rId1" Type="http://schemas.openxmlformats.org/officeDocument/2006/relationships/package" Target="../embeddings/Microsoft_Excel_Worksheet40.xlsx"/></Relationships>
</file>

<file path=ppt/charts/_rels/chart4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2.xml"/><Relationship Id="rId1" Type="http://schemas.openxmlformats.org/officeDocument/2006/relationships/package" Target="../embeddings/Microsoft_Excel_Worksheet41.xlsx"/></Relationships>
</file>

<file path=ppt/charts/_rels/chart4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3.xml"/><Relationship Id="rId1" Type="http://schemas.openxmlformats.org/officeDocument/2006/relationships/package" Target="../embeddings/Microsoft_Excel_Worksheet42.xlsx"/></Relationships>
</file>

<file path=ppt/charts/_rels/chart4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4.xml"/><Relationship Id="rId1" Type="http://schemas.openxmlformats.org/officeDocument/2006/relationships/package" Target="../embeddings/Microsoft_Excel_Worksheet43.xlsx"/></Relationships>
</file>

<file path=ppt/charts/_rels/chart4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5.xml"/><Relationship Id="rId1" Type="http://schemas.openxmlformats.org/officeDocument/2006/relationships/package" Target="../embeddings/Microsoft_Excel_Worksheet4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1"/>
    </mc:Choice>
    <mc:Fallback>
      <c:style val="21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637812256739335E-3"/>
          <c:y val="3.1619409833298926E-3"/>
          <c:w val="0.99223621877432611"/>
          <c:h val="0.844044137214728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Lbls>
            <c:dLbl>
              <c:idx val="0"/>
              <c:layout>
                <c:manualLayout>
                  <c:x val="2.7777783853408606E-3"/>
                  <c:y val="-6.499578839828040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2222227082726833E-2"/>
                  <c:y val="-3.8586408656461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9.404453900666543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7777783853408541E-3"/>
                  <c:y val="-3.07578020110210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первоначальный</c:v>
                </c:pt>
                <c:pt idx="1">
                  <c:v>с учетом I уточнения</c:v>
                </c:pt>
                <c:pt idx="2">
                  <c:v>с учетом II уточнения</c:v>
                </c:pt>
                <c:pt idx="3">
                  <c:v>с учетом III уточнения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34327.1</c:v>
                </c:pt>
                <c:pt idx="1">
                  <c:v>37297.300000000003</c:v>
                </c:pt>
                <c:pt idx="2">
                  <c:v>41440.6</c:v>
                </c:pt>
                <c:pt idx="3">
                  <c:v>43554.568729999999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6"/>
        <c:axId val="35791232"/>
        <c:axId val="35793920"/>
      </c:barChart>
      <c:catAx>
        <c:axId val="35791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35793920"/>
        <c:crosses val="autoZero"/>
        <c:auto val="1"/>
        <c:lblAlgn val="ctr"/>
        <c:lblOffset val="100"/>
        <c:noMultiLvlLbl val="0"/>
      </c:catAx>
      <c:valAx>
        <c:axId val="35793920"/>
        <c:scaling>
          <c:orientation val="minMax"/>
          <c:max val="53000"/>
          <c:min val="10000"/>
        </c:scaling>
        <c:delete val="1"/>
        <c:axPos val="l"/>
        <c:numFmt formatCode="0.0" sourceLinked="1"/>
        <c:majorTickMark val="out"/>
        <c:minorTickMark val="none"/>
        <c:tickLblPos val="nextTo"/>
        <c:crossAx val="357912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900">
          <a:latin typeface="TimesET" pitchFamily="2" charset="0"/>
        </a:defRPr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58481349622176071"/>
          <c:y val="2.882904447488541E-2"/>
          <c:w val="0.36949216636862003"/>
          <c:h val="0.8942618249728637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3BCB27"/>
            </a:solidFill>
          </c:spPr>
          <c:invertIfNegative val="0"/>
          <c:dLbls>
            <c:dLbl>
              <c:idx val="4"/>
              <c:spPr/>
              <c:txPr>
                <a:bodyPr/>
                <a:lstStyle/>
                <a:p>
                  <a:pPr>
                    <a:defRPr sz="1200" b="1">
                      <a:latin typeface="TimesET" pitchFamily="2" charset="0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>
                    <a:latin typeface="TimesET" pitchFamily="2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Лист1!$A$8:$A$21</c:f>
              <c:strCache>
                <c:ptCount val="14"/>
                <c:pt idx="0">
                  <c:v>Республика Мордовия</c:v>
                </c:pt>
                <c:pt idx="1">
                  <c:v>Самарская область</c:v>
                </c:pt>
                <c:pt idx="2">
                  <c:v>Пензенская область</c:v>
                </c:pt>
                <c:pt idx="3">
                  <c:v>Оренбургская область</c:v>
                </c:pt>
                <c:pt idx="4">
                  <c:v>Чувашская Республика</c:v>
                </c:pt>
                <c:pt idx="5">
                  <c:v>Саратовская область</c:v>
                </c:pt>
                <c:pt idx="6">
                  <c:v>Нижегородская область</c:v>
                </c:pt>
                <c:pt idx="7">
                  <c:v>Удмуртская Республика</c:v>
                </c:pt>
                <c:pt idx="8">
                  <c:v>Пермский край</c:v>
                </c:pt>
                <c:pt idx="9">
                  <c:v>Кировская область</c:v>
                </c:pt>
                <c:pt idx="10">
                  <c:v>Республика Башкортостан</c:v>
                </c:pt>
                <c:pt idx="11">
                  <c:v>Республика Марий Эл</c:v>
                </c:pt>
                <c:pt idx="12">
                  <c:v>Ульяновская область</c:v>
                </c:pt>
                <c:pt idx="13">
                  <c:v>Республика Татарстан</c:v>
                </c:pt>
              </c:strCache>
            </c:strRef>
          </c:cat>
          <c:val>
            <c:numRef>
              <c:f>Лист1!$C$8:$C$21</c:f>
              <c:numCache>
                <c:formatCode>0.0</c:formatCode>
                <c:ptCount val="14"/>
                <c:pt idx="0">
                  <c:v>88.336552466380653</c:v>
                </c:pt>
                <c:pt idx="1">
                  <c:v>97.01337363460965</c:v>
                </c:pt>
                <c:pt idx="2">
                  <c:v>99.747307270508628</c:v>
                </c:pt>
                <c:pt idx="3">
                  <c:v>101.2214809378986</c:v>
                </c:pt>
                <c:pt idx="4">
                  <c:v>101.74921611945385</c:v>
                </c:pt>
                <c:pt idx="5">
                  <c:v>103.04409419102127</c:v>
                </c:pt>
                <c:pt idx="6">
                  <c:v>104.26228781788539</c:v>
                </c:pt>
                <c:pt idx="7">
                  <c:v>104.71102571557924</c:v>
                </c:pt>
                <c:pt idx="8">
                  <c:v>105.28780625792564</c:v>
                </c:pt>
                <c:pt idx="9">
                  <c:v>106.13809036998641</c:v>
                </c:pt>
                <c:pt idx="10">
                  <c:v>108.16225362164047</c:v>
                </c:pt>
                <c:pt idx="11">
                  <c:v>108.22955129213453</c:v>
                </c:pt>
                <c:pt idx="12">
                  <c:v>110.53694453387253</c:v>
                </c:pt>
                <c:pt idx="13">
                  <c:v>111.63707525048284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4608768"/>
        <c:axId val="114610560"/>
      </c:barChart>
      <c:catAx>
        <c:axId val="1146087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>
                <a:latin typeface="TimesET" pitchFamily="2" charset="0"/>
                <a:cs typeface="Arial" panose="020B0604020202020204" pitchFamily="34" charset="0"/>
              </a:defRPr>
            </a:pPr>
            <a:endParaRPr lang="ru-RU"/>
          </a:p>
        </c:txPr>
        <c:crossAx val="114610560"/>
        <c:crosses val="autoZero"/>
        <c:auto val="1"/>
        <c:lblAlgn val="ctr"/>
        <c:lblOffset val="100"/>
        <c:noMultiLvlLbl val="0"/>
      </c:catAx>
      <c:valAx>
        <c:axId val="114610560"/>
        <c:scaling>
          <c:orientation val="minMax"/>
        </c:scaling>
        <c:delete val="0"/>
        <c:axPos val="b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14608768"/>
        <c:crosses val="autoZero"/>
        <c:crossBetween val="between"/>
      </c:valAx>
      <c:spPr>
        <a:solidFill>
          <a:srgbClr val="FFFFCC"/>
        </a:solidFill>
        <a:ln w="25396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5"/>
      <c:rotY val="1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982795562397834E-3"/>
          <c:y val="9.4985381028124233E-2"/>
          <c:w val="0.99880172044376025"/>
          <c:h val="0.7276939356064317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Лист1!$A$2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50000"/>
                    <a:satMod val="300000"/>
                  </a:schemeClr>
                </a:gs>
                <a:gs pos="35000">
                  <a:schemeClr val="accent6">
                    <a:tint val="37000"/>
                    <a:satMod val="300000"/>
                  </a:schemeClr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079811993678707E-2"/>
                  <c:y val="-0.324138158823193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8794986498098852E-2"/>
                  <c:y val="-0.339818098289379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TimesET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Лист1!$B$2:$C$2</c:f>
              <c:numCache>
                <c:formatCode>#,##0.0</c:formatCode>
                <c:ptCount val="2"/>
                <c:pt idx="0">
                  <c:v>15167.7</c:v>
                </c:pt>
                <c:pt idx="1">
                  <c:v>15846.2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7"/>
        <c:gapDepth val="260"/>
        <c:shape val="cylinder"/>
        <c:axId val="126006784"/>
        <c:axId val="99229696"/>
        <c:axId val="0"/>
      </c:bar3DChart>
      <c:catAx>
        <c:axId val="126006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 b="1">
                <a:latin typeface="TimesET" pitchFamily="2" charset="0"/>
              </a:defRPr>
            </a:pPr>
            <a:endParaRPr lang="ru-RU"/>
          </a:p>
        </c:txPr>
        <c:crossAx val="99229696"/>
        <c:crosses val="autoZero"/>
        <c:auto val="1"/>
        <c:lblAlgn val="ctr"/>
        <c:lblOffset val="100"/>
        <c:noMultiLvlLbl val="0"/>
      </c:catAx>
      <c:valAx>
        <c:axId val="99229696"/>
        <c:scaling>
          <c:orientation val="minMax"/>
          <c:min val="0"/>
        </c:scaling>
        <c:delete val="1"/>
        <c:axPos val="l"/>
        <c:majorGridlines/>
        <c:numFmt formatCode="#,##0.0" sourceLinked="1"/>
        <c:majorTickMark val="none"/>
        <c:minorTickMark val="none"/>
        <c:tickLblPos val="nextTo"/>
        <c:crossAx val="126006784"/>
        <c:crosses val="autoZero"/>
        <c:crossBetween val="between"/>
      </c:valAx>
      <c:spPr>
        <a:noFill/>
        <a:ln w="25409">
          <a:noFill/>
        </a:ln>
      </c:spPr>
    </c:plotArea>
    <c:plotVisOnly val="1"/>
    <c:dispBlanksAs val="gap"/>
    <c:showDLblsOverMax val="0"/>
  </c:chart>
  <c:txPr>
    <a:bodyPr/>
    <a:lstStyle/>
    <a:p>
      <a:pPr>
        <a:defRPr sz="1809"/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2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5376414815697978E-2"/>
          <c:y val="2.4515550903700764E-2"/>
          <c:w val="0.94794582444769016"/>
          <c:h val="0.83797070595759637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 год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9.5788814792936304E-4"/>
                  <c:y val="-2.7286757927797817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2531954444086158E-3"/>
                  <c:y val="2.32890789912231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374664252991498E-2"/>
                  <c:y val="-5.0391226371672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5.548841456640319E-3"/>
                  <c:y val="-8.1710140314739804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ET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7350.4</c:v>
                </c:pt>
                <c:pt idx="1">
                  <c:v>3978.9</c:v>
                </c:pt>
                <c:pt idx="2">
                  <c:v>2363.5</c:v>
                </c:pt>
                <c:pt idx="3">
                  <c:v>982.4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379892071612639E-2"/>
                  <c:y val="-5.4498449121268824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3713489829043387E-2"/>
                  <c:y val="3.67714398099911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6473928371102485E-2"/>
                  <c:y val="-1.06230689082594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6677760736611923E-2"/>
                  <c:y val="-1.56622987836185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ET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Лист1!$C$2:$C$5</c:f>
              <c:numCache>
                <c:formatCode>0.0</c:formatCode>
                <c:ptCount val="4"/>
                <c:pt idx="0">
                  <c:v>7197.6</c:v>
                </c:pt>
                <c:pt idx="1">
                  <c:v>4271.5384274500002</c:v>
                </c:pt>
                <c:pt idx="2">
                  <c:v>2029.2193990000005</c:v>
                </c:pt>
                <c:pt idx="3">
                  <c:v>1441.4690690000002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gapDepth val="112"/>
        <c:shape val="cylinder"/>
        <c:axId val="99251712"/>
        <c:axId val="99253248"/>
        <c:axId val="114578752"/>
      </c:bar3DChart>
      <c:catAx>
        <c:axId val="992517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99253248"/>
        <c:crosses val="autoZero"/>
        <c:auto val="1"/>
        <c:lblAlgn val="ctr"/>
        <c:lblOffset val="100"/>
        <c:noMultiLvlLbl val="0"/>
      </c:catAx>
      <c:valAx>
        <c:axId val="99253248"/>
        <c:scaling>
          <c:orientation val="minMax"/>
          <c:max val="4500"/>
          <c:min val="0"/>
        </c:scaling>
        <c:delete val="1"/>
        <c:axPos val="l"/>
        <c:majorGridlines/>
        <c:numFmt formatCode="0.0" sourceLinked="1"/>
        <c:majorTickMark val="out"/>
        <c:minorTickMark val="none"/>
        <c:tickLblPos val="nextTo"/>
        <c:crossAx val="99251712"/>
        <c:crosses val="autoZero"/>
        <c:crossBetween val="between"/>
      </c:valAx>
      <c:serAx>
        <c:axId val="114578752"/>
        <c:scaling>
          <c:orientation val="minMax"/>
        </c:scaling>
        <c:delete val="1"/>
        <c:axPos val="b"/>
        <c:majorTickMark val="out"/>
        <c:minorTickMark val="none"/>
        <c:tickLblPos val="nextTo"/>
        <c:crossAx val="99253248"/>
        <c:crosses val="autoZero"/>
      </c:serAx>
    </c:plotArea>
    <c:legend>
      <c:legendPos val="b"/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TimesET" pitchFamily="2" charset="0"/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4.9777773132432965E-2"/>
          <c:w val="0.94708581869639474"/>
          <c:h val="0.9478518567184037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 в собственных доходах</c:v>
                </c:pt>
              </c:strCache>
            </c:strRef>
          </c:tx>
          <c:explosion val="25"/>
          <c:dPt>
            <c:idx val="0"/>
            <c:bubble3D val="0"/>
            <c:explosion val="9"/>
            <c:spPr>
              <a:solidFill>
                <a:srgbClr val="1DD526"/>
              </a:solidFill>
            </c:spPr>
          </c:dPt>
          <c:dPt>
            <c:idx val="1"/>
            <c:bubble3D val="0"/>
            <c:spPr>
              <a:solidFill>
                <a:srgbClr val="FF0066"/>
              </a:solidFill>
            </c:spPr>
          </c:dPt>
          <c:cat>
            <c:strRef>
              <c:f>Лист1!$A$2:$A$3</c:f>
              <c:strCache>
                <c:ptCount val="2"/>
                <c:pt idx="0">
                  <c:v>10 крупных</c:v>
                </c:pt>
                <c:pt idx="1">
                  <c:v>остальные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21.8</c:v>
                </c:pt>
                <c:pt idx="1">
                  <c:v>78.2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58790920078328"/>
          <c:y val="0.13253962143886605"/>
          <c:w val="0.69633816389547631"/>
          <c:h val="0.703620153741806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финансирования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6.0816997345122574E-2"/>
                  <c:y val="-0.14478076233652315"/>
                </c:manualLayout>
              </c:layout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7434205905601804"/>
                  <c:y val="-2.1059019976221546E-2"/>
                </c:manualLayout>
              </c:layout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804237587905303"/>
                  <c:y val="1.0529509988110773E-2"/>
                </c:manualLayout>
              </c:layout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4798802687313159"/>
                  <c:y val="0.13161887485138477"/>
                </c:manualLayout>
              </c:layout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0136166224187096E-2"/>
                  <c:y val="0.21848733225329856"/>
                </c:manualLayout>
              </c:layout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20272332448374192"/>
                  <c:y val="5.0015172443526178E-2"/>
                </c:manualLayout>
              </c:layout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0.19461439150439222"/>
                  <c:y val="-2.8956152467304579E-2"/>
                </c:manualLayout>
              </c:layout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9.730719575219611E-2"/>
                  <c:y val="-0.17636949957467413"/>
                </c:manualLayout>
              </c:layout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TimesET" pitchFamily="2" charset="0"/>
                  </a:defRPr>
                </a:pPr>
                <a:endParaRPr lang="ru-RU"/>
              </a:p>
            </c:txPr>
            <c:showLegendKey val="1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Жилищно - коммунальное хозяйство</c:v>
                </c:pt>
                <c:pt idx="1">
                  <c:v>Образование</c:v>
                </c:pt>
                <c:pt idx="2">
                  <c:v>Культура, кинематография</c:v>
                </c:pt>
                <c:pt idx="3">
                  <c:v>Здравоохранение</c:v>
                </c:pt>
                <c:pt idx="4">
                  <c:v>Национальная экономика</c:v>
                </c:pt>
                <c:pt idx="5">
                  <c:v>Физическая культура и спорт</c:v>
                </c:pt>
                <c:pt idx="6">
                  <c:v>Социальная политика</c:v>
                </c:pt>
                <c:pt idx="7">
                  <c:v>Прочие  </c:v>
                </c:pt>
              </c:strCache>
            </c:strRef>
          </c:cat>
          <c:val>
            <c:numRef>
              <c:f>Лист1!$B$2:$B$9</c:f>
              <c:numCache>
                <c:formatCode>#\ ##0.0</c:formatCode>
                <c:ptCount val="8"/>
                <c:pt idx="0">
                  <c:v>1822.4</c:v>
                </c:pt>
                <c:pt idx="1">
                  <c:v>11946.3</c:v>
                </c:pt>
                <c:pt idx="2">
                  <c:v>654</c:v>
                </c:pt>
                <c:pt idx="3">
                  <c:v>2805.9</c:v>
                </c:pt>
                <c:pt idx="4">
                  <c:v>8395</c:v>
                </c:pt>
                <c:pt idx="5">
                  <c:v>774</c:v>
                </c:pt>
                <c:pt idx="6">
                  <c:v>12553.7</c:v>
                </c:pt>
                <c:pt idx="7">
                  <c:v>4603.3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5">
    <c:autoUpdate val="0"/>
  </c:externalData>
  <c:userShapes r:id="rId6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overlay val="0"/>
    </c:title>
    <c:autoTitleDeleted val="0"/>
    <c:plotArea>
      <c:layout>
        <c:manualLayout>
          <c:layoutTarget val="inner"/>
          <c:xMode val="edge"/>
          <c:yMode val="edge"/>
          <c:x val="5.0006249305632716E-2"/>
          <c:y val="5.5249188446337E-2"/>
          <c:w val="0.55618260491786142"/>
          <c:h val="0.86236947907326522"/>
        </c:manualLayout>
      </c:layout>
      <c:doughnutChart>
        <c:varyColors val="1"/>
        <c:ser>
          <c:idx val="1"/>
          <c:order val="0"/>
          <c:tx>
            <c:strRef>
              <c:f>Лист1!$A$2</c:f>
              <c:strCache>
                <c:ptCount val="1"/>
              </c:strCache>
            </c:strRef>
          </c:tx>
          <c:spPr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 prstMaterial="softEdge">
              <a:bevelT w="63500" h="25400"/>
            </a:sp3d>
          </c:spPr>
          <c:explosion val="2"/>
          <c:dLbls>
            <c:dLbl>
              <c:idx val="0"/>
              <c:layout>
                <c:manualLayout>
                  <c:x val="-0.1631417111061734"/>
                  <c:y val="-0.12321690284032367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4923989927045148"/>
                  <c:y val="5.9413870300560209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4992570269969948E-2"/>
                  <c:y val="0.14501280679620074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9.0882494537643965E-2"/>
                  <c:y val="0.13648331311741618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gradFill>
                <a:gsLst>
                  <a:gs pos="0">
                    <a:schemeClr val="accent2">
                      <a:tint val="50000"/>
                      <a:satMod val="300000"/>
                    </a:schemeClr>
                  </a:gs>
                  <a:gs pos="35000">
                    <a:schemeClr val="accent2">
                      <a:tint val="37000"/>
                      <a:satMod val="300000"/>
                    </a:schemeClr>
                  </a:gs>
                  <a:gs pos="100000">
                    <a:schemeClr val="accent2">
                      <a:tint val="15000"/>
                      <a:satMod val="350000"/>
                    </a:schemeClr>
                  </a:gs>
                </a:gsLst>
                <a:lin ang="16200000" scaled="1"/>
              </a:gradFill>
            </c:spPr>
            <c:txPr>
              <a:bodyPr/>
              <a:lstStyle/>
              <a:p>
                <a:pPr>
                  <a:defRPr sz="2800" b="1">
                    <a:latin typeface="TimesET" pitchFamily="2" charset="0"/>
                  </a:defRPr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Лист1!$B$1:$E$1</c:f>
              <c:strCache>
                <c:ptCount val="4"/>
                <c:pt idx="0">
                  <c:v>Расходные обязательства, возникшие в результате принятия нормативных правовых актов субъекта Российской Федерации, заключения договоров (соглашений) по предметам совместного ведения Российской Федерации и субъектов Российской Федерации</c:v>
                </c:pt>
                <c:pt idx="1">
                  <c:v>Расходные обязательства, возникшие в результате принятия нормативных правовых актов субъекта Российской Федерации, предусматривающих реализацию субъектом Российской Федерации переданных полномочий за счет средств субвенций из федерального бюджета</c:v>
                </c:pt>
                <c:pt idx="2">
                  <c:v>Расходные обязательства, возникшие в результате принятия нормативных правовых актов субъекта Российской Федерации, предусматривающих предоставление из бюджета субъекта Российской Федерации межбюджетных трансфертов</c:v>
                </c:pt>
                <c:pt idx="3">
                  <c:v>Прочие расходные обязательства</c:v>
                </c:pt>
              </c:strCache>
            </c:strRef>
          </c:cat>
          <c:val>
            <c:numRef>
              <c:f>Лист1!$B$2:$E$2</c:f>
              <c:numCache>
                <c:formatCode>0.0%</c:formatCode>
                <c:ptCount val="4"/>
                <c:pt idx="0">
                  <c:v>0.91900000000000004</c:v>
                </c:pt>
                <c:pt idx="1">
                  <c:v>4.1000000000000002E-2</c:v>
                </c:pt>
                <c:pt idx="2">
                  <c:v>3.4000000000000002E-2</c:v>
                </c:pt>
                <c:pt idx="3">
                  <c:v>6.0000000000000001E-3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80"/>
        <c:holeSize val="50"/>
      </c:doughnutChart>
    </c:plotArea>
    <c:legend>
      <c:legendPos val="r"/>
      <c:layout>
        <c:manualLayout>
          <c:xMode val="edge"/>
          <c:yMode val="edge"/>
          <c:x val="0.63224028348701999"/>
          <c:y val="1.4307770978262689E-2"/>
          <c:w val="0.36713744769099727"/>
          <c:h val="0.91804373334469691"/>
        </c:manualLayout>
      </c:layout>
      <c:overlay val="0"/>
      <c:txPr>
        <a:bodyPr/>
        <a:lstStyle/>
        <a:p>
          <a:pPr>
            <a:defRPr sz="1100" b="1">
              <a:latin typeface="TimesET" pitchFamily="2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9"/>
      </a:pPr>
      <a:endParaRPr lang="ru-RU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latin typeface="TimesET" pitchFamily="2" charset="0"/>
              </a:defRPr>
            </a:pPr>
            <a:r>
              <a:rPr lang="ru-RU" sz="1200" dirty="0"/>
              <a:t>Темп роста </a:t>
            </a:r>
            <a:r>
              <a:rPr lang="ru-RU" sz="1200" dirty="0" smtClean="0"/>
              <a:t>расходов на реальный сектор экономики</a:t>
            </a:r>
            <a:r>
              <a:rPr lang="ru-RU" sz="1200" baseline="0" dirty="0" smtClean="0"/>
              <a:t> </a:t>
            </a:r>
            <a:r>
              <a:rPr lang="ru-RU" sz="1200" dirty="0" smtClean="0"/>
              <a:t>в 2015 году к </a:t>
            </a:r>
            <a:r>
              <a:rPr lang="ru-RU" sz="1200" dirty="0"/>
              <a:t>уровню </a:t>
            </a:r>
            <a:r>
              <a:rPr lang="ru-RU" sz="1200" dirty="0" smtClean="0"/>
              <a:t>2013 </a:t>
            </a:r>
            <a:r>
              <a:rPr lang="ru-RU" sz="1200" dirty="0"/>
              <a:t>года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43433023706321955"/>
          <c:y val="0.12917830889372761"/>
          <c:w val="0.49647785681260054"/>
          <c:h val="0.788812112746128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Темп роста поступления НДФЛ в 2015 году к уровню 2014 года</c:v>
                </c:pt>
              </c:strCache>
            </c:strRef>
          </c:tx>
          <c:invertIfNegative val="0"/>
          <c:dPt>
            <c:idx val="3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6"/>
            <c:invertIfNegative val="0"/>
            <c:bubble3D val="0"/>
            <c:spPr>
              <a:solidFill>
                <a:schemeClr val="accent1"/>
              </a:solidFill>
            </c:spPr>
          </c:dPt>
          <c:dPt>
            <c:idx val="9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1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1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Lbls>
            <c:spPr>
              <a:gradFill rotWithShape="1">
                <a:gsLst>
                  <a:gs pos="0">
                    <a:schemeClr val="accent1">
                      <a:tint val="50000"/>
                      <a:satMod val="300000"/>
                    </a:schemeClr>
                  </a:gs>
                  <a:gs pos="35000">
                    <a:schemeClr val="accent1">
                      <a:tint val="37000"/>
                      <a:satMod val="300000"/>
                    </a:schemeClr>
                  </a:gs>
                  <a:gs pos="100000">
                    <a:schemeClr val="accent1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3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txPr>
              <a:bodyPr/>
              <a:lstStyle/>
              <a:p>
                <a:pPr>
                  <a:defRPr sz="1200" b="1">
                    <a:solidFill>
                      <a:schemeClr val="dk1"/>
                    </a:solidFill>
                    <a:latin typeface="TimesET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Лист1!$A$2:$A$16</c:f>
              <c:strCache>
                <c:ptCount val="15"/>
                <c:pt idx="0">
                  <c:v>Кировская область</c:v>
                </c:pt>
                <c:pt idx="1">
                  <c:v>Пермский край</c:v>
                </c:pt>
                <c:pt idx="2">
                  <c:v>Республика Башкортостан</c:v>
                </c:pt>
                <c:pt idx="3">
                  <c:v>Пензенская область</c:v>
                </c:pt>
                <c:pt idx="4">
                  <c:v>Удмуртская Республика</c:v>
                </c:pt>
                <c:pt idx="5">
                  <c:v>Самарская область</c:v>
                </c:pt>
                <c:pt idx="6">
                  <c:v>Оренбургская область</c:v>
                </c:pt>
                <c:pt idx="7">
                  <c:v>Республика Мордовия</c:v>
                </c:pt>
                <c:pt idx="8">
                  <c:v>Ульяновская область</c:v>
                </c:pt>
                <c:pt idx="9">
                  <c:v>Нижегородская область</c:v>
                </c:pt>
                <c:pt idx="10">
                  <c:v>Саратовская область</c:v>
                </c:pt>
                <c:pt idx="11">
                  <c:v>Чувашская Республика</c:v>
                </c:pt>
                <c:pt idx="12">
                  <c:v>Республика Марий Эл</c:v>
                </c:pt>
                <c:pt idx="13">
                  <c:v>Республика Татарстан </c:v>
                </c:pt>
                <c:pt idx="14">
                  <c:v>ПФО</c:v>
                </c:pt>
              </c:strCache>
            </c:strRef>
          </c:cat>
          <c:val>
            <c:numRef>
              <c:f>Лист1!$B$2:$B$16</c:f>
              <c:numCache>
                <c:formatCode>0.0</c:formatCode>
                <c:ptCount val="15"/>
                <c:pt idx="0">
                  <c:v>93.9</c:v>
                </c:pt>
                <c:pt idx="1">
                  <c:v>95.7</c:v>
                </c:pt>
                <c:pt idx="2">
                  <c:v>95.8</c:v>
                </c:pt>
                <c:pt idx="3">
                  <c:v>96.2</c:v>
                </c:pt>
                <c:pt idx="4">
                  <c:v>102</c:v>
                </c:pt>
                <c:pt idx="5">
                  <c:v>104.9</c:v>
                </c:pt>
                <c:pt idx="6">
                  <c:v>107.4</c:v>
                </c:pt>
                <c:pt idx="7">
                  <c:v>114.7</c:v>
                </c:pt>
                <c:pt idx="8">
                  <c:v>114.7</c:v>
                </c:pt>
                <c:pt idx="9">
                  <c:v>115.3</c:v>
                </c:pt>
                <c:pt idx="10">
                  <c:v>118.9</c:v>
                </c:pt>
                <c:pt idx="11">
                  <c:v>127.6</c:v>
                </c:pt>
                <c:pt idx="12">
                  <c:v>128.80000000000001</c:v>
                </c:pt>
                <c:pt idx="13">
                  <c:v>142</c:v>
                </c:pt>
                <c:pt idx="14">
                  <c:v>112.7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2626432"/>
        <c:axId val="122627968"/>
      </c:barChart>
      <c:catAx>
        <c:axId val="1226264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latin typeface="TimesET" pitchFamily="2" charset="0"/>
              </a:defRPr>
            </a:pPr>
            <a:endParaRPr lang="ru-RU"/>
          </a:p>
        </c:txPr>
        <c:crossAx val="122627968"/>
        <c:crosses val="autoZero"/>
        <c:auto val="1"/>
        <c:lblAlgn val="ctr"/>
        <c:lblOffset val="100"/>
        <c:noMultiLvlLbl val="0"/>
      </c:catAx>
      <c:valAx>
        <c:axId val="122627968"/>
        <c:scaling>
          <c:orientation val="minMax"/>
          <c:max val="150"/>
          <c:min val="70"/>
        </c:scaling>
        <c:delete val="1"/>
        <c:axPos val="b"/>
        <c:numFmt formatCode="0.0" sourceLinked="1"/>
        <c:majorTickMark val="out"/>
        <c:minorTickMark val="none"/>
        <c:tickLblPos val="nextTo"/>
        <c:crossAx val="122626432"/>
        <c:crosses val="autoZero"/>
        <c:crossBetween val="between"/>
      </c:valAx>
      <c:spPr>
        <a:noFill/>
        <a:ln w="25397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"/>
      <c:rotY val="5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73B97A"/>
            </a:solidFill>
          </c:spPr>
          <c:invertIfNegative val="0"/>
          <c:dLbls>
            <c:dLbl>
              <c:idx val="1"/>
              <c:layout>
                <c:manualLayout>
                  <c:x val="1.679707545722432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effectLst>
                      <a:glow rad="101600">
                        <a:schemeClr val="tx1">
                          <a:lumMod val="75000"/>
                          <a:lumOff val="25000"/>
                          <a:alpha val="60000"/>
                        </a:schemeClr>
                      </a:glo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за 2013 год</c:v>
                </c:pt>
                <c:pt idx="1">
                  <c:v>за 2015 год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7488.3</c:v>
                </c:pt>
                <c:pt idx="1">
                  <c:v>9551.4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2661120"/>
        <c:axId val="122662912"/>
        <c:axId val="0"/>
      </c:bar3DChart>
      <c:catAx>
        <c:axId val="122661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22662912"/>
        <c:crosses val="autoZero"/>
        <c:auto val="1"/>
        <c:lblAlgn val="ctr"/>
        <c:lblOffset val="100"/>
        <c:noMultiLvlLbl val="0"/>
      </c:catAx>
      <c:valAx>
        <c:axId val="122662912"/>
        <c:scaling>
          <c:orientation val="minMax"/>
        </c:scaling>
        <c:delete val="1"/>
        <c:axPos val="l"/>
        <c:majorGridlines/>
        <c:numFmt formatCode="0.0" sourceLinked="1"/>
        <c:majorTickMark val="out"/>
        <c:minorTickMark val="none"/>
        <c:tickLblPos val="nextTo"/>
        <c:crossAx val="122661120"/>
        <c:crosses val="autoZero"/>
        <c:crossBetween val="between"/>
        <c:majorUnit val="2000"/>
      </c:valAx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latin typeface="TimesET" pitchFamily="2" charset="0"/>
        </a:defRPr>
      </a:pPr>
      <a:endParaRPr lang="ru-RU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20"/>
      <c:depthPercent val="100"/>
      <c:rAngAx val="1"/>
    </c:view3D>
    <c:floor>
      <c:thickness val="0"/>
    </c:floor>
    <c:sideWall>
      <c:thickness val="0"/>
      <c:spPr>
        <a:noFill/>
        <a:ln>
          <a:noFill/>
        </a:ln>
      </c:spPr>
    </c:sideWall>
    <c:backWall>
      <c:thickness val="0"/>
      <c:spPr>
        <a:noFill/>
        <a:ln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CCFF66"/>
            </a:solidFill>
          </c:spPr>
          <c:invertIfNegative val="0"/>
          <c:cat>
            <c:strRef>
              <c:f>Лист1!$A$2:$A$3</c:f>
              <c:strCache>
                <c:ptCount val="2"/>
                <c:pt idx="0">
                  <c:v>2012</c:v>
                </c:pt>
                <c:pt idx="1">
                  <c:v>2016 (план)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2621.7000000000003</c:v>
                </c:pt>
                <c:pt idx="1">
                  <c:v>5531.5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4424192"/>
        <c:axId val="124425728"/>
        <c:axId val="0"/>
      </c:bar3DChart>
      <c:catAx>
        <c:axId val="1244241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24425728"/>
        <c:crosses val="autoZero"/>
        <c:auto val="1"/>
        <c:lblAlgn val="ctr"/>
        <c:lblOffset val="100"/>
        <c:noMultiLvlLbl val="0"/>
      </c:catAx>
      <c:valAx>
        <c:axId val="1244257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44241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75"/>
      <c:rotY val="13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8380974899510952E-2"/>
          <c:y val="0"/>
          <c:w val="0.93186343442388353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Lbls>
            <c:dLbl>
              <c:idx val="0"/>
              <c:layout>
                <c:manualLayout>
                  <c:x val="0.23706708811926783"/>
                  <c:y val="0.16369735449735456"/>
                </c:manualLayout>
              </c:layout>
              <c:tx>
                <c:rich>
                  <a:bodyPr/>
                  <a:lstStyle/>
                  <a:p>
                    <a:r>
                      <a:rPr lang="ru-RU" sz="1200" i="1" dirty="0" smtClean="0"/>
                      <a:t>11 215,8 млн. рублей -                    80,0%</a:t>
                    </a:r>
                    <a:endParaRPr lang="ru-RU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2135599352176626"/>
                  <c:y val="6.1083080808080809E-2"/>
                </c:manualLayout>
              </c:layout>
              <c:tx>
                <c:rich>
                  <a:bodyPr/>
                  <a:lstStyle/>
                  <a:p>
                    <a:r>
                      <a:rPr lang="ru-RU" sz="1200" i="1" baseline="0" dirty="0" smtClean="0"/>
                      <a:t>2 805,9 </a:t>
                    </a:r>
                    <a:r>
                      <a:rPr lang="ru-RU" sz="1200" i="1" dirty="0" smtClean="0"/>
                      <a:t>млн. рублей -                    20,0%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i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Бюджет ТФОМС</c:v>
                </c:pt>
                <c:pt idx="1">
                  <c:v>Республиканский бюджет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11215.8</c:v>
                </c:pt>
                <c:pt idx="1">
                  <c:v>2805.9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1"/>
    </mc:Choice>
    <mc:Fallback>
      <c:style val="21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901137357830273E-3"/>
          <c:y val="5.2072283543577971E-2"/>
          <c:w val="0.94537335958005253"/>
          <c:h val="0.819434628191672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Lbls>
            <c:dLbl>
              <c:idx val="0"/>
              <c:layout>
                <c:manualLayout>
                  <c:x val="-8.3333333333333402E-3"/>
                  <c:y val="-2.956744552752293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8.3333333333333835E-3"/>
                  <c:y val="-2.709946005351681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5555555555555558E-3"/>
                  <c:y val="-9.475941322630143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7777777777777779E-3"/>
                  <c:y val="-2.069267249617740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50"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первоначальный</c:v>
                </c:pt>
                <c:pt idx="1">
                  <c:v>с учетом I уточнения</c:v>
                </c:pt>
                <c:pt idx="2">
                  <c:v>с учетом II уточнения</c:v>
                </c:pt>
                <c:pt idx="3">
                  <c:v>с учетом III уточнения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32103.9</c:v>
                </c:pt>
                <c:pt idx="1">
                  <c:v>34530.5</c:v>
                </c:pt>
                <c:pt idx="2">
                  <c:v>38870.6</c:v>
                </c:pt>
                <c:pt idx="3">
                  <c:v>40984.608700000004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6"/>
        <c:axId val="36133888"/>
        <c:axId val="36152064"/>
      </c:barChart>
      <c:catAx>
        <c:axId val="36133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36152064"/>
        <c:crosses val="autoZero"/>
        <c:auto val="1"/>
        <c:lblAlgn val="ctr"/>
        <c:lblOffset val="100"/>
        <c:noMultiLvlLbl val="0"/>
      </c:catAx>
      <c:valAx>
        <c:axId val="36152064"/>
        <c:scaling>
          <c:orientation val="minMax"/>
          <c:max val="47000"/>
          <c:min val="10000"/>
        </c:scaling>
        <c:delete val="1"/>
        <c:axPos val="l"/>
        <c:numFmt formatCode="0.0" sourceLinked="1"/>
        <c:majorTickMark val="out"/>
        <c:minorTickMark val="none"/>
        <c:tickLblPos val="nextTo"/>
        <c:crossAx val="3613388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900">
          <a:latin typeface="TimesET" pitchFamily="2" charset="0"/>
        </a:defRPr>
      </a:pPr>
      <a:endParaRPr lang="ru-RU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75"/>
      <c:rotY val="16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3046065394961997E-3"/>
          <c:y val="0.10483310256189803"/>
          <c:w val="0.59238092844274493"/>
          <c:h val="0.5144698572804254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1"/>
            <c:spPr>
              <a:solidFill>
                <a:srgbClr val="F97F88"/>
              </a:solidFill>
            </c:spPr>
          </c:dPt>
          <c:dPt>
            <c:idx val="1"/>
            <c:bubble3D val="0"/>
            <c:spPr>
              <a:solidFill>
                <a:srgbClr val="9DFFE5"/>
              </a:solidFill>
            </c:spPr>
          </c:dPt>
          <c:dPt>
            <c:idx val="2"/>
            <c:bubble3D val="0"/>
            <c:spPr>
              <a:solidFill>
                <a:srgbClr val="FF0000"/>
              </a:solidFill>
            </c:spPr>
          </c:dPt>
          <c:dPt>
            <c:idx val="3"/>
            <c:bubble3D val="0"/>
            <c:spPr>
              <a:solidFill>
                <a:srgbClr val="7030A0"/>
              </a:solidFill>
            </c:spPr>
          </c:dPt>
          <c:dPt>
            <c:idx val="4"/>
            <c:bubble3D val="0"/>
            <c:spPr>
              <a:solidFill>
                <a:srgbClr val="99FF66"/>
              </a:solidFill>
            </c:spPr>
          </c:dPt>
          <c:dPt>
            <c:idx val="5"/>
            <c:bubble3D val="0"/>
            <c:spPr>
              <a:solidFill>
                <a:srgbClr val="0000FF"/>
              </a:solidFill>
            </c:spPr>
          </c:dPt>
          <c:dPt>
            <c:idx val="6"/>
            <c:bubble3D val="0"/>
            <c:spPr>
              <a:solidFill>
                <a:srgbClr val="9999FF"/>
              </a:solidFill>
            </c:spPr>
          </c:dPt>
          <c:dLbls>
            <c:dLbl>
              <c:idx val="0"/>
              <c:layout>
                <c:manualLayout>
                  <c:x val="9.2206222487502792E-2"/>
                  <c:y val="-5.0932218763598637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i="1" dirty="0" smtClean="0">
                        <a:solidFill>
                          <a:schemeClr val="tx1"/>
                        </a:solidFill>
                      </a:rPr>
                      <a:t>1613,0 млн. рублей</a:t>
                    </a:r>
                    <a:r>
                      <a:rPr lang="ru-RU" sz="1100" b="0" i="1" baseline="0" dirty="0" smtClean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ru-RU" sz="1100" b="0" i="1" dirty="0" smtClean="0">
                        <a:solidFill>
                          <a:schemeClr val="tx1"/>
                        </a:solidFill>
                      </a:rPr>
                      <a:t>–</a:t>
                    </a:r>
                    <a:r>
                      <a:rPr lang="ru-RU" sz="1100" b="0" i="1" baseline="0" dirty="0" smtClean="0">
                        <a:solidFill>
                          <a:schemeClr val="tx1"/>
                        </a:solidFill>
                      </a:rPr>
                      <a:t> 57,5</a:t>
                    </a:r>
                    <a:r>
                      <a:rPr lang="ru-RU" sz="1100" b="0" i="1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ru-RU" sz="1200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499317603980739"/>
                  <c:y val="0.10412847042195165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i="1" dirty="0" smtClean="0">
                        <a:solidFill>
                          <a:schemeClr val="tx1"/>
                        </a:solidFill>
                      </a:rPr>
                      <a:t>613,4 млн. рублей- 21,9%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</c:dLbl>
            <c:dLbl>
              <c:idx val="2"/>
              <c:layout>
                <c:manualLayout>
                  <c:x val="4.1434351666389271E-2"/>
                  <c:y val="-5.7979201044075925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26,1 млн.</a:t>
                    </a:r>
                    <a:r>
                      <a:rPr lang="ru-RU" sz="1100" b="0" baseline="0" dirty="0" smtClean="0">
                        <a:solidFill>
                          <a:schemeClr val="tx1"/>
                        </a:solidFill>
                      </a:rPr>
                      <a:t> рублей-0,9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1200612951176258"/>
                  <c:y val="6.8549674464791792E-3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18,9  млн.</a:t>
                    </a:r>
                    <a:r>
                      <a:rPr lang="ru-RU" sz="1100" b="0" baseline="0" dirty="0" smtClean="0">
                        <a:solidFill>
                          <a:schemeClr val="tx1"/>
                        </a:solidFill>
                      </a:rPr>
                      <a:t> рублей-0,7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0.13861374319182274"/>
                  <c:y val="6.9253350128634789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87,7</a:t>
                    </a:r>
                    <a:r>
                      <a:rPr lang="ru-RU" sz="1100" b="0" baseline="0" dirty="0" smtClean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млн. рублей- 3,1%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9.3498929631138844E-2"/>
                  <c:y val="0.12776371646794205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43,9 млн. рублей- 1,5%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0.15405024133517756"/>
                  <c:y val="-0.11564235400339568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402,9  млн. рублей – 14,4%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 i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Стационарная медицинская помощь</c:v>
                </c:pt>
                <c:pt idx="1">
                  <c:v>Амбулаторная помощь</c:v>
                </c:pt>
                <c:pt idx="2">
                  <c:v>Медицинская помощь в дневных стационарах всех типов</c:v>
                </c:pt>
                <c:pt idx="3">
                  <c:v>Скорая медицинская помощь</c:v>
                </c:pt>
                <c:pt idx="4">
                  <c:v>Санаторно-оздоровительная помощь</c:v>
                </c:pt>
                <c:pt idx="5">
                  <c:v>Заготовка, переработка, хранение и обеспечение безопасности донорской крови и ее компонентов</c:v>
                </c:pt>
                <c:pt idx="6">
                  <c:v>Другие вопросы в области здравоохранения</c:v>
                </c:pt>
              </c:strCache>
            </c:strRef>
          </c:cat>
          <c:val>
            <c:numRef>
              <c:f>Лист1!$B$2:$B$8</c:f>
              <c:numCache>
                <c:formatCode>0.0</c:formatCode>
                <c:ptCount val="7"/>
                <c:pt idx="0">
                  <c:v>1613</c:v>
                </c:pt>
                <c:pt idx="1">
                  <c:v>613.4</c:v>
                </c:pt>
                <c:pt idx="2">
                  <c:v>26.1</c:v>
                </c:pt>
                <c:pt idx="3">
                  <c:v>18.899999999999999</c:v>
                </c:pt>
                <c:pt idx="4">
                  <c:v>87.7</c:v>
                </c:pt>
                <c:pt idx="5">
                  <c:v>43.9</c:v>
                </c:pt>
                <c:pt idx="6">
                  <c:v>402.9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0.16327687831082593"/>
          <c:y val="0.61399621499753254"/>
          <c:w val="0.781328002924493"/>
          <c:h val="0.3860037850024674"/>
        </c:manualLayout>
      </c:layout>
      <c:overlay val="0"/>
      <c:txPr>
        <a:bodyPr/>
        <a:lstStyle/>
        <a:p>
          <a:pPr>
            <a:defRPr sz="900" b="1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7232502187226608E-2"/>
          <c:y val="0.10222475280524389"/>
          <c:w val="0.61445636482939636"/>
          <c:h val="0.7071230833704836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республиканские средства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scene3d>
              <a:camera prst="orthographicFront"/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ET" pitchFamily="2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План на 2015 год с учетом 3 уточнения</c:v>
                </c:pt>
                <c:pt idx="1">
                  <c:v>План на 2016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5316.2</c:v>
                </c:pt>
                <c:pt idx="1">
                  <c:v>5622.8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федеральные средства</c:v>
                </c:pt>
              </c:strCache>
            </c:strRef>
          </c:tx>
          <c:spPr>
            <a:scene3d>
              <a:camera prst="orthographicFront"/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ET" pitchFamily="2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План на 2015 год с учетом 3 уточнения</c:v>
                </c:pt>
                <c:pt idx="1">
                  <c:v>План на 2016 год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2963.2</c:v>
                </c:pt>
                <c:pt idx="1">
                  <c:v>1760.2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20"/>
        <c:overlap val="100"/>
        <c:axId val="122910976"/>
        <c:axId val="122929152"/>
      </c:barChart>
      <c:catAx>
        <c:axId val="1229109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ET" pitchFamily="2" charset="0"/>
              </a:defRPr>
            </a:pPr>
            <a:endParaRPr lang="ru-RU"/>
          </a:p>
        </c:txPr>
        <c:crossAx val="122929152"/>
        <c:crosses val="autoZero"/>
        <c:auto val="1"/>
        <c:lblAlgn val="ctr"/>
        <c:lblOffset val="100"/>
        <c:noMultiLvlLbl val="0"/>
      </c:catAx>
      <c:valAx>
        <c:axId val="122929152"/>
        <c:scaling>
          <c:orientation val="minMax"/>
          <c:max val="9500"/>
          <c:min val="0"/>
        </c:scaling>
        <c:delete val="1"/>
        <c:axPos val="l"/>
        <c:majorGridlines/>
        <c:numFmt formatCode="#,##0.0" sourceLinked="1"/>
        <c:majorTickMark val="out"/>
        <c:minorTickMark val="none"/>
        <c:tickLblPos val="nextTo"/>
        <c:crossAx val="12291097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9.9289807524059526E-2"/>
          <c:y val="0.9091103098249278"/>
          <c:w val="0.59564665354330715"/>
          <c:h val="4.9498543762366773E-2"/>
        </c:manualLayout>
      </c:layout>
      <c:overlay val="0"/>
      <c:txPr>
        <a:bodyPr/>
        <a:lstStyle/>
        <a:p>
          <a:pPr>
            <a:defRPr sz="1400">
              <a:latin typeface="TimesET" pitchFamily="2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tx>
        <c:rich>
          <a:bodyPr/>
          <a:lstStyle/>
          <a:p>
            <a:pPr algn="r">
              <a:defRPr/>
            </a:pPr>
            <a:r>
              <a:rPr lang="ru-RU" sz="1200" dirty="0"/>
              <a:t>на </a:t>
            </a:r>
            <a:r>
              <a:rPr lang="ru-RU" sz="1200" dirty="0" smtClean="0"/>
              <a:t>01.01.2015  </a:t>
            </a:r>
            <a:r>
              <a:rPr lang="ru-RU" sz="1200" dirty="0"/>
              <a:t>(за</a:t>
            </a:r>
            <a:r>
              <a:rPr lang="ru-RU" sz="1200" baseline="0" dirty="0"/>
              <a:t> 2014 год)</a:t>
            </a:r>
            <a:endParaRPr lang="ru-RU" sz="1200" dirty="0"/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66CCFF"/>
            </a:solidFill>
          </c:spPr>
          <c:invertIfNegative val="0"/>
          <c:dPt>
            <c:idx val="12"/>
            <c:invertIfNegative val="0"/>
            <c:bubble3D val="0"/>
            <c:spPr>
              <a:solidFill>
                <a:srgbClr val="FFFF99"/>
              </a:solidFill>
            </c:spPr>
          </c:dPt>
          <c:dLbls>
            <c:dLbl>
              <c:idx val="0"/>
              <c:layout>
                <c:manualLayout>
                  <c:x val="0"/>
                  <c:y val="1.2987012987012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777777249462275E-3"/>
                  <c:y val="1.47325754687286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3333333333333332E-3"/>
                  <c:y val="4.3290043290043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2.16450216450216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5.0925337632079971E-17"/>
                  <c:y val="1.73160173160173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"/>
                  <c:y val="1.2987012987012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2.7777777777777779E-3"/>
                  <c:y val="1.2987012987012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1.666666666666656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Лист1!$A$3:$A$16</c:f>
              <c:strCache>
                <c:ptCount val="14"/>
                <c:pt idx="0">
                  <c:v>Самарская обл.</c:v>
                </c:pt>
                <c:pt idx="1">
                  <c:v>Оренбургская обл.</c:v>
                </c:pt>
                <c:pt idx="2">
                  <c:v>Нижегородская обл.</c:v>
                </c:pt>
                <c:pt idx="3">
                  <c:v>Башкортостан</c:v>
                </c:pt>
                <c:pt idx="4">
                  <c:v>Татарстан</c:v>
                </c:pt>
                <c:pt idx="5">
                  <c:v>Пермский край</c:v>
                </c:pt>
                <c:pt idx="6">
                  <c:v>Удмуртия</c:v>
                </c:pt>
                <c:pt idx="7">
                  <c:v>Саратовская обл.</c:v>
                </c:pt>
                <c:pt idx="8">
                  <c:v>Мордовия</c:v>
                </c:pt>
                <c:pt idx="9">
                  <c:v>Кировская обл.</c:v>
                </c:pt>
                <c:pt idx="10">
                  <c:v>Ульяновская обл.</c:v>
                </c:pt>
                <c:pt idx="11">
                  <c:v>Марий Эл</c:v>
                </c:pt>
                <c:pt idx="12">
                  <c:v>Чувашия</c:v>
                </c:pt>
                <c:pt idx="13">
                  <c:v>Пензенская обл.</c:v>
                </c:pt>
              </c:strCache>
            </c:strRef>
          </c:cat>
          <c:val>
            <c:numRef>
              <c:f>Лист1!$B$3:$B$16</c:f>
              <c:numCache>
                <c:formatCode>0.0</c:formatCode>
                <c:ptCount val="14"/>
                <c:pt idx="0">
                  <c:v>55.100999999999999</c:v>
                </c:pt>
                <c:pt idx="1">
                  <c:v>54.341000000000001</c:v>
                </c:pt>
                <c:pt idx="2">
                  <c:v>49.671999999999997</c:v>
                </c:pt>
                <c:pt idx="3">
                  <c:v>41.774000000000001</c:v>
                </c:pt>
                <c:pt idx="4">
                  <c:v>39.311</c:v>
                </c:pt>
                <c:pt idx="5">
                  <c:v>38.552</c:v>
                </c:pt>
                <c:pt idx="6">
                  <c:v>35.942999999999998</c:v>
                </c:pt>
                <c:pt idx="7">
                  <c:v>35.771999999999998</c:v>
                </c:pt>
                <c:pt idx="8">
                  <c:v>35.731999999999999</c:v>
                </c:pt>
                <c:pt idx="9">
                  <c:v>35.655000000000001</c:v>
                </c:pt>
                <c:pt idx="10">
                  <c:v>35.618000000000002</c:v>
                </c:pt>
                <c:pt idx="11">
                  <c:v>34.496000000000002</c:v>
                </c:pt>
                <c:pt idx="12">
                  <c:v>33.866</c:v>
                </c:pt>
                <c:pt idx="13">
                  <c:v>32.639000000000003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3129216"/>
        <c:axId val="123139200"/>
        <c:axId val="0"/>
      </c:bar3DChart>
      <c:catAx>
        <c:axId val="123129216"/>
        <c:scaling>
          <c:orientation val="minMax"/>
        </c:scaling>
        <c:delete val="0"/>
        <c:axPos val="b"/>
        <c:majorTickMark val="out"/>
        <c:minorTickMark val="none"/>
        <c:tickLblPos val="nextTo"/>
        <c:crossAx val="123139200"/>
        <c:crosses val="autoZero"/>
        <c:auto val="1"/>
        <c:lblAlgn val="ctr"/>
        <c:lblOffset val="100"/>
        <c:noMultiLvlLbl val="0"/>
      </c:catAx>
      <c:valAx>
        <c:axId val="123139200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0.0" sourceLinked="1"/>
        <c:majorTickMark val="out"/>
        <c:minorTickMark val="none"/>
        <c:tickLblPos val="nextTo"/>
        <c:crossAx val="123129216"/>
        <c:crosses val="autoZero"/>
        <c:crossBetween val="between"/>
        <c:majorUnit val="15"/>
        <c:minorUnit val="2"/>
      </c:valAx>
    </c:plotArea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200" dirty="0"/>
              <a:t>на 01.01.2016 </a:t>
            </a:r>
            <a:r>
              <a:rPr lang="ru-RU" sz="1200" dirty="0" smtClean="0"/>
              <a:t> (</a:t>
            </a:r>
            <a:r>
              <a:rPr lang="ru-RU" sz="1200" dirty="0"/>
              <a:t>за 2015 год)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66CCFF"/>
            </a:solidFill>
          </c:spPr>
          <c:invertIfNegative val="0"/>
          <c:dPt>
            <c:idx val="12"/>
            <c:invertIfNegative val="0"/>
            <c:bubble3D val="0"/>
            <c:spPr>
              <a:solidFill>
                <a:srgbClr val="FFFF99"/>
              </a:solidFill>
            </c:spPr>
          </c:dPt>
          <c:dLbls>
            <c:dLbl>
              <c:idx val="0"/>
              <c:layout>
                <c:manualLayout>
                  <c:x val="-2.2021767624683232E-17"/>
                  <c:y val="1.85185185185185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9.25925925925928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2072072072072073E-3"/>
                  <c:y val="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4024024024024023E-3"/>
                  <c:y val="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"/>
                  <c:y val="-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2.4024024024024023E-3"/>
                  <c:y val="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9.6096096096096092E-3"/>
                  <c:y val="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4.8048048048048046E-3"/>
                  <c:y val="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1.2012012012012012E-2"/>
                  <c:y val="9.25925925925925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7.207207207207207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9.6096096096096977E-3"/>
                  <c:y val="4.62962962962962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7.2072072072072073E-3"/>
                  <c:y val="4.62962962962962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1.441441441441441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Лист1!$A$19:$A$32</c:f>
              <c:strCache>
                <c:ptCount val="14"/>
                <c:pt idx="0">
                  <c:v>Оренбургская обл.</c:v>
                </c:pt>
                <c:pt idx="1">
                  <c:v>Самарская обл.</c:v>
                </c:pt>
                <c:pt idx="2">
                  <c:v>Нижегородская обл.</c:v>
                </c:pt>
                <c:pt idx="3">
                  <c:v>Пермский край</c:v>
                </c:pt>
                <c:pt idx="4">
                  <c:v>Башкортостан</c:v>
                </c:pt>
                <c:pt idx="5">
                  <c:v>Татарстан</c:v>
                </c:pt>
                <c:pt idx="6">
                  <c:v>Ульяновская обл.</c:v>
                </c:pt>
                <c:pt idx="7">
                  <c:v>Пензенская обл.</c:v>
                </c:pt>
                <c:pt idx="8">
                  <c:v>Удмуртия</c:v>
                </c:pt>
                <c:pt idx="9">
                  <c:v>Мордовия</c:v>
                </c:pt>
                <c:pt idx="10">
                  <c:v>Саратовская обл.</c:v>
                </c:pt>
                <c:pt idx="11">
                  <c:v>Марий Эл</c:v>
                </c:pt>
                <c:pt idx="12">
                  <c:v>Чувашия</c:v>
                </c:pt>
                <c:pt idx="13">
                  <c:v>Кировская обл.</c:v>
                </c:pt>
              </c:strCache>
            </c:strRef>
          </c:cat>
          <c:val>
            <c:numRef>
              <c:f>Лист1!$B$19:$B$32</c:f>
              <c:numCache>
                <c:formatCode>0.0</c:formatCode>
                <c:ptCount val="14"/>
                <c:pt idx="0">
                  <c:v>54.871000000000002</c:v>
                </c:pt>
                <c:pt idx="1">
                  <c:v>52.914999999999999</c:v>
                </c:pt>
                <c:pt idx="2">
                  <c:v>50.784999999999997</c:v>
                </c:pt>
                <c:pt idx="3">
                  <c:v>44.545000000000002</c:v>
                </c:pt>
                <c:pt idx="4">
                  <c:v>41.923000000000002</c:v>
                </c:pt>
                <c:pt idx="5">
                  <c:v>41.411000000000001</c:v>
                </c:pt>
                <c:pt idx="6">
                  <c:v>38.851999999999997</c:v>
                </c:pt>
                <c:pt idx="7">
                  <c:v>37.515000000000001</c:v>
                </c:pt>
                <c:pt idx="8">
                  <c:v>37.203000000000003</c:v>
                </c:pt>
                <c:pt idx="9">
                  <c:v>35.890999999999998</c:v>
                </c:pt>
                <c:pt idx="10">
                  <c:v>35.448999999999998</c:v>
                </c:pt>
                <c:pt idx="11">
                  <c:v>35.192999999999998</c:v>
                </c:pt>
                <c:pt idx="12">
                  <c:v>34.034999999999997</c:v>
                </c:pt>
                <c:pt idx="13">
                  <c:v>33.680999999999997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4727552"/>
        <c:axId val="134729088"/>
        <c:axId val="0"/>
      </c:bar3DChart>
      <c:catAx>
        <c:axId val="134727552"/>
        <c:scaling>
          <c:orientation val="minMax"/>
        </c:scaling>
        <c:delete val="0"/>
        <c:axPos val="b"/>
        <c:majorTickMark val="out"/>
        <c:minorTickMark val="none"/>
        <c:tickLblPos val="nextTo"/>
        <c:crossAx val="134729088"/>
        <c:crosses val="autoZero"/>
        <c:auto val="1"/>
        <c:lblAlgn val="ctr"/>
        <c:lblOffset val="100"/>
        <c:noMultiLvlLbl val="0"/>
      </c:catAx>
      <c:valAx>
        <c:axId val="134729088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134727552"/>
        <c:crosses val="autoZero"/>
        <c:crossBetween val="between"/>
        <c:majorUnit val="15"/>
        <c:minorUnit val="2"/>
      </c:valAx>
    </c:plotArea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005397667414467E-2"/>
          <c:y val="3.3471211637724679E-2"/>
          <c:w val="0.49526940530931457"/>
          <c:h val="0.8119043260867554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финансирования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solidFill>
                <a:srgbClr val="F97F88"/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6.18381284072941E-2"/>
                  <c:y val="-7.8719456936203677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6216480370267365E-2"/>
                  <c:y val="-0.1465810577432758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4973184296213928E-2"/>
                  <c:y val="9.2291777097618113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8.5730132564657752E-2"/>
                  <c:y val="7.6004992903920793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4.7784008314727303E-2"/>
                  <c:y val="0.1330087375818613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4054120092566852E-3"/>
                  <c:y val="0.16015337790469025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0.13070331686087175"/>
                  <c:y val="6.5147136774789158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0.10118966466648134"/>
                  <c:y val="4.8860352581091941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0.11472455695216376"/>
                  <c:y val="-2.9859104355111691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0.11243296074053483"/>
                  <c:y val="-4.3431424516526172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0.10962213672202145"/>
                  <c:y val="-7.8719426516468599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6.8865188453577586E-2"/>
                  <c:y val="-9.5394230234902788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3.6540712240673845E-2"/>
                  <c:y val="-0.10237383600466789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1.4054120092566852E-3"/>
                  <c:y val="1.6286784193697314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9.837884064796798E-3"/>
                  <c:y val="-0.10043516919446677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latin typeface="TimesET" pitchFamily="2" charset="0"/>
                  </a:defRPr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Лист1!$A$2:$A$16</c:f>
              <c:strCache>
                <c:ptCount val="15"/>
                <c:pt idx="0">
                  <c:v>Государственная программа Чувашской Республики "Развитие жилищного строительства и сферы жилищно-коммунального хозяйства"</c:v>
                </c:pt>
                <c:pt idx="1">
                  <c:v>Государственная программа Чувашской Республики "Развитие здравоохранения"</c:v>
                </c:pt>
                <c:pt idx="2">
                  <c:v>Государственная программа Чувашской Республики "Социальная поддержка граждан"</c:v>
                </c:pt>
                <c:pt idx="3">
                  <c:v>Государственная программа Чувашской Республики "Развитие культуры и туризма"</c:v>
                </c:pt>
                <c:pt idx="4">
                  <c:v>Государственная программа Чувашской Республики "Развитие физической культуры и спорта"</c:v>
                </c:pt>
                <c:pt idx="5">
                  <c:v>Государственная программа Чувашской Республики "Содействие занятости населения"</c:v>
                </c:pt>
                <c:pt idx="6">
                  <c:v>Государственная программа Чувашской Республики "Развитие образования"</c:v>
                </c:pt>
                <c:pt idx="7">
                  <c:v>Государственная программа Чувашской Республики "Повышение безопасности жизнедеятельности населения и территорий Чувашской Республики"</c:v>
                </c:pt>
                <c:pt idx="8">
                  <c:v>Государственная программа Чувашской Республики "Развитие сельского хозяйства и регулирование рынка сельскохозяйственной продукции, сырья и продовольствия Чувашской Республики"</c:v>
                </c:pt>
                <c:pt idx="9">
                  <c:v>Государственная программа Чувашской Республики "Экономическое развитие и инновационная экономика на 2012-2020 годы"</c:v>
                </c:pt>
                <c:pt idx="10">
                  <c:v>Государственная программа Чувашской Республики "Развитие транспортной системы Чувашской Республики"</c:v>
                </c:pt>
                <c:pt idx="11">
                  <c:v>Государственная программа Чувашской Республики "Развитие потенциала природно-сырьевых ресурсов и обеспечение экологической безопасности"</c:v>
                </c:pt>
                <c:pt idx="12">
                  <c:v>Государственная программа Чувашской Республики "Управление общественными финансами и государственным долгом Чувашской Республики"</c:v>
                </c:pt>
                <c:pt idx="13">
                  <c:v>Государственная программа Чувашской Республики "Развитие потенциала государственного управления"</c:v>
                </c:pt>
                <c:pt idx="14">
                  <c:v>Государственная программа Чувашской Республики "Информационное общество Чувашии"</c:v>
                </c:pt>
              </c:strCache>
            </c:strRef>
          </c:cat>
          <c:val>
            <c:numRef>
              <c:f>Лист1!$B$2:$B$16</c:f>
              <c:numCache>
                <c:formatCode>0.0%</c:formatCode>
                <c:ptCount val="15"/>
                <c:pt idx="0">
                  <c:v>6.4000000000000001E-2</c:v>
                </c:pt>
                <c:pt idx="1">
                  <c:v>0.184</c:v>
                </c:pt>
                <c:pt idx="2">
                  <c:v>0.14399999999999999</c:v>
                </c:pt>
                <c:pt idx="3">
                  <c:v>2.5000000000000001E-2</c:v>
                </c:pt>
                <c:pt idx="4">
                  <c:v>2.1000000000000001E-2</c:v>
                </c:pt>
                <c:pt idx="5">
                  <c:v>1.4E-2</c:v>
                </c:pt>
                <c:pt idx="6">
                  <c:v>0.26200000000000001</c:v>
                </c:pt>
                <c:pt idx="7">
                  <c:v>4.0000000000000001E-3</c:v>
                </c:pt>
                <c:pt idx="8">
                  <c:v>7.1999999999999995E-2</c:v>
                </c:pt>
                <c:pt idx="9">
                  <c:v>0.01</c:v>
                </c:pt>
                <c:pt idx="10">
                  <c:v>9.6000000000000002E-2</c:v>
                </c:pt>
                <c:pt idx="11">
                  <c:v>5.0000000000000001E-3</c:v>
                </c:pt>
                <c:pt idx="12">
                  <c:v>8.1000000000000003E-2</c:v>
                </c:pt>
                <c:pt idx="13">
                  <c:v>1.2999999999999999E-2</c:v>
                </c:pt>
                <c:pt idx="14">
                  <c:v>5.0000000000000001E-3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5347736556293503"/>
          <c:y val="1.6538780500316333E-2"/>
          <c:w val="0.44576625718641383"/>
          <c:h val="0.97828343279243546"/>
        </c:manualLayout>
      </c:layout>
      <c:overlay val="0"/>
      <c:txPr>
        <a:bodyPr/>
        <a:lstStyle/>
        <a:p>
          <a:pPr>
            <a:defRPr sz="800" b="1">
              <a:latin typeface="TimesET" pitchFamily="2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"/>
      <c:rotY val="5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402051205780003"/>
          <c:y val="2.3106996402745886E-2"/>
          <c:w val="0.82468816188882244"/>
          <c:h val="0.7346316885298609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50000"/>
                    <a:satMod val="30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1"/>
              <c:layout>
                <c:manualLayout>
                  <c:x val="1.1378664019410029E-2"/>
                  <c:y val="1.72255241577803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n>
                      <a:noFill/>
                    </a:ln>
                    <a:solidFill>
                      <a:schemeClr val="tx1"/>
                    </a:solidFill>
                    <a:effectLst>
                      <a:glow rad="101600">
                        <a:schemeClr val="bg1">
                          <a:lumMod val="65000"/>
                          <a:alpha val="60000"/>
                        </a:schemeClr>
                      </a:glo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Факт за 2015 год</c:v>
                </c:pt>
                <c:pt idx="1">
                  <c:v>План на 2016 год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1681.6</c:v>
                </c:pt>
                <c:pt idx="1">
                  <c:v>3504.3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6944256"/>
        <c:axId val="136950144"/>
        <c:axId val="0"/>
      </c:bar3DChart>
      <c:catAx>
        <c:axId val="136944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36950144"/>
        <c:crosses val="autoZero"/>
        <c:auto val="1"/>
        <c:lblAlgn val="ctr"/>
        <c:lblOffset val="100"/>
        <c:noMultiLvlLbl val="0"/>
      </c:catAx>
      <c:valAx>
        <c:axId val="136950144"/>
        <c:scaling>
          <c:orientation val="minMax"/>
          <c:max val="4000"/>
          <c:min val="0"/>
        </c:scaling>
        <c:delete val="1"/>
        <c:axPos val="l"/>
        <c:majorGridlines/>
        <c:numFmt formatCode="0.0" sourceLinked="1"/>
        <c:majorTickMark val="out"/>
        <c:minorTickMark val="none"/>
        <c:tickLblPos val="nextTo"/>
        <c:crossAx val="136944256"/>
        <c:crosses val="autoZero"/>
        <c:crossBetween val="between"/>
        <c:majorUnit val="2000"/>
      </c:valAx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latin typeface="TimesET" pitchFamily="2" charset="0"/>
        </a:defRPr>
      </a:pPr>
      <a:endParaRPr lang="ru-RU"/>
    </a:p>
  </c:txPr>
  <c:externalData r:id="rId1">
    <c:autoUpdate val="0"/>
  </c:externalData>
  <c:userShapes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"/>
      <c:rotY val="5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402051205780003"/>
          <c:y val="0.18498183847121322"/>
          <c:w val="0.82468816188882244"/>
          <c:h val="0.5727568464613936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50000"/>
                    <a:satMod val="30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1"/>
              <c:layout>
                <c:manualLayout>
                  <c:x val="1.1378664019410029E-2"/>
                  <c:y val="1.72255241577803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n>
                      <a:noFill/>
                    </a:ln>
                    <a:solidFill>
                      <a:schemeClr val="tx1"/>
                    </a:solidFill>
                    <a:effectLst>
                      <a:glow rad="101600">
                        <a:schemeClr val="bg1">
                          <a:lumMod val="65000"/>
                          <a:alpha val="60000"/>
                        </a:schemeClr>
                      </a:glo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Факт за 2015 год</c:v>
                </c:pt>
                <c:pt idx="1">
                  <c:v>План на 2016 год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637.1</c:v>
                </c:pt>
                <c:pt idx="1">
                  <c:v>571.70000000000005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1153408"/>
        <c:axId val="161154944"/>
        <c:axId val="0"/>
      </c:bar3DChart>
      <c:catAx>
        <c:axId val="161153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61154944"/>
        <c:crosses val="autoZero"/>
        <c:auto val="1"/>
        <c:lblAlgn val="ctr"/>
        <c:lblOffset val="100"/>
        <c:noMultiLvlLbl val="0"/>
      </c:catAx>
      <c:valAx>
        <c:axId val="161154944"/>
        <c:scaling>
          <c:orientation val="minMax"/>
          <c:max val="400"/>
          <c:min val="0"/>
        </c:scaling>
        <c:delete val="1"/>
        <c:axPos val="l"/>
        <c:majorGridlines/>
        <c:numFmt formatCode="0.0" sourceLinked="1"/>
        <c:majorTickMark val="out"/>
        <c:minorTickMark val="none"/>
        <c:tickLblPos val="nextTo"/>
        <c:crossAx val="161153408"/>
        <c:crosses val="autoZero"/>
        <c:crossBetween val="between"/>
        <c:majorUnit val="2000"/>
      </c:valAx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latin typeface="TimesET" pitchFamily="2" charset="0"/>
        </a:defRPr>
      </a:pPr>
      <a:endParaRPr lang="ru-RU"/>
    </a:p>
  </c:txPr>
  <c:externalData r:id="rId1">
    <c:autoUpdate val="0"/>
  </c:externalData>
  <c:userShapes r:id="rId2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Lbls>
            <c:dLbl>
              <c:idx val="0"/>
              <c:layout>
                <c:manualLayout>
                  <c:x val="2.0833333333333333E-3"/>
                  <c:y val="0.253124999999999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0833333333333333E-3"/>
                  <c:y val="9.68749999999999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2015</c:v>
                </c:pt>
                <c:pt idx="1">
                  <c:v>2016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 formatCode="0.0">
                  <c:v>7298</c:v>
                </c:pt>
                <c:pt idx="1">
                  <c:v>8025.7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CCFF66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CCFF66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Lbls>
            <c:dLbl>
              <c:idx val="0"/>
              <c:layout>
                <c:manualLayout>
                  <c:x val="8.3333333333333714E-3"/>
                  <c:y val="0.128124999999999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2015</c:v>
                </c:pt>
                <c:pt idx="1">
                  <c:v>2016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7289.1</c:v>
                </c:pt>
                <c:pt idx="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3601408"/>
        <c:axId val="203602944"/>
      </c:barChart>
      <c:catAx>
        <c:axId val="203601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3602944"/>
        <c:crosses val="autoZero"/>
        <c:auto val="1"/>
        <c:lblAlgn val="ctr"/>
        <c:lblOffset val="100"/>
        <c:noMultiLvlLbl val="0"/>
      </c:catAx>
      <c:valAx>
        <c:axId val="203602944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20360140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 dirty="0" smtClean="0"/>
              <a:t>Ресурсное обеспечение государственной программы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3400223034700845"/>
          <c:y val="9.3466738246427983E-2"/>
          <c:w val="0.84232751310095888"/>
          <c:h val="0.6835113922981671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республиканский бюджет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</c:numCache>
            </c:num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6657.4</c:v>
                </c:pt>
                <c:pt idx="1">
                  <c:v>7586.9</c:v>
                </c:pt>
                <c:pt idx="2">
                  <c:v>10485.700000000001</c:v>
                </c:pt>
                <c:pt idx="3">
                  <c:v>10260</c:v>
                </c:pt>
                <c:pt idx="4">
                  <c:v>10525.7</c:v>
                </c:pt>
                <c:pt idx="5">
                  <c:v>12586.1</c:v>
                </c:pt>
                <c:pt idx="6">
                  <c:v>10042.4</c:v>
                </c:pt>
                <c:pt idx="7">
                  <c:v>9919.2000000000007</c:v>
                </c:pt>
                <c:pt idx="8">
                  <c:v>10053.6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федеральный бюджет</c:v>
                </c:pt>
              </c:strCache>
            </c:strRef>
          </c:tx>
          <c:dLbls>
            <c:dLbl>
              <c:idx val="3"/>
              <c:layout>
                <c:manualLayout>
                  <c:x val="-5.5046496626004721E-2"/>
                  <c:y val="-6.04712544927646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</c:numCache>
            </c:numRef>
          </c:cat>
          <c:val>
            <c:numRef>
              <c:f>Лист1!$C$2:$C$10</c:f>
              <c:numCache>
                <c:formatCode>#,##0.0</c:formatCode>
                <c:ptCount val="9"/>
                <c:pt idx="0">
                  <c:v>1037</c:v>
                </c:pt>
                <c:pt idx="1">
                  <c:v>1345.1</c:v>
                </c:pt>
                <c:pt idx="2">
                  <c:v>798.8</c:v>
                </c:pt>
                <c:pt idx="3">
                  <c:v>427.6</c:v>
                </c:pt>
                <c:pt idx="4">
                  <c:v>861</c:v>
                </c:pt>
                <c:pt idx="5">
                  <c:v>20.7</c:v>
                </c:pt>
                <c:pt idx="6">
                  <c:v>27</c:v>
                </c:pt>
                <c:pt idx="7">
                  <c:v>27</c:v>
                </c:pt>
                <c:pt idx="8">
                  <c:v>27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местный бюджет</c:v>
                </c:pt>
              </c:strCache>
            </c:strRef>
          </c:tx>
          <c:dLbls>
            <c:dLbl>
              <c:idx val="0"/>
              <c:layout>
                <c:manualLayout>
                  <c:x val="-3.9266325591316348E-2"/>
                  <c:y val="2.43430072289240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9786439614441964E-2"/>
                  <c:y val="1.6135175449405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7676525131786172E-2"/>
                  <c:y val="2.70789511554300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5046496626004721E-2"/>
                  <c:y val="3.52867829349481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7676525131786172E-2"/>
                  <c:y val="2.70789511554300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7.1274045668223721E-2"/>
                  <c:y val="-6.84535051660926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6.8942404188245099E-2"/>
                  <c:y val="-3.60282618170629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2.4624729101886685E-2"/>
                  <c:y val="-6.86790862722828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solidFill>
                      <a:srgbClr val="00B050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linear"/>
            <c:dispRSqr val="0"/>
            <c:dispEq val="0"/>
          </c:trendline>
          <c:cat>
            <c:numRef>
              <c:f>Лист1!$A$2:$A$10</c:f>
              <c:numCache>
                <c:formatCode>General</c:formatCode>
                <c:ptCount val="9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</c:numCache>
            </c:numRef>
          </c:cat>
          <c:val>
            <c:numRef>
              <c:f>Лист1!$D$2:$D$10</c:f>
              <c:numCache>
                <c:formatCode>#,##0.0</c:formatCode>
                <c:ptCount val="9"/>
                <c:pt idx="0">
                  <c:v>438.8</c:v>
                </c:pt>
                <c:pt idx="1">
                  <c:v>198.4</c:v>
                </c:pt>
                <c:pt idx="2">
                  <c:v>166.5</c:v>
                </c:pt>
                <c:pt idx="3">
                  <c:v>344.8</c:v>
                </c:pt>
                <c:pt idx="4">
                  <c:v>179.6</c:v>
                </c:pt>
                <c:pt idx="5">
                  <c:v>387.2</c:v>
                </c:pt>
                <c:pt idx="6">
                  <c:v>414.2</c:v>
                </c:pt>
                <c:pt idx="7">
                  <c:v>270.39999999999998</c:v>
                </c:pt>
                <c:pt idx="8">
                  <c:v>236.9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внебюджетные источники</c:v>
                </c:pt>
              </c:strCache>
            </c:strRef>
          </c:tx>
          <c:dLbls>
            <c:dLbl>
              <c:idx val="4"/>
              <c:layout>
                <c:manualLayout>
                  <c:x val="-3.1862958565275677E-2"/>
                  <c:y val="-8.16793860511225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2.4624729101886685E-2"/>
                  <c:y val="-8.23588059048132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solidFill>
                      <a:srgbClr val="CC99FF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</c:numCache>
            </c:numRef>
          </c:cat>
          <c:val>
            <c:numRef>
              <c:f>Лист1!$E$2:$E$10</c:f>
              <c:numCache>
                <c:formatCode>#,##0.0</c:formatCode>
                <c:ptCount val="9"/>
                <c:pt idx="0">
                  <c:v>260.2</c:v>
                </c:pt>
                <c:pt idx="1">
                  <c:v>266</c:v>
                </c:pt>
                <c:pt idx="2">
                  <c:v>156.1</c:v>
                </c:pt>
                <c:pt idx="3">
                  <c:v>150.69999999999999</c:v>
                </c:pt>
                <c:pt idx="4">
                  <c:v>1126.4000000000001</c:v>
                </c:pt>
                <c:pt idx="5">
                  <c:v>1561.8</c:v>
                </c:pt>
                <c:pt idx="6">
                  <c:v>1663.6</c:v>
                </c:pt>
                <c:pt idx="7">
                  <c:v>1213.3</c:v>
                </c:pt>
                <c:pt idx="8">
                  <c:v>939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1003008"/>
        <c:axId val="161004544"/>
      </c:lineChart>
      <c:catAx>
        <c:axId val="161003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161004544"/>
        <c:crosses val="autoZero"/>
        <c:auto val="1"/>
        <c:lblAlgn val="ctr"/>
        <c:lblOffset val="100"/>
        <c:noMultiLvlLbl val="0"/>
      </c:catAx>
      <c:valAx>
        <c:axId val="161004544"/>
        <c:scaling>
          <c:orientation val="minMax"/>
        </c:scaling>
        <c:delete val="0"/>
        <c:axPos val="l"/>
        <c:majorGridlines/>
        <c:numFmt formatCode="#,##0.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61003008"/>
        <c:crosses val="autoZero"/>
        <c:crossBetween val="between"/>
        <c:majorUnit val="2000"/>
        <c:minorUnit val="400"/>
      </c:valAx>
    </c:plotArea>
    <c:legend>
      <c:legendPos val="b"/>
      <c:legendEntry>
        <c:idx val="4"/>
        <c:delete val="1"/>
      </c:legendEntry>
      <c:overlay val="0"/>
      <c:txPr>
        <a:bodyPr/>
        <a:lstStyle/>
        <a:p>
          <a:pPr>
            <a:defRPr sz="1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229.2</c:v>
                </c:pt>
                <c:pt idx="1">
                  <c:v>271.8</c:v>
                </c:pt>
                <c:pt idx="2">
                  <c:v>337.1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Республиканский бюджет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227</c:v>
                </c:pt>
                <c:pt idx="1">
                  <c:v>212.7</c:v>
                </c:pt>
                <c:pt idx="2">
                  <c:v>271.60000000000002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Внебюджетные источники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17.600000000000001</c:v>
                </c:pt>
                <c:pt idx="1">
                  <c:v>17.5</c:v>
                </c:pt>
                <c:pt idx="2">
                  <c:v>19.600000000000001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5.8</c:v>
                </c:pt>
                <c:pt idx="1">
                  <c:v>6.1</c:v>
                </c:pt>
                <c:pt idx="2">
                  <c:v>8.4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Территориальный государственный внебюджетный фонд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Лист1!$F$2:$F$4</c:f>
              <c:numCache>
                <c:formatCode>#,##0.0</c:formatCode>
                <c:ptCount val="3"/>
                <c:pt idx="0">
                  <c:v>471.9</c:v>
                </c:pt>
                <c:pt idx="1">
                  <c:v>510</c:v>
                </c:pt>
                <c:pt idx="2">
                  <c:v>500.5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4452608"/>
        <c:axId val="204454144"/>
      </c:barChart>
      <c:catAx>
        <c:axId val="204452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4454144"/>
        <c:crosses val="autoZero"/>
        <c:auto val="1"/>
        <c:lblAlgn val="ctr"/>
        <c:lblOffset val="100"/>
        <c:noMultiLvlLbl val="0"/>
      </c:catAx>
      <c:valAx>
        <c:axId val="204454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4452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9715888049476023E-2"/>
          <c:y val="0.75210904928692135"/>
          <c:w val="0.81673540902862651"/>
          <c:h val="0.23396705921564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799861778591677"/>
          <c:y val="6.4723284290571337E-2"/>
          <c:w val="0.60835015721136443"/>
          <c:h val="0.8113826951400920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финансирования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explosion val="1"/>
          <c:dPt>
            <c:idx val="0"/>
            <c:bubble3D val="0"/>
            <c:spPr>
              <a:blipFill dpi="0" rotWithShape="1">
                <a:blip xmlns:r="http://schemas.openxmlformats.org/officeDocument/2006/relationships" r:embed="rId1"/>
                <a:srcRect/>
                <a:stretch>
                  <a:fillRect t="-55000"/>
                </a:stretch>
              </a:blipFill>
              <a:ln>
                <a:noFill/>
              </a:ln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blipFill dpi="0" rotWithShape="1">
                <a:blip xmlns:r="http://schemas.openxmlformats.org/officeDocument/2006/relationships"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blipFill dpi="0" rotWithShape="1">
                <a:blip xmlns:r="http://schemas.openxmlformats.org/officeDocument/2006/relationships" r:embed="rId4"/>
                <a:srcRect/>
                <a:stretch>
                  <a:fillRect l="-10000" t="14000" b="-8000"/>
                </a:stretch>
              </a:blip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bubble3D val="0"/>
            <c:spPr>
              <a:blipFill dpi="0" rotWithShape="1">
                <a:blip xmlns:r="http://schemas.openxmlformats.org/officeDocument/2006/relationships" r:embed="rId5"/>
                <a:srcRect/>
                <a:stretch>
                  <a:fillRect l="4000"/>
                </a:stretch>
              </a:blip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bubble3D val="0"/>
            <c:spPr>
              <a:blipFill dpi="0" rotWithShape="1">
                <a:blip xmlns:r="http://schemas.openxmlformats.org/officeDocument/2006/relationships" r:embed="rId6"/>
                <a:srcRect/>
                <a:stretch>
                  <a:fillRect l="-161000" b="6000"/>
                </a:stretch>
              </a:blip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bubble3D val="0"/>
            <c:spPr>
              <a:blipFill dpi="0" rotWithShape="1">
                <a:blip xmlns:r="http://schemas.openxmlformats.org/officeDocument/2006/relationships" r:embed="rId7"/>
                <a:srcRect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3000000"/>
                </a:lightRig>
              </a:scene3d>
              <a:sp3d>
                <a:bevelT w="6350" h="0"/>
              </a:sp3d>
            </c:spPr>
          </c:dPt>
          <c:dPt>
            <c:idx val="7"/>
            <c:bubble3D val="0"/>
            <c:spPr>
              <a:blipFill dpi="0" rotWithShape="1">
                <a:blip xmlns:r="http://schemas.openxmlformats.org/officeDocument/2006/relationships" r:embed="rId8"/>
                <a:srcRect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8"/>
            <c:bubble3D val="0"/>
            <c:spPr>
              <a:blipFill>
                <a:blip xmlns:r="http://schemas.openxmlformats.org/officeDocument/2006/relationships" r:embed="rId9"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0.19585722627691435"/>
                  <c:y val="6.705219794879854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6432089323232646"/>
                  <c:y val="0.1604463308060537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7096012124171339"/>
                  <c:y val="-0.1029730182785121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latin typeface="TimesET" pitchFamily="2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 развитие реального сектора экономики </c:v>
                </c:pt>
                <c:pt idx="1">
                  <c:v>на социально-культурную сферу</c:v>
                </c:pt>
                <c:pt idx="2">
                  <c:v>прочие  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698.1</c:v>
                </c:pt>
                <c:pt idx="1">
                  <c:v>349.5</c:v>
                </c:pt>
                <c:pt idx="2">
                  <c:v>1066.4000000000001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0">
    <c:autoUpdate val="0"/>
  </c:externalData>
  <c:userShapes r:id="rId11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Lbls>
            <c:dLbl>
              <c:idx val="0"/>
              <c:layout>
                <c:manualLayout>
                  <c:x val="2.0833333333333333E-3"/>
                  <c:y val="0.253124999999999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0832866564295346E-3"/>
                  <c:y val="-1.0740096674757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2015, факт</c:v>
                </c:pt>
                <c:pt idx="1">
                  <c:v>2016, план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1">
                  <c:v>5875.1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CCFF66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CCFF66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Lbls>
            <c:dLbl>
              <c:idx val="0"/>
              <c:layout>
                <c:manualLayout>
                  <c:x val="3.6301515331349666E-3"/>
                  <c:y val="2.57386655719985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2015, факт</c:v>
                </c:pt>
                <c:pt idx="1">
                  <c:v>2016, план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 formatCode="#,##0.0">
                  <c:v>6335.5</c:v>
                </c:pt>
                <c:pt idx="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5179520"/>
        <c:axId val="205189504"/>
      </c:barChart>
      <c:catAx>
        <c:axId val="205179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5189504"/>
        <c:crosses val="autoZero"/>
        <c:auto val="1"/>
        <c:lblAlgn val="ctr"/>
        <c:lblOffset val="100"/>
        <c:noMultiLvlLbl val="0"/>
      </c:catAx>
      <c:valAx>
        <c:axId val="20518950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20517952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2014 </a:t>
            </a:r>
            <a:r>
              <a:rPr lang="ru-RU" dirty="0" smtClean="0"/>
              <a:t>год</a:t>
            </a:r>
          </a:p>
          <a:p>
            <a:pPr>
              <a:defRPr/>
            </a:pPr>
            <a:r>
              <a:rPr lang="ru-RU" sz="1100" dirty="0" smtClean="0"/>
              <a:t>(по данным</a:t>
            </a:r>
            <a:r>
              <a:rPr lang="ru-RU" sz="1100" baseline="0" dirty="0" smtClean="0"/>
              <a:t> </a:t>
            </a:r>
            <a:r>
              <a:rPr lang="ru-RU" sz="1100" baseline="0" dirty="0" err="1" smtClean="0"/>
              <a:t>Чувашстата</a:t>
            </a:r>
            <a:r>
              <a:rPr lang="ru-RU" sz="1100" baseline="0" dirty="0" smtClean="0"/>
              <a:t>)</a:t>
            </a:r>
            <a:endParaRPr lang="ru-RU" sz="1100" dirty="0"/>
          </a:p>
        </c:rich>
      </c:tx>
      <c:layout>
        <c:manualLayout>
          <c:xMode val="edge"/>
          <c:yMode val="edge"/>
          <c:x val="0.33661004386704496"/>
          <c:y val="3.3704182547514276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2014 год</c:v>
                </c:pt>
              </c:strCache>
            </c:strRef>
          </c:tx>
          <c:dPt>
            <c:idx val="1"/>
            <c:bubble3D val="0"/>
            <c:explosion val="10"/>
          </c:dPt>
          <c:dLbls>
            <c:dLbl>
              <c:idx val="0"/>
              <c:layout>
                <c:manualLayout>
                  <c:x val="3.0021587468572024E-2"/>
                  <c:y val="2.547938891928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Доля населения с денежными доходами ниже прожиточного минимума</c:v>
                </c:pt>
                <c:pt idx="1">
                  <c:v>Доля населения с денежными доходами выше прожиточного минимума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16.100000000000001</c:v>
                </c:pt>
                <c:pt idx="1">
                  <c:v>83.9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7861236179867482"/>
          <c:y val="0.28806327893926487"/>
          <c:w val="0.42679419485222875"/>
          <c:h val="0.6000622775446546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2015 год</c:v>
                </c:pt>
              </c:strCache>
            </c:strRef>
          </c:tx>
          <c:dPt>
            <c:idx val="1"/>
            <c:bubble3D val="0"/>
            <c:explosion val="12"/>
          </c:dPt>
          <c:dLbls>
            <c:dLbl>
              <c:idx val="0"/>
              <c:layout>
                <c:manualLayout>
                  <c:x val="3.7982556369026872E-2"/>
                  <c:y val="5.632181213500957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15</a:t>
                    </a:r>
                    <a:r>
                      <a:rPr lang="ru-RU" dirty="0" smtClean="0"/>
                      <a:t>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85</a:t>
                    </a:r>
                    <a:r>
                      <a:rPr lang="ru-RU" smtClean="0"/>
                      <a:t>,0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Доля населения с денежными доходами ниже прожиточного минимума</c:v>
                </c:pt>
                <c:pt idx="1">
                  <c:v>Доля населения с денежными доходами выше прожиточного минимума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</c:v>
                </c:pt>
                <c:pt idx="1">
                  <c:v>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2013 </a:t>
            </a:r>
            <a:r>
              <a:rPr lang="ru-RU" dirty="0" smtClean="0"/>
              <a:t>год</a:t>
            </a:r>
          </a:p>
          <a:p>
            <a:pPr>
              <a:defRPr/>
            </a:pPr>
            <a:r>
              <a:rPr lang="ru-RU" sz="1100" dirty="0" smtClean="0"/>
              <a:t>(по данным </a:t>
            </a:r>
            <a:r>
              <a:rPr lang="ru-RU" sz="1100" dirty="0" err="1" smtClean="0"/>
              <a:t>Чувашстата</a:t>
            </a:r>
            <a:r>
              <a:rPr lang="ru-RU" sz="1100" dirty="0" smtClean="0"/>
              <a:t>)</a:t>
            </a:r>
            <a:endParaRPr lang="ru-RU" sz="110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7411995359103225"/>
          <c:y val="0.3194678808428878"/>
          <c:w val="0.42778799860068412"/>
          <c:h val="0.6014595414904236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2013 год</c:v>
                </c:pt>
              </c:strCache>
            </c:strRef>
          </c:tx>
          <c:explosion val="3"/>
          <c:dPt>
            <c:idx val="0"/>
            <c:bubble3D val="0"/>
            <c:explosion val="6"/>
          </c:dPt>
          <c:dLbls>
            <c:dLbl>
              <c:idx val="0"/>
              <c:layout>
                <c:manualLayout>
                  <c:x val="0.10063324709251847"/>
                  <c:y val="8.13447349599508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Доля населения с денежными доходами ниже прожиточного минимума</c:v>
                </c:pt>
                <c:pt idx="1">
                  <c:v>Доля населения с денежными доходами выше прожиточного минимума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</c:v>
                </c:pt>
                <c:pt idx="1">
                  <c:v>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8155285019445898E-2"/>
          <c:y val="3.6153561281062757E-2"/>
          <c:w val="0.73927149228416333"/>
          <c:h val="0.567477351001403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2015 г.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7074865570034521E-2"/>
                  <c:y val="1.992515635068192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655334334121919E-3"/>
                  <c:y val="-9.61264480917387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7645852437460763E-3"/>
                  <c:y val="-1.039628096760702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26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Развитие информационных технологий</c:v>
                </c:pt>
                <c:pt idx="1">
                  <c:v>Информационная среда</c:v>
                </c:pt>
                <c:pt idx="2">
                  <c:v>Развитие геоинформационного обеспечения с использованием результатов космической деятельности в интересах социально-экономического развития Чувашской Республики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39.895499999999998</c:v>
                </c:pt>
                <c:pt idx="1">
                  <c:v>97.56689999999999</c:v>
                </c:pt>
                <c:pt idx="2">
                  <c:v>2.7473000000000001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 2015 г.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8505519588732566E-3"/>
                  <c:y val="1.483388352825003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6739482375520699E-3"/>
                  <c:y val="-8.934236254953693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2067144054700992E-3"/>
                  <c:y val="-8.117156616061891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4134288109401983E-3"/>
                  <c:y val="-2.588014911923366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426" b="1" i="0" u="none" strike="noStrike" kern="1200" baseline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Развитие информационных технологий</c:v>
                </c:pt>
                <c:pt idx="1">
                  <c:v>Информационная среда</c:v>
                </c:pt>
                <c:pt idx="2">
                  <c:v>Развитие геоинформационного обеспечения с использованием результатов космической деятельности в интересах социально-экономического развития Чувашской Республики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38.884190000000004</c:v>
                </c:pt>
                <c:pt idx="1">
                  <c:v>97.566600000000008</c:v>
                </c:pt>
                <c:pt idx="2">
                  <c:v>2.7473000000000001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План 2016 г.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0331751743448787E-3"/>
                  <c:y val="-2.111732320782426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</a:t>
                    </a:r>
                    <a:r>
                      <a:rPr lang="ru-RU" dirty="0" smtClean="0"/>
                      <a:t>1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79,4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0,1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426" b="1" i="0" u="none" strike="noStrike" kern="1200" baseline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Развитие информационных технологий</c:v>
                </c:pt>
                <c:pt idx="1">
                  <c:v>Информационная среда</c:v>
                </c:pt>
                <c:pt idx="2">
                  <c:v>Развитие геоинформационного обеспечения с использованием результатов космической деятельности в интересах социально-экономического развития Чувашской Республики</c:v>
                </c:pt>
              </c:strCache>
            </c:strRef>
          </c:cat>
          <c:val>
            <c:numRef>
              <c:f>Лист1!$D$2:$D$4</c:f>
              <c:numCache>
                <c:formatCode>0.0</c:formatCode>
                <c:ptCount val="3"/>
                <c:pt idx="0">
                  <c:v>62.8</c:v>
                </c:pt>
                <c:pt idx="1">
                  <c:v>77.400000000000006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6491648"/>
        <c:axId val="206493184"/>
      </c:barChart>
      <c:catAx>
        <c:axId val="206491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44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6493184"/>
        <c:crosses val="autoZero"/>
        <c:auto val="1"/>
        <c:lblAlgn val="ctr"/>
        <c:lblOffset val="100"/>
        <c:noMultiLvlLbl val="0"/>
      </c:catAx>
      <c:valAx>
        <c:axId val="206493184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206491648"/>
        <c:crosses val="autoZero"/>
        <c:crossBetween val="between"/>
      </c:valAx>
      <c:spPr>
        <a:noFill/>
        <a:ln w="53021">
          <a:noFill/>
        </a:ln>
      </c:spPr>
    </c:plotArea>
    <c:legend>
      <c:legendPos val="r"/>
      <c:layout>
        <c:manualLayout>
          <c:xMode val="edge"/>
          <c:yMode val="edge"/>
          <c:x val="0.84855769230769229"/>
          <c:y val="0.27853881278538811"/>
          <c:w val="0.13221153846153846"/>
          <c:h val="0.40182648401826482"/>
        </c:manualLayout>
      </c:layout>
      <c:overlay val="0"/>
      <c:txPr>
        <a:bodyPr/>
        <a:lstStyle/>
        <a:p>
          <a:pPr>
            <a:defRPr sz="1252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2568"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410.4</c:v>
                </c:pt>
                <c:pt idx="1">
                  <c:v>445.2</c:v>
                </c:pt>
                <c:pt idx="2">
                  <c:v>211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Республиканский бюджет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Лист1!$C$2:$C$4</c:f>
              <c:numCache>
                <c:formatCode>#\ ##0.0</c:formatCode>
                <c:ptCount val="3"/>
                <c:pt idx="0">
                  <c:v>832</c:v>
                </c:pt>
                <c:pt idx="1">
                  <c:v>744.9</c:v>
                </c:pt>
                <c:pt idx="2">
                  <c:v>873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Внебюджетные источники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Лист1!$D$2:$D$4</c:f>
              <c:numCache>
                <c:formatCode>#\ ##0.0</c:formatCode>
                <c:ptCount val="3"/>
                <c:pt idx="0">
                  <c:v>240.7</c:v>
                </c:pt>
                <c:pt idx="1">
                  <c:v>321.89999999999998</c:v>
                </c:pt>
                <c:pt idx="2">
                  <c:v>546.9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Лист1!$E$2:$E$4</c:f>
              <c:numCache>
                <c:formatCode>#\ ##0.0</c:formatCode>
                <c:ptCount val="3"/>
                <c:pt idx="0">
                  <c:v>7.6</c:v>
                </c:pt>
                <c:pt idx="1">
                  <c:v>8.8000000000000007</c:v>
                </c:pt>
                <c:pt idx="2">
                  <c:v>9.3000000000000007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6163328"/>
        <c:axId val="206046336"/>
      </c:barChart>
      <c:catAx>
        <c:axId val="206163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6046336"/>
        <c:crosses val="autoZero"/>
        <c:auto val="1"/>
        <c:lblAlgn val="ctr"/>
        <c:lblOffset val="100"/>
        <c:noMultiLvlLbl val="0"/>
      </c:catAx>
      <c:valAx>
        <c:axId val="206046336"/>
        <c:scaling>
          <c:orientation val="minMax"/>
          <c:max val="2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6163328"/>
        <c:crosses val="autoZero"/>
        <c:crossBetween val="between"/>
        <c:majorUnit val="700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70,5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430.9</c:v>
                </c:pt>
                <c:pt idx="1">
                  <c:v>375.3</c:v>
                </c:pt>
                <c:pt idx="2">
                  <c:v>70.5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Республиканский бюджет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824,6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635.6</c:v>
                </c:pt>
                <c:pt idx="1">
                  <c:v>876.8</c:v>
                </c:pt>
                <c:pt idx="2">
                  <c:v>729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Внебюджетные источники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127.1</c:v>
                </c:pt>
                <c:pt idx="1">
                  <c:v>165.5</c:v>
                </c:pt>
                <c:pt idx="2">
                  <c:v>156.9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6.6138484612820814E-3"/>
                  <c:y val="-2.43153902615098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7676947931711294E-2"/>
                      <c:h val="3.3798493231796511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1.4697441025071289E-3"/>
                  <c:y val="-3.58332067011724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Лист1!$E$2:$E$4</c:f>
              <c:numCache>
                <c:formatCode>#,##0.0</c:formatCode>
                <c:ptCount val="3"/>
                <c:pt idx="1">
                  <c:v>3.1</c:v>
                </c:pt>
                <c:pt idx="2">
                  <c:v>19.7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8708992"/>
        <c:axId val="218723072"/>
      </c:barChart>
      <c:catAx>
        <c:axId val="218708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8723072"/>
        <c:crosses val="autoZero"/>
        <c:auto val="1"/>
        <c:lblAlgn val="ctr"/>
        <c:lblOffset val="100"/>
        <c:noMultiLvlLbl val="0"/>
      </c:catAx>
      <c:valAx>
        <c:axId val="218723072"/>
        <c:scaling>
          <c:orientation val="minMax"/>
          <c:max val="1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8708992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legend>
      <c:legendPos val="b"/>
      <c:layout/>
      <c:overlay val="0"/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/>
          <a:lstStyle/>
          <a:p>
            <a: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Госпрограммы за счет республиканского</a:t>
            </a:r>
            <a:r>
              <a:rPr lang="ru-RU" sz="18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 Чувашской Республики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c:rich>
      </c:tx>
      <c:layout>
        <c:manualLayout>
          <c:xMode val="edge"/>
          <c:yMode val="edge"/>
          <c:x val="6.6350845276450771E-2"/>
          <c:y val="1.1699613284977468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496794337666185E-2"/>
          <c:y val="0.14929467502088808"/>
          <c:w val="0.84020831489533188"/>
          <c:h val="0.517617139762248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2016</c:v>
                </c:pt>
              </c:strCache>
            </c:strRef>
          </c:tx>
          <c:spPr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Использование минерально-сырьевых ресурсов и оценка их состояния</c:v>
                </c:pt>
                <c:pt idx="1">
                  <c:v>Обеспечение экологической безопасности на территории Чувашской Республики</c:v>
                </c:pt>
                <c:pt idx="2">
                  <c:v>Охрана и воспроизводство объектов животного мира и среды их обитания, в том числе охотничьих ресурсов, на территории Чувашской Республики</c:v>
                </c:pt>
                <c:pt idx="3">
                  <c:v>Развитие водохозяйственного комплекса Российской Федерации</c:v>
                </c:pt>
                <c:pt idx="4">
                  <c:v>Развитие лесного хозяйства Чувашской Республики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0.0">
                  <c:v>292.89999999999998</c:v>
                </c:pt>
                <c:pt idx="1">
                  <c:v>13767.8</c:v>
                </c:pt>
                <c:pt idx="2" formatCode="0.0">
                  <c:v>1188.7</c:v>
                </c:pt>
                <c:pt idx="3" formatCode="0.0">
                  <c:v>31603</c:v>
                </c:pt>
                <c:pt idx="4" formatCode="0.0">
                  <c:v>21053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 2015</c:v>
                </c:pt>
              </c:strCache>
            </c:strRef>
          </c:tx>
          <c:spPr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Использование минерально-сырьевых ресурсов и оценка их состояния</c:v>
                </c:pt>
                <c:pt idx="1">
                  <c:v>Обеспечение экологической безопасности на территории Чувашской Республики</c:v>
                </c:pt>
                <c:pt idx="2">
                  <c:v>Охрана и воспроизводство объектов животного мира и среды их обитания, в том числе охотничьих ресурсов, на территории Чувашской Республики</c:v>
                </c:pt>
                <c:pt idx="3">
                  <c:v>Развитие водохозяйственного комплекса Российской Федерации</c:v>
                </c:pt>
                <c:pt idx="4">
                  <c:v>Развитие лесного хозяйства Чувашской Республики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0</c:v>
                </c:pt>
                <c:pt idx="1">
                  <c:v>9690.7999999999993</c:v>
                </c:pt>
                <c:pt idx="2" formatCode="0.0">
                  <c:v>7018</c:v>
                </c:pt>
                <c:pt idx="3">
                  <c:v>26265.1</c:v>
                </c:pt>
                <c:pt idx="4">
                  <c:v>21377.7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18393600"/>
        <c:axId val="218411776"/>
      </c:barChart>
      <c:catAx>
        <c:axId val="2183936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9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8411776"/>
        <c:crosses val="autoZero"/>
        <c:auto val="1"/>
        <c:lblAlgn val="ctr"/>
        <c:lblOffset val="100"/>
        <c:noMultiLvlLbl val="0"/>
      </c:catAx>
      <c:valAx>
        <c:axId val="218411776"/>
        <c:scaling>
          <c:orientation val="minMax"/>
          <c:max val="35000"/>
          <c:min val="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8393600"/>
        <c:crosses val="autoZero"/>
        <c:crossBetween val="between"/>
        <c:majorUnit val="5000"/>
        <c:minorUnit val="5000"/>
      </c:valAx>
      <c:spPr>
        <a:noFill/>
        <a:ln w="25400"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c:spPr>
    </c:plotArea>
    <c:legend>
      <c:legendPos val="r"/>
      <c:layout>
        <c:manualLayout>
          <c:xMode val="edge"/>
          <c:yMode val="edge"/>
          <c:x val="0.66957214264328446"/>
          <c:y val="0.80196505943784024"/>
          <c:w val="0.33042785735671554"/>
          <c:h val="8.4468045217198084E-2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/>
          <a:lstStyle/>
          <a:p>
            <a: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отрасли «Транспорт» в 2016 году, тыс. рублей</a:t>
            </a:r>
          </a:p>
        </c:rich>
      </c:tx>
      <c:layout>
        <c:manualLayout>
          <c:xMode val="edge"/>
          <c:yMode val="edge"/>
          <c:x val="0.12367086527422878"/>
          <c:y val="1.1699613284977468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113512850424027E-2"/>
          <c:y val="0.13687634402874566"/>
          <c:w val="0.8199251382462881"/>
          <c:h val="0.548421370228269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 2015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-7.1116650121312427E-3"/>
                  <c:y val="2.351590564011406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8.5339980145575228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1.4223330024261494E-3"/>
                  <c:y val="-9.406362256045625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4.2669990072787614E-3"/>
                  <c:y val="2.351590564011406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На приобретение автотранспортных средств</c:v>
                </c:pt>
                <c:pt idx="1">
                  <c:v>Субсидии ГУП ЧР "Чувашавтотранс" на обеспечение перевозок пассажиров по социально значимым маршрутам</c:v>
                </c:pt>
                <c:pt idx="2">
                  <c:v>Субсидии организациям городского электрического транспорта на возмещение части затрат, связанных с перевозкой пассажиров по социально значимым маршрутам</c:v>
                </c:pt>
                <c:pt idx="3">
                  <c:v>Компенсация части потерь в доходах организациям железнодорожного транспорта, осуществляющим перевозку пассажиров в пригородном сообщении</c:v>
                </c:pt>
                <c:pt idx="4">
                  <c:v>Возмещение части потерь в доходах организациям железнодорожного транспорта в связи с принятием решений об установлении льгот по тарифам на проезд учащихся и студентов  образовательных организаций в пригородном сообщении</c:v>
                </c:pt>
                <c:pt idx="5">
                  <c:v>Отдельные мероприятия по осуществлению аэропортовой деятельности</c:v>
                </c:pt>
                <c:pt idx="6">
                  <c:v>Государственная поддержка регионального авиасообщения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84339.5</c:v>
                </c:pt>
                <c:pt idx="1">
                  <c:v>76611.7</c:v>
                </c:pt>
                <c:pt idx="2">
                  <c:v>10000</c:v>
                </c:pt>
                <c:pt idx="3">
                  <c:v>71999.600000000006</c:v>
                </c:pt>
                <c:pt idx="4">
                  <c:v>3889.8</c:v>
                </c:pt>
                <c:pt idx="5">
                  <c:v>49955.4</c:v>
                </c:pt>
                <c:pt idx="6">
                  <c:v>6795.1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План 2016</c:v>
                </c:pt>
              </c:strCache>
            </c:strRef>
          </c:tx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ru-RU" smtClean="0"/>
                      <a:t>134128,6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5339980145575228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2669990072787614E-3"/>
                  <c:y val="-2.351590564011406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8.5339980145575228E-3"/>
                  <c:y val="-2.351590564011406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7.111665012131268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9.9563310169837761E-3"/>
                  <c:y val="-9.406362256045625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8.5339980145575228E-3"/>
                  <c:y val="2.351590564011406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На приобретение автотранспортных средств</c:v>
                </c:pt>
                <c:pt idx="1">
                  <c:v>Субсидии ГУП ЧР "Чувашавтотранс" на обеспечение перевозок пассажиров по социально значимым маршрутам</c:v>
                </c:pt>
                <c:pt idx="2">
                  <c:v>Субсидии организациям городского электрического транспорта на возмещение части затрат, связанных с перевозкой пассажиров по социально значимым маршрутам</c:v>
                </c:pt>
                <c:pt idx="3">
                  <c:v>Компенсация части потерь в доходах организациям железнодорожного транспорта, осуществляющим перевозку пассажиров в пригородном сообщении</c:v>
                </c:pt>
                <c:pt idx="4">
                  <c:v>Возмещение части потерь в доходах организациям железнодорожного транспорта в связи с принятием решений об установлении льгот по тарифам на проезд учащихся и студентов  образовательных организаций в пригородном сообщении</c:v>
                </c:pt>
                <c:pt idx="5">
                  <c:v>Отдельные мероприятия по осуществлению аэропортовой деятельности</c:v>
                </c:pt>
                <c:pt idx="6">
                  <c:v>Государственная поддержка регионального авиасообщения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26166.2</c:v>
                </c:pt>
                <c:pt idx="1">
                  <c:v>134128.6</c:v>
                </c:pt>
                <c:pt idx="2">
                  <c:v>29000</c:v>
                </c:pt>
                <c:pt idx="3">
                  <c:v>68941.899999999994</c:v>
                </c:pt>
                <c:pt idx="4" formatCode="0.0">
                  <c:v>261</c:v>
                </c:pt>
                <c:pt idx="5">
                  <c:v>24864.5</c:v>
                </c:pt>
                <c:pt idx="6">
                  <c:v>5143.2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28498048"/>
        <c:axId val="228503936"/>
      </c:barChart>
      <c:catAx>
        <c:axId val="2284980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accent1"/>
            </a:solidFill>
          </a:ln>
        </c:spPr>
        <c:txPr>
          <a:bodyPr rot="0" vert="horz"/>
          <a:lstStyle/>
          <a:p>
            <a:pPr>
              <a:defRPr sz="750" strike="noStrike" spc="0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8503936"/>
        <c:crosses val="autoZero"/>
        <c:auto val="1"/>
        <c:lblAlgn val="ctr"/>
        <c:lblOffset val="100"/>
        <c:noMultiLvlLbl val="0"/>
      </c:catAx>
      <c:valAx>
        <c:axId val="228503936"/>
        <c:scaling>
          <c:orientation val="minMax"/>
          <c:max val="1400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8498048"/>
        <c:crosses val="autoZero"/>
        <c:crossBetween val="between"/>
        <c:majorUnit val="10000"/>
        <c:minorUnit val="2000"/>
      </c:valAx>
      <c:spPr>
        <a:ln>
          <a:solidFill>
            <a:schemeClr val="accent1"/>
          </a:solidFill>
        </a:ln>
      </c:spPr>
    </c:plotArea>
    <c:legend>
      <c:legendPos val="r"/>
      <c:layout>
        <c:manualLayout>
          <c:xMode val="edge"/>
          <c:yMode val="edge"/>
          <c:x val="0.89856046087471764"/>
          <c:y val="0.32842564676984143"/>
          <c:w val="9.8500050920268103E-2"/>
          <c:h val="0.14914248492937618"/>
        </c:manualLayout>
      </c:layout>
      <c:overlay val="0"/>
      <c:txPr>
        <a:bodyPr/>
        <a:lstStyle/>
        <a:p>
          <a:pPr>
            <a:defRPr sz="11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232502187226598E-2"/>
          <c:y val="6.6504018049657054E-2"/>
          <c:w val="0.81019028871391074"/>
          <c:h val="0.7635395184080395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Республиканский бюджет</c:v>
                </c:pt>
              </c:strCache>
            </c:strRef>
          </c:tx>
          <c:spPr>
            <a:solidFill>
              <a:srgbClr val="3CA2BE"/>
            </a:solidFill>
            <a:scene3d>
              <a:camera prst="orthographicFront"/>
              <a:lightRig rig="contrasting" dir="t">
                <a:rot lat="0" lon="0" rev="1500000"/>
              </a:lightRig>
            </a:scene3d>
            <a:sp3d prstMaterial="metal">
              <a:bevelT w="88900" h="88900"/>
              <a:bevelB prst="angle"/>
            </a:sp3d>
          </c:spPr>
          <c:invertIfNegative val="0"/>
          <c:dLbls>
            <c:spPr>
              <a:noFill/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txPr>
              <a:bodyPr/>
              <a:lstStyle/>
              <a:p>
                <a:pPr>
                  <a:defRPr sz="1400" b="1">
                    <a:latin typeface="TimesET" pitchFamily="2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План на  2015 год  с учетом 3 уточнения</c:v>
                </c:pt>
                <c:pt idx="1">
                  <c:v>Факт за  2015 год  </c:v>
                </c:pt>
                <c:pt idx="2">
                  <c:v>План на 2016 год с учетом 3 уточнения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996.4</c:v>
                </c:pt>
                <c:pt idx="1">
                  <c:v>992.69999999999982</c:v>
                </c:pt>
                <c:pt idx="2">
                  <c:v>946.9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solidFill>
              <a:srgbClr val="92D050"/>
            </a:solidFill>
            <a:scene3d>
              <a:camera prst="orthographicFront"/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ET" pitchFamily="2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План на  2015 год  с учетом 3 уточнения</c:v>
                </c:pt>
                <c:pt idx="1">
                  <c:v>Факт за  2015 год  </c:v>
                </c:pt>
                <c:pt idx="2">
                  <c:v>План на 2016 год с учетом 3 уточнения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2005.7</c:v>
                </c:pt>
                <c:pt idx="1">
                  <c:v>1899.5</c:v>
                </c:pt>
                <c:pt idx="2">
                  <c:v>1392.9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32"/>
        <c:overlap val="100"/>
        <c:axId val="228718080"/>
        <c:axId val="228719616"/>
      </c:barChart>
      <c:catAx>
        <c:axId val="228718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ET" pitchFamily="2" charset="0"/>
              </a:defRPr>
            </a:pPr>
            <a:endParaRPr lang="ru-RU"/>
          </a:p>
        </c:txPr>
        <c:crossAx val="228719616"/>
        <c:crosses val="autoZero"/>
        <c:auto val="1"/>
        <c:lblAlgn val="ctr"/>
        <c:lblOffset val="100"/>
        <c:noMultiLvlLbl val="0"/>
      </c:catAx>
      <c:valAx>
        <c:axId val="228719616"/>
        <c:scaling>
          <c:orientation val="minMax"/>
          <c:max val="3000"/>
          <c:min val="0"/>
        </c:scaling>
        <c:delete val="1"/>
        <c:axPos val="l"/>
        <c:majorGridlines/>
        <c:numFmt formatCode="0.0" sourceLinked="1"/>
        <c:majorTickMark val="out"/>
        <c:minorTickMark val="none"/>
        <c:tickLblPos val="nextTo"/>
        <c:crossAx val="2287180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001738845144357"/>
          <c:y val="0.26374660566941727"/>
          <c:w val="0.1616492782152231"/>
          <c:h val="0.52930251648308935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68211911221062"/>
          <c:y val="5.9790732436472349E-3"/>
          <c:w val="0.50855481754516096"/>
          <c:h val="0.83187551354419342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33CC33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</a:sp3d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</a:sp3d>
            </c:spPr>
          </c:dPt>
          <c:dLbls>
            <c:dLbl>
              <c:idx val="0"/>
              <c:layout>
                <c:manualLayout>
                  <c:x val="-0.27463618778646259"/>
                  <c:y val="2.98953662182361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1">
                  <c:v>Расходы</c:v>
                </c:pt>
                <c:pt idx="2">
                  <c:v>Налоговые и неналоговые доходы</c:v>
                </c:pt>
                <c:pt idx="3">
                  <c:v>Доходы</c:v>
                </c:pt>
              </c:strCache>
            </c:strRef>
          </c:cat>
          <c:val>
            <c:numRef>
              <c:f>Лист1!$B$2:$B$5</c:f>
              <c:numCache>
                <c:formatCode>#\ ##0.0</c:formatCode>
                <c:ptCount val="4"/>
                <c:pt idx="0">
                  <c:v>-2570</c:v>
                </c:pt>
                <c:pt idx="1">
                  <c:v>43554.6</c:v>
                </c:pt>
                <c:pt idx="2">
                  <c:v>25138.400000000001</c:v>
                </c:pt>
                <c:pt idx="3">
                  <c:v>40984.6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5"/>
        <c:overlap val="100"/>
        <c:axId val="36191232"/>
        <c:axId val="36201216"/>
      </c:barChart>
      <c:catAx>
        <c:axId val="36191232"/>
        <c:scaling>
          <c:orientation val="minMax"/>
        </c:scaling>
        <c:delete val="0"/>
        <c:axPos val="l"/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36201216"/>
        <c:crosses val="autoZero"/>
        <c:auto val="1"/>
        <c:lblAlgn val="ctr"/>
        <c:lblOffset val="2"/>
        <c:noMultiLvlLbl val="0"/>
      </c:catAx>
      <c:valAx>
        <c:axId val="36201216"/>
        <c:scaling>
          <c:orientation val="minMax"/>
        </c:scaling>
        <c:delete val="1"/>
        <c:axPos val="b"/>
        <c:numFmt formatCode="#\ ##0.0" sourceLinked="1"/>
        <c:majorTickMark val="out"/>
        <c:minorTickMark val="none"/>
        <c:tickLblPos val="nextTo"/>
        <c:crossAx val="36191232"/>
        <c:crosses val="autoZero"/>
        <c:crossBetween val="between"/>
      </c:valAx>
      <c:spPr>
        <a:noFill/>
        <a:ln w="25381">
          <a:noFill/>
        </a:ln>
      </c:spPr>
    </c:plotArea>
    <c:plotVisOnly val="1"/>
    <c:dispBlanksAs val="gap"/>
    <c:showDLblsOverMax val="0"/>
  </c:chart>
  <c:txPr>
    <a:bodyPr/>
    <a:lstStyle/>
    <a:p>
      <a:pPr>
        <a:defRPr sz="1197">
          <a:latin typeface="TimesET" pitchFamily="2" charset="0"/>
        </a:defRPr>
      </a:pPr>
      <a:endParaRPr lang="ru-RU"/>
    </a:p>
  </c:txPr>
  <c:externalData r:id="rId1">
    <c:autoUpdate val="0"/>
  </c:externalData>
  <c:userShapes r:id="rId2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682721633080193"/>
          <c:y val="0.18946228196867015"/>
          <c:w val="0.38821828936569774"/>
          <c:h val="0.601738348516831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год (план)</c:v>
                </c:pt>
              </c:strCache>
            </c:strRef>
          </c:tx>
          <c:dLbls>
            <c:dLbl>
              <c:idx val="0"/>
              <c:layout>
                <c:manualLayout>
                  <c:x val="4.9261663578598791E-2"/>
                  <c:y val="3.6434666981446505E-2"/>
                </c:manualLayout>
              </c:layout>
              <c:tx>
                <c:rich>
                  <a:bodyPr/>
                  <a:lstStyle/>
                  <a:p>
                    <a:r>
                      <a:rPr lang="ru-RU" b="0" dirty="0" smtClean="0"/>
                      <a:t>Образование </a:t>
                    </a:r>
                    <a:r>
                      <a:rPr lang="ru-RU" b="1" dirty="0" smtClean="0"/>
                      <a:t>490,5</a:t>
                    </a:r>
                    <a:endParaRPr lang="ru-RU" b="1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</c:dLbl>
            <c:dLbl>
              <c:idx val="1"/>
              <c:layout>
                <c:manualLayout>
                  <c:x val="6.8270080206141975E-2"/>
                  <c:y val="9.7504791134318411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Культура </a:t>
                    </a:r>
                    <a:endParaRPr lang="ru-RU" dirty="0" smtClean="0"/>
                  </a:p>
                  <a:p>
                    <a:r>
                      <a:rPr lang="ru-RU" b="1" dirty="0" smtClean="0"/>
                      <a:t>89,8</a:t>
                    </a:r>
                    <a:endParaRPr lang="ru-RU" b="1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</c:dLbl>
            <c:dLbl>
              <c:idx val="2"/>
              <c:layout>
                <c:manualLayout>
                  <c:x val="-7.3319586354204372E-3"/>
                  <c:y val="8.4863487390289885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/>
                      <a:t>Жилищное </a:t>
                    </a:r>
                    <a:r>
                      <a:rPr lang="ru-RU" sz="1600" dirty="0" smtClean="0"/>
                      <a:t>строительство </a:t>
                    </a:r>
                    <a:r>
                      <a:rPr lang="ru-RU" sz="1600" b="1" dirty="0" smtClean="0"/>
                      <a:t>553,4</a:t>
                    </a:r>
                    <a:endParaRPr lang="ru-RU" b="1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</c:dLbl>
            <c:dLbl>
              <c:idx val="3"/>
              <c:layout>
                <c:manualLayout>
                  <c:x val="-5.9432912472090912E-2"/>
                  <c:y val="7.2341094045106094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Здравоохранение </a:t>
                    </a:r>
                    <a:r>
                      <a:rPr lang="ru-RU" b="1" dirty="0" smtClean="0"/>
                      <a:t>448,8</a:t>
                    </a:r>
                    <a:endParaRPr lang="ru-RU" b="1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</c:dLbl>
            <c:dLbl>
              <c:idx val="4"/>
              <c:layout>
                <c:manualLayout>
                  <c:x val="-0.12059267160279682"/>
                  <c:y val="-3.0525601322075324E-2"/>
                </c:manualLayout>
              </c:layout>
              <c:tx>
                <c:rich>
                  <a:bodyPr/>
                  <a:lstStyle/>
                  <a:p>
                    <a:r>
                      <a:rPr lang="ru-RU" b="0" dirty="0"/>
                      <a:t>Физическая культура и спорт </a:t>
                    </a:r>
                    <a:r>
                      <a:rPr lang="ru-RU" b="1" dirty="0" smtClean="0"/>
                      <a:t>357,9</a:t>
                    </a:r>
                    <a:endParaRPr lang="ru-RU" b="1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</c:dLbl>
            <c:dLbl>
              <c:idx val="5"/>
              <c:layout>
                <c:manualLayout>
                  <c:x val="-9.2488155437926267E-2"/>
                  <c:y val="8.5657149205643823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Дорожное </a:t>
                    </a:r>
                    <a:r>
                      <a:rPr lang="ru-RU" dirty="0" smtClean="0"/>
                      <a:t>хозяйство</a:t>
                    </a:r>
                  </a:p>
                  <a:p>
                    <a:r>
                      <a:rPr lang="ru-RU" b="1" dirty="0" smtClean="0"/>
                      <a:t>862,1</a:t>
                    </a:r>
                    <a:endParaRPr lang="ru-RU" b="1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</c:dLbl>
            <c:dLbl>
              <c:idx val="6"/>
              <c:layout>
                <c:manualLayout>
                  <c:x val="-0.12426139479125978"/>
                  <c:y val="1.301504693922898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Коммунальное </a:t>
                    </a:r>
                    <a:r>
                      <a:rPr lang="ru-RU" dirty="0"/>
                      <a:t>хозяйство </a:t>
                    </a:r>
                    <a:endParaRPr lang="ru-RU" dirty="0" smtClean="0"/>
                  </a:p>
                  <a:p>
                    <a:r>
                      <a:rPr lang="ru-RU" b="1" dirty="0" smtClean="0"/>
                      <a:t>38,6</a:t>
                    </a:r>
                    <a:endParaRPr lang="ru-RU" b="1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</c:dLbl>
            <c:dLbl>
              <c:idx val="7"/>
              <c:layout>
                <c:manualLayout>
                  <c:x val="3.1114150399059601E-2"/>
                  <c:y val="-6.5355238306854788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Прочие расходы </a:t>
                    </a:r>
                    <a:r>
                      <a:rPr lang="ru-RU" b="1" dirty="0" smtClean="0"/>
                      <a:t>30,0</a:t>
                    </a:r>
                    <a:endParaRPr lang="ru-RU" b="1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</c:dLbl>
            <c:dLbl>
              <c:idx val="8"/>
              <c:layout>
                <c:manualLayout>
                  <c:x val="1.7536252243770933E-2"/>
                  <c:y val="-4.9892560325078177E-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</c:dLbl>
            <c:numFmt formatCode="#,##0.0" sourceLinked="0"/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eparator> </c:separator>
            <c:showLeaderLines val="1"/>
          </c:dLbls>
          <c:cat>
            <c:strRef>
              <c:f>Лист1!$A$2:$A$9</c:f>
              <c:strCache>
                <c:ptCount val="8"/>
                <c:pt idx="0">
                  <c:v>Образование</c:v>
                </c:pt>
                <c:pt idx="1">
                  <c:v>Культура</c:v>
                </c:pt>
                <c:pt idx="2">
                  <c:v>Жилищное строительство</c:v>
                </c:pt>
                <c:pt idx="3">
                  <c:v>Здравоохранение и социальная политика</c:v>
                </c:pt>
                <c:pt idx="4">
                  <c:v>Физическая культура и спорт</c:v>
                </c:pt>
                <c:pt idx="5">
                  <c:v>Дорожное хозяйство</c:v>
                </c:pt>
                <c:pt idx="6">
                  <c:v>Комунальное хозяйство</c:v>
                </c:pt>
                <c:pt idx="7">
                  <c:v>Прочие расходы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490.5</c:v>
                </c:pt>
                <c:pt idx="1">
                  <c:v>89.8</c:v>
                </c:pt>
                <c:pt idx="2">
                  <c:v>553.4</c:v>
                </c:pt>
                <c:pt idx="3">
                  <c:v>448.8</c:v>
                </c:pt>
                <c:pt idx="4">
                  <c:v>357.9</c:v>
                </c:pt>
                <c:pt idx="5">
                  <c:v>862.1</c:v>
                </c:pt>
                <c:pt idx="6">
                  <c:v>38.6</c:v>
                </c:pt>
                <c:pt idx="7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2000">
                <a:latin typeface="Times" panose="02020603050405020304" pitchFamily="18" charset="0"/>
              </a:defRPr>
            </a:pPr>
            <a:r>
              <a:rPr lang="ru-RU" dirty="0" smtClean="0"/>
              <a:t>Расходы за</a:t>
            </a:r>
            <a:r>
              <a:rPr lang="ru-RU" baseline="0" dirty="0" smtClean="0"/>
              <a:t> счет собственных средств дорожного фонда</a:t>
            </a:r>
            <a:endParaRPr lang="ru-RU" dirty="0"/>
          </a:p>
        </c:rich>
      </c:tx>
      <c:overlay val="0"/>
    </c:title>
    <c:autoTitleDeleted val="0"/>
    <c:view3D>
      <c:rotX val="5"/>
      <c:rotY val="1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982795562397862E-3"/>
          <c:y val="8.6381949135274014E-2"/>
          <c:w val="0.99880172044376025"/>
          <c:h val="0.7276939356064317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Лист1!$A$2</c:f>
              <c:strCache>
                <c:ptCount val="1"/>
                <c:pt idx="0">
                  <c:v>Собственные доходы дорожного фонда</c:v>
                </c:pt>
              </c:strCache>
            </c:strRef>
          </c:tx>
          <c:spPr>
            <a:solidFill>
              <a:schemeClr val="accent2"/>
            </a:solidFill>
            <a:ln w="25400" cap="flat" cmpd="sng" algn="ctr">
              <a:solidFill>
                <a:schemeClr val="accent2">
                  <a:shade val="50000"/>
                </a:schemeClr>
              </a:solidFill>
              <a:prstDash val="solid"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6455393845128326E-2"/>
                  <c:y val="-0.279103792389080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700" b="1">
                    <a:latin typeface="TimesET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2015 год (оценка)</c:v>
                </c:pt>
                <c:pt idx="1">
                  <c:v>2016 год</c:v>
                </c:pt>
              </c:strCache>
            </c:strRef>
          </c:cat>
          <c:val>
            <c:numRef>
              <c:f>Лист1!$B$2:$C$2</c:f>
              <c:numCache>
                <c:formatCode>_-* #,##0.0\ _₽_-;\-* #,##0.0\ _₽_-;_-* "-"??\ _₽_-;_-@_-</c:formatCode>
                <c:ptCount val="2"/>
                <c:pt idx="0">
                  <c:v>2017.9</c:v>
                </c:pt>
                <c:pt idx="1">
                  <c:v>2698.1</c:v>
                </c:pt>
              </c:numCache>
            </c:numRef>
          </c:val>
        </c:ser>
        <c:ser>
          <c:idx val="0"/>
          <c:order val="1"/>
          <c:tx>
            <c:strRef>
              <c:f>Лист1!$A$3</c:f>
              <c:strCache>
                <c:ptCount val="1"/>
                <c:pt idx="0">
                  <c:v>Остатки</c:v>
                </c:pt>
              </c:strCache>
            </c:strRef>
          </c:tx>
          <c:spPr>
            <a:solidFill>
              <a:schemeClr val="accent1"/>
            </a:solidFill>
            <a:ln w="25400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c:spPr>
          <c:invertIfNegative val="0"/>
          <c:cat>
            <c:strRef>
              <c:f>Лист1!$B$1:$C$1</c:f>
              <c:strCache>
                <c:ptCount val="2"/>
                <c:pt idx="0">
                  <c:v>2015 год (оценка)</c:v>
                </c:pt>
                <c:pt idx="1">
                  <c:v>2016 год</c:v>
                </c:pt>
              </c:strCache>
            </c:strRef>
          </c:cat>
          <c:val>
            <c:numRef>
              <c:f>Лист1!$B$3:$C$3</c:f>
              <c:numCache>
                <c:formatCode>General</c:formatCode>
                <c:ptCount val="2"/>
                <c:pt idx="0" formatCode="_-* #,##0.0\ _₽_-;\-* #,##0.0\ _₽_-;_-* &quot;-&quot;??\ _₽_-;_-@_-">
                  <c:v>59.9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7"/>
        <c:gapDepth val="250"/>
        <c:shape val="cylinder"/>
        <c:axId val="229769984"/>
        <c:axId val="229771520"/>
        <c:axId val="0"/>
      </c:bar3DChart>
      <c:catAx>
        <c:axId val="229769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>
                <a:latin typeface="TimesET" pitchFamily="2" charset="0"/>
              </a:defRPr>
            </a:pPr>
            <a:endParaRPr lang="ru-RU"/>
          </a:p>
        </c:txPr>
        <c:crossAx val="229771520"/>
        <c:crosses val="autoZero"/>
        <c:auto val="1"/>
        <c:lblAlgn val="ctr"/>
        <c:lblOffset val="100"/>
        <c:noMultiLvlLbl val="0"/>
      </c:catAx>
      <c:valAx>
        <c:axId val="229771520"/>
        <c:scaling>
          <c:orientation val="minMax"/>
          <c:max val="4000"/>
          <c:min val="0"/>
        </c:scaling>
        <c:delete val="1"/>
        <c:axPos val="l"/>
        <c:numFmt formatCode="_-* #,##0.0\ _₽_-;\-* #,##0.0\ _₽_-;_-* &quot;-&quot;??\ _₽_-;_-@_-" sourceLinked="1"/>
        <c:majorTickMark val="out"/>
        <c:minorTickMark val="none"/>
        <c:tickLblPos val="nextTo"/>
        <c:crossAx val="229769984"/>
        <c:crosses val="autoZero"/>
        <c:crossBetween val="between"/>
      </c:valAx>
      <c:spPr>
        <a:noFill/>
        <a:ln w="25409">
          <a:noFill/>
        </a:ln>
      </c:spPr>
    </c:plotArea>
    <c:legend>
      <c:legendPos val="b"/>
      <c:overlay val="0"/>
      <c:txPr>
        <a:bodyPr/>
        <a:lstStyle/>
        <a:p>
          <a:pPr>
            <a:defRPr sz="1200">
              <a:latin typeface="TimesET" pitchFamily="2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9"/>
      </a:pPr>
      <a:endParaRPr lang="ru-RU"/>
    </a:p>
  </c:txPr>
  <c:externalData r:id="rId1">
    <c:autoUpdate val="0"/>
  </c:externalData>
  <c:userShapes r:id="rId2"/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799784673048028"/>
          <c:y val="0.17642318119922426"/>
          <c:w val="0.6106210745392544"/>
          <c:h val="0.6786956211214627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Pt>
            <c:idx val="0"/>
            <c:bubble3D val="0"/>
            <c:spPr>
              <a:gradFill rotWithShape="1">
                <a:gsLst>
                  <a:gs pos="0">
                    <a:schemeClr val="accent3">
                      <a:tint val="50000"/>
                      <a:satMod val="300000"/>
                    </a:schemeClr>
                  </a:gs>
                  <a:gs pos="35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6">
                      <a:tint val="50000"/>
                      <a:satMod val="300000"/>
                    </a:schemeClr>
                  </a:gs>
                  <a:gs pos="35000">
                    <a:schemeClr val="accent6">
                      <a:tint val="37000"/>
                      <a:satMod val="300000"/>
                    </a:schemeClr>
                  </a:gs>
                  <a:gs pos="100000">
                    <a:schemeClr val="accent6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tint val="50000"/>
                      <a:satMod val="300000"/>
                    </a:schemeClr>
                  </a:gs>
                  <a:gs pos="35000">
                    <a:schemeClr val="accent5">
                      <a:tint val="37000"/>
                      <a:satMod val="300000"/>
                    </a:schemeClr>
                  </a:gs>
                  <a:gs pos="100000">
                    <a:schemeClr val="accent5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5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tint val="50000"/>
                      <a:satMod val="300000"/>
                    </a:schemeClr>
                  </a:gs>
                  <a:gs pos="35000">
                    <a:schemeClr val="accent2">
                      <a:tint val="37000"/>
                      <a:satMod val="300000"/>
                    </a:schemeClr>
                  </a:gs>
                  <a:gs pos="100000">
                    <a:schemeClr val="accent2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4">
                      <a:tint val="50000"/>
                      <a:satMod val="300000"/>
                    </a:schemeClr>
                  </a:gs>
                  <a:gs pos="35000">
                    <a:schemeClr val="accent4">
                      <a:tint val="37000"/>
                      <a:satMod val="300000"/>
                    </a:schemeClr>
                  </a:gs>
                  <a:gs pos="100000">
                    <a:schemeClr val="accent4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4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0.1360119802286282"/>
                  <c:y val="-8.3145920294570491E-2"/>
                </c:manualLayout>
              </c:layout>
              <c:showLegendKey val="1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8.0082826486413253E-2"/>
                  <c:y val="-0.10839807481708383"/>
                </c:manualLayout>
              </c:layout>
              <c:showLegendKey val="1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TimesET" pitchFamily="2" charset="0"/>
                  </a:defRPr>
                </a:pPr>
                <a:endParaRPr lang="ru-RU"/>
              </a:p>
            </c:txPr>
            <c:showLegendKey val="1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Развитие сельских территорий</c:v>
                </c:pt>
                <c:pt idx="1">
                  <c:v>Строительство дорог в городских округах</c:v>
                </c:pt>
                <c:pt idx="2">
                  <c:v>Капитальный ремонт дворовых территорий</c:v>
                </c:pt>
                <c:pt idx="3">
                  <c:v>Строительство, капитальный ремонт республиканских дорог</c:v>
                </c:pt>
                <c:pt idx="4">
                  <c:v>Обеспечение безопасности дорожного движения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569</c:v>
                </c:pt>
                <c:pt idx="1">
                  <c:v>330</c:v>
                </c:pt>
                <c:pt idx="2">
                  <c:v>80</c:v>
                </c:pt>
                <c:pt idx="3">
                  <c:v>1633.2</c:v>
                </c:pt>
                <c:pt idx="4">
                  <c:v>85.9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3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8342876432533143E-2"/>
          <c:y val="0.16343922212600426"/>
          <c:w val="0.76911967046396557"/>
          <c:h val="0.6040660626749235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 на выравнивание бюджетной обеспеченности поселений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419.1</c:v>
                </c:pt>
                <c:pt idx="1">
                  <c:v>403.4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Дотации на поддержку мер по обеспечению сбалансированности бюджетов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465.1</c:v>
                </c:pt>
                <c:pt idx="1">
                  <c:v>412.1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Дотации на выравнивание бюджетной обеспеченности муниципальных районов (городских округов)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241.6</c:v>
                </c:pt>
                <c:pt idx="1">
                  <c:v>153.80000000000001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overlap val="100"/>
        <c:axId val="231902208"/>
        <c:axId val="231916288"/>
      </c:barChart>
      <c:catAx>
        <c:axId val="2319022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231916288"/>
        <c:crosses val="autoZero"/>
        <c:auto val="1"/>
        <c:lblAlgn val="ctr"/>
        <c:lblOffset val="100"/>
        <c:noMultiLvlLbl val="0"/>
      </c:catAx>
      <c:valAx>
        <c:axId val="2319162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319022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9.6832189585772544E-3"/>
          <c:y val="0.87612259216251465"/>
          <c:w val="0.9501085082426739"/>
          <c:h val="0.12300383671220702"/>
        </c:manualLayout>
      </c:layout>
      <c:overlay val="0"/>
      <c:txPr>
        <a:bodyPr/>
        <a:lstStyle/>
        <a:p>
          <a:pPr>
            <a:defRPr sz="10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145248239422142"/>
          <c:y val="8.8139863509245991E-2"/>
          <c:w val="0.41595710468554126"/>
          <c:h val="0.4925522659899835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Ценные бумаги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Государственный долг на 01.01.2017</c:v>
                </c:pt>
                <c:pt idx="1">
                  <c:v>Расходы на обслуживание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825</c:v>
                </c:pt>
                <c:pt idx="1">
                  <c:v>220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Бюджетные кредиты, привлеченные из федерального бюджета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1"/>
              <c:delete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Государственный долг на 01.01.2017</c:v>
                </c:pt>
                <c:pt idx="1">
                  <c:v>Расходы на обслуживание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8961.5794999999998</c:v>
                </c:pt>
                <c:pt idx="1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Государственные гарантии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Lbls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Государственный долг на 01.01.2017</c:v>
                </c:pt>
                <c:pt idx="1">
                  <c:v>Расходы на обслуживание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 formatCode="#,##0.0">
                  <c:v>12.4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Кредиты, привлеченные в кредитных организациях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Lbls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Государственный долг на 01.01.2017</c:v>
                </c:pt>
                <c:pt idx="1">
                  <c:v>Расходы на обслуживание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 formatCode="#,##0.0">
                  <c:v>6110.4556000000002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Кредиты, привлеченные в международных финансовых организациях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Lbls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Государственный долг на 01.01.2017</c:v>
                </c:pt>
                <c:pt idx="1">
                  <c:v>Расходы на обслуживание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0" formatCode="#,##0.0">
                  <c:v>375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100"/>
        <c:axId val="229923840"/>
        <c:axId val="229930112"/>
      </c:barChart>
      <c:catAx>
        <c:axId val="229923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229930112"/>
        <c:crosses val="autoZero"/>
        <c:auto val="1"/>
        <c:lblAlgn val="ctr"/>
        <c:lblOffset val="100"/>
        <c:noMultiLvlLbl val="0"/>
      </c:catAx>
      <c:valAx>
        <c:axId val="229930112"/>
        <c:scaling>
          <c:orientation val="minMax"/>
          <c:max val="19000"/>
          <c:min val="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 anchor="t" anchorCtr="1"/>
              <a:lstStyle/>
              <a:p>
                <a:pPr>
                  <a:defRPr/>
                </a:pPr>
                <a:r>
                  <a:rPr lang="ru-RU" dirty="0" smtClean="0"/>
                  <a:t>млн. рублей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0.10094203437206406"/>
              <c:y val="8.6339819017284686E-2"/>
            </c:manualLayout>
          </c:layout>
          <c:overlay val="0"/>
        </c:title>
        <c:numFmt formatCode="#,##0.0" sourceLinked="1"/>
        <c:majorTickMark val="none"/>
        <c:minorTickMark val="none"/>
        <c:tickLblPos val="none"/>
        <c:txPr>
          <a:bodyPr/>
          <a:lstStyle/>
          <a:p>
            <a:pPr>
              <a:defRPr sz="1600"/>
            </a:pPr>
            <a:endParaRPr lang="ru-RU"/>
          </a:p>
        </c:txPr>
        <c:crossAx val="22992384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7.783483280362323E-2"/>
          <c:y val="0.72091451517956306"/>
          <c:w val="0.78261544368664016"/>
          <c:h val="0.26159362834702904"/>
        </c:manualLayout>
      </c:layout>
      <c:overlay val="0"/>
      <c:txPr>
        <a:bodyPr/>
        <a:lstStyle/>
        <a:p>
          <a:pPr>
            <a:defRPr sz="15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68211911221062"/>
          <c:y val="5.9790732436472349E-3"/>
          <c:w val="0.50855481754516096"/>
          <c:h val="0.83187551354419342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33CC33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</a:sp3d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</a:sp3d>
            </c:spPr>
          </c:dPt>
          <c:dLbls>
            <c:dLbl>
              <c:idx val="0"/>
              <c:layout>
                <c:manualLayout>
                  <c:x val="-0.27463618778646259"/>
                  <c:y val="2.98953662182361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1">
                  <c:v>Расходы</c:v>
                </c:pt>
                <c:pt idx="2">
                  <c:v>Налоговые и неналоговые доходы</c:v>
                </c:pt>
                <c:pt idx="3">
                  <c:v>Доходы</c:v>
                </c:pt>
              </c:strCache>
            </c:strRef>
          </c:cat>
          <c:val>
            <c:numRef>
              <c:f>Лист1!$B$2:$B$5</c:f>
              <c:numCache>
                <c:formatCode>#\ ##0.0</c:formatCode>
                <c:ptCount val="4"/>
                <c:pt idx="0">
                  <c:v>-3619.5587999999843</c:v>
                </c:pt>
                <c:pt idx="1">
                  <c:v>51672.350799999986</c:v>
                </c:pt>
                <c:pt idx="2">
                  <c:v>32207.835100000004</c:v>
                </c:pt>
                <c:pt idx="3">
                  <c:v>48052.792000000001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5"/>
        <c:overlap val="100"/>
        <c:axId val="37010048"/>
        <c:axId val="37024128"/>
      </c:barChart>
      <c:catAx>
        <c:axId val="37010048"/>
        <c:scaling>
          <c:orientation val="minMax"/>
        </c:scaling>
        <c:delete val="0"/>
        <c:axPos val="l"/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37024128"/>
        <c:crosses val="autoZero"/>
        <c:auto val="1"/>
        <c:lblAlgn val="ctr"/>
        <c:lblOffset val="2"/>
        <c:noMultiLvlLbl val="0"/>
      </c:catAx>
      <c:valAx>
        <c:axId val="37024128"/>
        <c:scaling>
          <c:orientation val="minMax"/>
        </c:scaling>
        <c:delete val="1"/>
        <c:axPos val="b"/>
        <c:numFmt formatCode="#\ ##0.0" sourceLinked="1"/>
        <c:majorTickMark val="out"/>
        <c:minorTickMark val="none"/>
        <c:tickLblPos val="nextTo"/>
        <c:crossAx val="37010048"/>
        <c:crosses val="autoZero"/>
        <c:crossBetween val="between"/>
      </c:valAx>
      <c:spPr>
        <a:noFill/>
        <a:ln w="25381">
          <a:noFill/>
        </a:ln>
      </c:spPr>
    </c:plotArea>
    <c:plotVisOnly val="1"/>
    <c:dispBlanksAs val="gap"/>
    <c:showDLblsOverMax val="0"/>
  </c:chart>
  <c:txPr>
    <a:bodyPr/>
    <a:lstStyle/>
    <a:p>
      <a:pPr>
        <a:defRPr sz="1197">
          <a:latin typeface="TimesET" pitchFamily="2" charset="0"/>
        </a:defRPr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682119112210631"/>
          <c:y val="5.9790732436472375E-3"/>
          <c:w val="0.50855481754516108"/>
          <c:h val="0.83187551354419376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33CC33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</a:sp3d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</a:sp3d>
            </c:spPr>
          </c:dPt>
          <c:dLbls>
            <c:dLbl>
              <c:idx val="0"/>
              <c:layout>
                <c:manualLayout>
                  <c:x val="-0.13304351159730299"/>
                  <c:y val="-8.76935519487944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1">
                  <c:v>Расходы</c:v>
                </c:pt>
                <c:pt idx="2">
                  <c:v>Налоговые и неналоговые доходы</c:v>
                </c:pt>
                <c:pt idx="3">
                  <c:v>Доходы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-404.60000000000218</c:v>
                </c:pt>
                <c:pt idx="1">
                  <c:v>18982.7</c:v>
                </c:pt>
                <c:pt idx="2">
                  <c:v>6786.9</c:v>
                </c:pt>
                <c:pt idx="3">
                  <c:v>18578.099999999995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5"/>
        <c:overlap val="100"/>
        <c:axId val="39345152"/>
        <c:axId val="39379712"/>
      </c:barChart>
      <c:catAx>
        <c:axId val="39345152"/>
        <c:scaling>
          <c:orientation val="minMax"/>
        </c:scaling>
        <c:delete val="0"/>
        <c:axPos val="l"/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39379712"/>
        <c:crosses val="autoZero"/>
        <c:auto val="1"/>
        <c:lblAlgn val="ctr"/>
        <c:lblOffset val="2"/>
        <c:noMultiLvlLbl val="0"/>
      </c:catAx>
      <c:valAx>
        <c:axId val="39379712"/>
        <c:scaling>
          <c:orientation val="minMax"/>
          <c:max val="22000"/>
        </c:scaling>
        <c:delete val="1"/>
        <c:axPos val="b"/>
        <c:numFmt formatCode="#,##0.0" sourceLinked="1"/>
        <c:majorTickMark val="out"/>
        <c:minorTickMark val="none"/>
        <c:tickLblPos val="nextTo"/>
        <c:crossAx val="39345152"/>
        <c:crosses val="autoZero"/>
        <c:crossBetween val="between"/>
      </c:valAx>
      <c:spPr>
        <a:noFill/>
        <a:ln w="25381">
          <a:noFill/>
        </a:ln>
      </c:spPr>
    </c:plotArea>
    <c:plotVisOnly val="1"/>
    <c:dispBlanksAs val="gap"/>
    <c:showDLblsOverMax val="0"/>
  </c:chart>
  <c:txPr>
    <a:bodyPr/>
    <a:lstStyle/>
    <a:p>
      <a:pPr>
        <a:defRPr sz="1197">
          <a:latin typeface="TimesET" pitchFamily="2" charset="0"/>
        </a:defRPr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910870516185476"/>
          <c:y val="2.5527057419989056E-2"/>
          <c:w val="0.7136204068241474"/>
          <c:h val="0.8427952728169060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на 2016 год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Неналоговые доходы</c:v>
                </c:pt>
                <c:pt idx="1">
                  <c:v>Прочие налоговые доходы</c:v>
                </c:pt>
                <c:pt idx="2">
                  <c:v>Транспортный налог</c:v>
                </c:pt>
                <c:pt idx="3">
                  <c:v>Налог, взимаемый в связи с применением упрощенной системы налогообложения</c:v>
                </c:pt>
                <c:pt idx="4">
                  <c:v>Налог на имущество организаций</c:v>
                </c:pt>
                <c:pt idx="5">
                  <c:v>Акцизы</c:v>
                </c:pt>
                <c:pt idx="6">
                  <c:v>Налог на прибыль 
организаций</c:v>
                </c:pt>
                <c:pt idx="7">
                  <c:v>Налог на доходы 
физических лиц</c:v>
                </c:pt>
                <c:pt idx="8">
                  <c:v>Налоговые доходы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980.19900000000007</c:v>
                </c:pt>
                <c:pt idx="1">
                  <c:v>119.5</c:v>
                </c:pt>
                <c:pt idx="2">
                  <c:v>527.76300000000003</c:v>
                </c:pt>
                <c:pt idx="3">
                  <c:v>1663.0989999999999</c:v>
                </c:pt>
                <c:pt idx="4">
                  <c:v>2567.5100000000002</c:v>
                </c:pt>
                <c:pt idx="5">
                  <c:v>4138.1133</c:v>
                </c:pt>
                <c:pt idx="6">
                  <c:v>7243.6504000000004</c:v>
                </c:pt>
                <c:pt idx="7">
                  <c:v>7898.4957000000004</c:v>
                </c:pt>
                <c:pt idx="8">
                  <c:v>24158.205400000003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 за 2015 год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Неналоговые доходы</c:v>
                </c:pt>
                <c:pt idx="1">
                  <c:v>Прочие налоговые доходы</c:v>
                </c:pt>
                <c:pt idx="2">
                  <c:v>Транспортный налог</c:v>
                </c:pt>
                <c:pt idx="3">
                  <c:v>Налог, взимаемый в связи с применением упрощенной системы налогообложения</c:v>
                </c:pt>
                <c:pt idx="4">
                  <c:v>Налог на имущество организаций</c:v>
                </c:pt>
                <c:pt idx="5">
                  <c:v>Акцизы</c:v>
                </c:pt>
                <c:pt idx="6">
                  <c:v>Налог на прибыль 
организаций</c:v>
                </c:pt>
                <c:pt idx="7">
                  <c:v>Налог на доходы 
физических лиц</c:v>
                </c:pt>
                <c:pt idx="8">
                  <c:v>Налоговые доходы</c:v>
                </c:pt>
              </c:strCache>
            </c:strRef>
          </c:cat>
          <c:val>
            <c:numRef>
              <c:f>Лист1!$C$2:$C$10</c:f>
              <c:numCache>
                <c:formatCode>#,##0.0</c:formatCode>
                <c:ptCount val="9"/>
                <c:pt idx="0">
                  <c:v>1020.5</c:v>
                </c:pt>
                <c:pt idx="1">
                  <c:v>140</c:v>
                </c:pt>
                <c:pt idx="2">
                  <c:v>628.4</c:v>
                </c:pt>
                <c:pt idx="3">
                  <c:v>1565</c:v>
                </c:pt>
                <c:pt idx="4">
                  <c:v>2549.1999999999998</c:v>
                </c:pt>
                <c:pt idx="5">
                  <c:v>3219.5</c:v>
                </c:pt>
                <c:pt idx="6">
                  <c:v>5429.8</c:v>
                </c:pt>
                <c:pt idx="7">
                  <c:v>7402</c:v>
                </c:pt>
                <c:pt idx="8">
                  <c:v>20933.900000000001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9045376"/>
        <c:axId val="39382016"/>
      </c:barChart>
      <c:catAx>
        <c:axId val="390453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txPr>
          <a:bodyPr/>
          <a:lstStyle/>
          <a:p>
            <a:pPr>
              <a:defRPr sz="1050" b="1"/>
            </a:pPr>
            <a:endParaRPr lang="ru-RU"/>
          </a:p>
        </c:txPr>
        <c:crossAx val="39382016"/>
        <c:crosses val="autoZero"/>
        <c:auto val="1"/>
        <c:lblAlgn val="ctr"/>
        <c:lblOffset val="100"/>
        <c:noMultiLvlLbl val="0"/>
      </c:catAx>
      <c:valAx>
        <c:axId val="39382016"/>
        <c:scaling>
          <c:orientation val="minMax"/>
          <c:max val="35000"/>
        </c:scaling>
        <c:delete val="0"/>
        <c:axPos val="b"/>
        <c:numFmt formatCode="#,##0.0" sourceLinked="1"/>
        <c:majorTickMark val="out"/>
        <c:minorTickMark val="none"/>
        <c:tickLblPos val="nextTo"/>
        <c:crossAx val="39045376"/>
        <c:crosses val="autoZero"/>
        <c:crossBetween val="between"/>
      </c:valAx>
      <c:spPr>
        <a:noFill/>
        <a:ln w="25398">
          <a:noFill/>
        </a:ln>
      </c:spPr>
    </c:plotArea>
    <c:legend>
      <c:legendPos val="r"/>
      <c:layout>
        <c:manualLayout>
          <c:xMode val="edge"/>
          <c:yMode val="edge"/>
          <c:x val="0.10583333333333333"/>
          <c:y val="0.93553564067924022"/>
          <c:w val="0.78333333333333333"/>
          <c:h val="4.467805519053876E-2"/>
        </c:manualLayout>
      </c:layout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200">
          <a:latin typeface="TimesET" pitchFamily="2" charset="0"/>
        </a:defRPr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</c:spPr>
          </c:dPt>
          <c:dPt>
            <c:idx val="11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12"/>
            <c:invertIfNegative val="0"/>
            <c:bubble3D val="0"/>
            <c:spPr>
              <a:solidFill>
                <a:schemeClr val="accent1"/>
              </a:solidFill>
            </c:spPr>
          </c:dPt>
          <c:dLbls>
            <c:spPr>
              <a:gradFill rotWithShape="1">
                <a:gsLst>
                  <a:gs pos="0">
                    <a:schemeClr val="accent1">
                      <a:tint val="50000"/>
                      <a:satMod val="300000"/>
                    </a:schemeClr>
                  </a:gs>
                  <a:gs pos="35000">
                    <a:schemeClr val="accent1">
                      <a:tint val="37000"/>
                      <a:satMod val="300000"/>
                    </a:schemeClr>
                  </a:gs>
                  <a:gs pos="100000">
                    <a:schemeClr val="accent1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3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txPr>
              <a:bodyPr/>
              <a:lstStyle/>
              <a:p>
                <a:pPr>
                  <a:defRPr sz="1200" b="1">
                    <a:solidFill>
                      <a:schemeClr val="dk1"/>
                    </a:solidFill>
                    <a:latin typeface="TimesET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Лист1!$A$2:$A$17</c:f>
              <c:strCache>
                <c:ptCount val="16"/>
                <c:pt idx="0">
                  <c:v>Россия</c:v>
                </c:pt>
                <c:pt idx="1">
                  <c:v>ПФО</c:v>
                </c:pt>
                <c:pt idx="2">
                  <c:v>Республика Татарстан</c:v>
                </c:pt>
                <c:pt idx="3">
                  <c:v>Ульяновская область</c:v>
                </c:pt>
                <c:pt idx="4">
                  <c:v>Республика Марий Эл</c:v>
                </c:pt>
                <c:pt idx="5">
                  <c:v>Республика Башкортостан</c:v>
                </c:pt>
                <c:pt idx="6">
                  <c:v>Кировская область</c:v>
                </c:pt>
                <c:pt idx="7">
                  <c:v>Пермский край</c:v>
                </c:pt>
                <c:pt idx="8">
                  <c:v>Удмуртская Республика</c:v>
                </c:pt>
                <c:pt idx="9">
                  <c:v>Нижегородская область</c:v>
                </c:pt>
                <c:pt idx="10">
                  <c:v>Саратовская область</c:v>
                </c:pt>
                <c:pt idx="11">
                  <c:v>Чувашская Республика</c:v>
                </c:pt>
                <c:pt idx="12">
                  <c:v>Оренбургская область</c:v>
                </c:pt>
                <c:pt idx="13">
                  <c:v>Пензенская область</c:v>
                </c:pt>
                <c:pt idx="14">
                  <c:v>Самарская область</c:v>
                </c:pt>
                <c:pt idx="15">
                  <c:v>Республика Мордовия</c:v>
                </c:pt>
              </c:strCache>
            </c:strRef>
          </c:cat>
          <c:val>
            <c:numRef>
              <c:f>Лист1!$B$2:$B$17</c:f>
              <c:numCache>
                <c:formatCode>0.0</c:formatCode>
                <c:ptCount val="16"/>
                <c:pt idx="0">
                  <c:v>106.24207990681373</c:v>
                </c:pt>
                <c:pt idx="1">
                  <c:v>104.6353004338396</c:v>
                </c:pt>
                <c:pt idx="2">
                  <c:v>111.63707525048282</c:v>
                </c:pt>
                <c:pt idx="3">
                  <c:v>110.53694453387253</c:v>
                </c:pt>
                <c:pt idx="4">
                  <c:v>108.22955129213452</c:v>
                </c:pt>
                <c:pt idx="5">
                  <c:v>108.16225362164049</c:v>
                </c:pt>
                <c:pt idx="6">
                  <c:v>106.1380903699864</c:v>
                </c:pt>
                <c:pt idx="7">
                  <c:v>105.28780625792564</c:v>
                </c:pt>
                <c:pt idx="8">
                  <c:v>104.71102571557925</c:v>
                </c:pt>
                <c:pt idx="9">
                  <c:v>104.26228781788537</c:v>
                </c:pt>
                <c:pt idx="10">
                  <c:v>103.04409419102127</c:v>
                </c:pt>
                <c:pt idx="11">
                  <c:v>101.74921611945385</c:v>
                </c:pt>
                <c:pt idx="12">
                  <c:v>101.22148093789859</c:v>
                </c:pt>
                <c:pt idx="13">
                  <c:v>99.747307270508628</c:v>
                </c:pt>
                <c:pt idx="14">
                  <c:v>97.01337363460965</c:v>
                </c:pt>
                <c:pt idx="15">
                  <c:v>88.336552466380653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4275840"/>
        <c:axId val="114277376"/>
      </c:barChart>
      <c:catAx>
        <c:axId val="114275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TimesET" pitchFamily="2" charset="0"/>
              </a:defRPr>
            </a:pPr>
            <a:endParaRPr lang="ru-RU"/>
          </a:p>
        </c:txPr>
        <c:crossAx val="114277376"/>
        <c:crosses val="autoZero"/>
        <c:auto val="1"/>
        <c:lblAlgn val="ctr"/>
        <c:lblOffset val="100"/>
        <c:noMultiLvlLbl val="0"/>
      </c:catAx>
      <c:valAx>
        <c:axId val="114277376"/>
        <c:scaling>
          <c:orientation val="minMax"/>
          <c:max val="20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14275840"/>
        <c:crosses val="autoZero"/>
        <c:crossBetween val="between"/>
      </c:valAx>
      <c:spPr>
        <a:noFill/>
        <a:ln w="25397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4877628456108004E-2"/>
          <c:y val="0.11977668478602781"/>
          <c:w val="0.86740056898377582"/>
          <c:h val="0.58394716517441847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Объем собственных доходов Чувашской Республики, млн. рублей </c:v>
                </c:pt>
              </c:strCache>
            </c:strRef>
          </c:tx>
          <c:spPr>
            <a:solidFill>
              <a:srgbClr val="6699FF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Лист1!$A$2:$A$4</c:f>
              <c:strCache>
                <c:ptCount val="3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27921.871210049994</c:v>
                </c:pt>
                <c:pt idx="1">
                  <c:v>28704.640216599993</c:v>
                </c:pt>
                <c:pt idx="2">
                  <c:v>29206.746410300002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9010304"/>
        <c:axId val="129020288"/>
      </c:barChart>
      <c:lineChart>
        <c:grouping val="standard"/>
        <c:varyColors val="0"/>
        <c:ser>
          <c:idx val="2"/>
          <c:order val="1"/>
          <c:tx>
            <c:strRef>
              <c:f>Лист1!$C$1</c:f>
              <c:strCache>
                <c:ptCount val="1"/>
                <c:pt idx="0">
                  <c:v>Собственные доходы на 1 жителя, тыс. рублей</c:v>
                </c:pt>
              </c:strCache>
            </c:strRef>
          </c:tx>
          <c:spPr>
            <a:ln w="25394">
              <a:solidFill>
                <a:srgbClr val="CC99F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c:spPr>
          <c:marker>
            <c:symbol val="diamond"/>
            <c:size val="48"/>
            <c:spPr>
              <a:solidFill>
                <a:srgbClr val="EC9CC4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</c:marker>
          <c:dLbls>
            <c:dLbl>
              <c:idx val="0"/>
              <c:spPr/>
              <c:txPr>
                <a:bodyPr/>
                <a:lstStyle/>
                <a:p>
                  <a:pPr>
                    <a:defRPr sz="1100" b="1">
                      <a:latin typeface="TimesET" pitchFamily="2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100" b="1">
                      <a:latin typeface="TimesET" pitchFamily="2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1100" b="1">
                      <a:latin typeface="TimesET" pitchFamily="2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>
                    <a:latin typeface="TimesET" pitchFamily="2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</c:strCache>
            </c:strRef>
          </c:cat>
          <c:val>
            <c:numRef>
              <c:f>Лист1!$C$2:$C$4</c:f>
              <c:numCache>
                <c:formatCode>0.00</c:formatCode>
                <c:ptCount val="3"/>
                <c:pt idx="0">
                  <c:v>22.486682615182193</c:v>
                </c:pt>
                <c:pt idx="1">
                  <c:v>23.167063388882301</c:v>
                </c:pt>
                <c:pt idx="2">
                  <c:v>23.6042723645694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9023360"/>
        <c:axId val="129021824"/>
      </c:lineChart>
      <c:catAx>
        <c:axId val="129010304"/>
        <c:scaling>
          <c:orientation val="minMax"/>
        </c:scaling>
        <c:delete val="0"/>
        <c:axPos val="b"/>
        <c:numFmt formatCode="dd/mm/yyyy" sourceLinked="0"/>
        <c:majorTickMark val="out"/>
        <c:minorTickMark val="none"/>
        <c:tickLblPos val="nextTo"/>
        <c:txPr>
          <a:bodyPr/>
          <a:lstStyle/>
          <a:p>
            <a:pPr>
              <a:defRPr sz="1050" b="1">
                <a:latin typeface="TimesET" pitchFamily="2" charset="0"/>
              </a:defRPr>
            </a:pPr>
            <a:endParaRPr lang="ru-RU"/>
          </a:p>
        </c:txPr>
        <c:crossAx val="129020288"/>
        <c:crosses val="autoZero"/>
        <c:auto val="1"/>
        <c:lblAlgn val="ctr"/>
        <c:lblOffset val="100"/>
        <c:noMultiLvlLbl val="1"/>
      </c:catAx>
      <c:valAx>
        <c:axId val="129020288"/>
        <c:scaling>
          <c:orientation val="minMax"/>
          <c:min val="0"/>
        </c:scaling>
        <c:delete val="0"/>
        <c:axPos val="l"/>
        <c:majorGridlines/>
        <c:numFmt formatCode="0.0" sourceLinked="1"/>
        <c:majorTickMark val="none"/>
        <c:minorTickMark val="none"/>
        <c:tickLblPos val="none"/>
        <c:txPr>
          <a:bodyPr/>
          <a:lstStyle/>
          <a:p>
            <a:pPr>
              <a:defRPr sz="1200" b="1"/>
            </a:pPr>
            <a:endParaRPr lang="ru-RU"/>
          </a:p>
        </c:txPr>
        <c:crossAx val="129010304"/>
        <c:crosses val="autoZero"/>
        <c:crossBetween val="between"/>
      </c:valAx>
      <c:valAx>
        <c:axId val="129021824"/>
        <c:scaling>
          <c:orientation val="minMax"/>
          <c:max val="25"/>
        </c:scaling>
        <c:delete val="0"/>
        <c:axPos val="r"/>
        <c:numFmt formatCode="0.00" sourceLinked="1"/>
        <c:majorTickMark val="none"/>
        <c:minorTickMark val="none"/>
        <c:tickLblPos val="none"/>
        <c:spPr>
          <a:noFill/>
          <a:ln>
            <a:noFill/>
          </a:ln>
        </c:spPr>
        <c:crossAx val="129023360"/>
        <c:crosses val="max"/>
        <c:crossBetween val="between"/>
      </c:valAx>
      <c:catAx>
        <c:axId val="1290233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9021824"/>
        <c:crosses val="autoZero"/>
        <c:auto val="1"/>
        <c:lblAlgn val="ctr"/>
        <c:lblOffset val="100"/>
        <c:noMultiLvlLbl val="0"/>
      </c:catAx>
      <c:spPr>
        <a:noFill/>
        <a:ln w="25394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>
                <a:latin typeface="TimesET" pitchFamily="2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>
                <a:latin typeface="TimesET" pitchFamily="2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3.1894831521821293E-2"/>
          <c:y val="0.77200166166547912"/>
          <c:w val="0.92796610169491511"/>
          <c:h val="0.14866760168302945"/>
        </c:manualLayout>
      </c:layout>
      <c:overlay val="0"/>
      <c:txPr>
        <a:bodyPr/>
        <a:lstStyle/>
        <a:p>
          <a:pPr>
            <a:defRPr sz="1100" b="1">
              <a:latin typeface="TimesET" pitchFamily="2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>
          <a:latin typeface="Arial Cyr" pitchFamily="34" charset="0"/>
          <a:cs typeface="Arial Cyr" pitchFamily="34" charset="0"/>
        </a:defRPr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D1DB72-7F8F-4E2A-A00A-E83DF7CE947F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 phldr="1"/>
      <dgm:spPr/>
    </dgm:pt>
    <dgm:pt modelId="{65EBFEF0-9C89-4A4C-BA89-C4D7B4B700F7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Доходы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F9C8D859-E17A-44DB-B71C-33300E104F3E}" type="parTrans" cxnId="{803A8AB7-53BA-458D-A0C5-F5066F514936}">
      <dgm:prSet/>
      <dgm:spPr/>
      <dgm:t>
        <a:bodyPr/>
        <a:lstStyle/>
        <a:p>
          <a:endParaRPr lang="ru-RU"/>
        </a:p>
      </dgm:t>
    </dgm:pt>
    <dgm:pt modelId="{D36948F7-83BC-4220-85A0-DE21D57BD41D}" type="sibTrans" cxnId="{803A8AB7-53BA-458D-A0C5-F5066F514936}">
      <dgm:prSet/>
      <dgm:spPr>
        <a:solidFill>
          <a:srgbClr val="FFC000"/>
        </a:solidFill>
      </dgm:spPr>
      <dgm:t>
        <a:bodyPr/>
        <a:lstStyle/>
        <a:p>
          <a:endParaRPr lang="ru-RU" dirty="0"/>
        </a:p>
      </dgm:t>
    </dgm:pt>
    <dgm:pt modelId="{4E7CB679-5A70-4D19-B9FE-B35165ACC3D3}">
      <dgm:prSet phldrT="[Текст]" custT="1"/>
      <dgm:spPr>
        <a:solidFill>
          <a:srgbClr val="50BCB9"/>
        </a:solidFill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Расходы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1D6E0D5E-B61E-4B9A-8F57-02B79F843522}" type="parTrans" cxnId="{E9122005-A3A9-453D-96BB-26288AC1EAD0}">
      <dgm:prSet/>
      <dgm:spPr/>
      <dgm:t>
        <a:bodyPr/>
        <a:lstStyle/>
        <a:p>
          <a:endParaRPr lang="ru-RU"/>
        </a:p>
      </dgm:t>
    </dgm:pt>
    <dgm:pt modelId="{FEA73179-04A7-4795-AF97-EAF1F3F2AA68}" type="sibTrans" cxnId="{E9122005-A3A9-453D-96BB-26288AC1EAD0}">
      <dgm:prSet/>
      <dgm:spPr>
        <a:solidFill>
          <a:srgbClr val="FFC000"/>
        </a:solidFill>
      </dgm:spPr>
      <dgm:t>
        <a:bodyPr/>
        <a:lstStyle/>
        <a:p>
          <a:endParaRPr lang="ru-RU" dirty="0"/>
        </a:p>
      </dgm:t>
    </dgm:pt>
    <dgm:pt modelId="{ADB1419B-AC29-439A-9A52-52A4D8AD4433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sz="1800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rPr>
            <a:t>(-)Дефицит </a:t>
          </a:r>
          <a:r>
            <a:rPr lang="ru-RU" sz="1800" smtClean="0">
              <a:latin typeface="Times New Roman" pitchFamily="18" charset="0"/>
              <a:cs typeface="Times New Roman" pitchFamily="18" charset="0"/>
            </a:rPr>
            <a:t>((+) </a:t>
          </a:r>
          <a:r>
            <a:rPr lang="ru-RU" sz="1800" smtClean="0">
              <a:solidFill>
                <a:schemeClr val="accent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Профи-цит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)</a:t>
          </a:r>
        </a:p>
      </dgm:t>
    </dgm:pt>
    <dgm:pt modelId="{EDB616C3-BFB7-41B5-8C02-303B97B270E2}" type="parTrans" cxnId="{4AE357D3-33B3-46A7-BD7A-5DD6C6A615AD}">
      <dgm:prSet/>
      <dgm:spPr/>
      <dgm:t>
        <a:bodyPr/>
        <a:lstStyle/>
        <a:p>
          <a:endParaRPr lang="ru-RU"/>
        </a:p>
      </dgm:t>
    </dgm:pt>
    <dgm:pt modelId="{820FDBF0-55B4-432E-B5FC-EF777F1C7DF0}" type="sibTrans" cxnId="{4AE357D3-33B3-46A7-BD7A-5DD6C6A615AD}">
      <dgm:prSet/>
      <dgm:spPr/>
      <dgm:t>
        <a:bodyPr/>
        <a:lstStyle/>
        <a:p>
          <a:endParaRPr lang="ru-RU"/>
        </a:p>
      </dgm:t>
    </dgm:pt>
    <dgm:pt modelId="{22696057-B287-4EFB-96CD-3F248CB196C8}" type="pres">
      <dgm:prSet presAssocID="{6CD1DB72-7F8F-4E2A-A00A-E83DF7CE947F}" presName="linearFlow" presStyleCnt="0">
        <dgm:presLayoutVars>
          <dgm:dir/>
          <dgm:resizeHandles val="exact"/>
        </dgm:presLayoutVars>
      </dgm:prSet>
      <dgm:spPr/>
    </dgm:pt>
    <dgm:pt modelId="{7FAC88BC-C8FF-402F-AB2A-11AC4BBF48B7}" type="pres">
      <dgm:prSet presAssocID="{65EBFEF0-9C89-4A4C-BA89-C4D7B4B700F7}" presName="node" presStyleLbl="node1" presStyleIdx="0" presStyleCnt="3" custScaleX="154330" custScaleY="801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3F7D03-16FC-4BE4-943C-EE4202A7666A}" type="pres">
      <dgm:prSet presAssocID="{D36948F7-83BC-4220-85A0-DE21D57BD41D}" presName="spacerL" presStyleCnt="0"/>
      <dgm:spPr/>
    </dgm:pt>
    <dgm:pt modelId="{1816D16A-814C-4C22-A6CC-12105B3989BB}" type="pres">
      <dgm:prSet presAssocID="{D36948F7-83BC-4220-85A0-DE21D57BD41D}" presName="sibTrans" presStyleLbl="sibTrans2D1" presStyleIdx="0" presStyleCnt="2" custLinFactNeighborX="37387" custLinFactNeighborY="-4869"/>
      <dgm:spPr>
        <a:prstGeom prst="mathMinus">
          <a:avLst/>
        </a:prstGeom>
      </dgm:spPr>
      <dgm:t>
        <a:bodyPr/>
        <a:lstStyle/>
        <a:p>
          <a:endParaRPr lang="ru-RU"/>
        </a:p>
      </dgm:t>
    </dgm:pt>
    <dgm:pt modelId="{5A3AD51A-CA0C-4D60-85EB-AFC0F3AEFCE4}" type="pres">
      <dgm:prSet presAssocID="{D36948F7-83BC-4220-85A0-DE21D57BD41D}" presName="spacerR" presStyleCnt="0"/>
      <dgm:spPr/>
    </dgm:pt>
    <dgm:pt modelId="{32775538-2AC3-4373-B014-5A44732CBC7F}" type="pres">
      <dgm:prSet presAssocID="{4E7CB679-5A70-4D19-B9FE-B35165ACC3D3}" presName="node" presStyleLbl="node1" presStyleIdx="1" presStyleCnt="3" custScaleX="148453" custScaleY="778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A2439C-BAC0-499A-8F57-8D66EBFA7D82}" type="pres">
      <dgm:prSet presAssocID="{FEA73179-04A7-4795-AF97-EAF1F3F2AA68}" presName="spacerL" presStyleCnt="0"/>
      <dgm:spPr/>
    </dgm:pt>
    <dgm:pt modelId="{4B955819-9EB5-4C61-BE5E-7CE7027DF3F0}" type="pres">
      <dgm:prSet presAssocID="{FEA73179-04A7-4795-AF97-EAF1F3F2AA68}" presName="sibTrans" presStyleLbl="sibTrans2D1" presStyleIdx="1" presStyleCnt="2"/>
      <dgm:spPr/>
      <dgm:t>
        <a:bodyPr/>
        <a:lstStyle/>
        <a:p>
          <a:endParaRPr lang="ru-RU"/>
        </a:p>
      </dgm:t>
    </dgm:pt>
    <dgm:pt modelId="{EE572389-320D-4E27-B728-8E274B326BA1}" type="pres">
      <dgm:prSet presAssocID="{FEA73179-04A7-4795-AF97-EAF1F3F2AA68}" presName="spacerR" presStyleCnt="0"/>
      <dgm:spPr/>
    </dgm:pt>
    <dgm:pt modelId="{A84245DF-C8CC-47D2-83AC-15EF153255E0}" type="pres">
      <dgm:prSet presAssocID="{ADB1419B-AC29-439A-9A52-52A4D8AD4433}" presName="node" presStyleLbl="node1" presStyleIdx="2" presStyleCnt="3" custScaleX="152634" custScaleY="864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E357D3-33B3-46A7-BD7A-5DD6C6A615AD}" srcId="{6CD1DB72-7F8F-4E2A-A00A-E83DF7CE947F}" destId="{ADB1419B-AC29-439A-9A52-52A4D8AD4433}" srcOrd="2" destOrd="0" parTransId="{EDB616C3-BFB7-41B5-8C02-303B97B270E2}" sibTransId="{820FDBF0-55B4-432E-B5FC-EF777F1C7DF0}"/>
    <dgm:cxn modelId="{676CD4F4-1C8E-4883-BAA3-E5C532BFD6AB}" type="presOf" srcId="{ADB1419B-AC29-439A-9A52-52A4D8AD4433}" destId="{A84245DF-C8CC-47D2-83AC-15EF153255E0}" srcOrd="0" destOrd="0" presId="urn:microsoft.com/office/officeart/2005/8/layout/equation1"/>
    <dgm:cxn modelId="{790489E6-FD0A-4365-AB02-5546F8FF0FAC}" type="presOf" srcId="{FEA73179-04A7-4795-AF97-EAF1F3F2AA68}" destId="{4B955819-9EB5-4C61-BE5E-7CE7027DF3F0}" srcOrd="0" destOrd="0" presId="urn:microsoft.com/office/officeart/2005/8/layout/equation1"/>
    <dgm:cxn modelId="{5F9E2D14-C470-430E-97A2-0513DF28D4A7}" type="presOf" srcId="{6CD1DB72-7F8F-4E2A-A00A-E83DF7CE947F}" destId="{22696057-B287-4EFB-96CD-3F248CB196C8}" srcOrd="0" destOrd="0" presId="urn:microsoft.com/office/officeart/2005/8/layout/equation1"/>
    <dgm:cxn modelId="{098A3344-10AC-4A5A-AC57-689BBC254AE6}" type="presOf" srcId="{4E7CB679-5A70-4D19-B9FE-B35165ACC3D3}" destId="{32775538-2AC3-4373-B014-5A44732CBC7F}" srcOrd="0" destOrd="0" presId="urn:microsoft.com/office/officeart/2005/8/layout/equation1"/>
    <dgm:cxn modelId="{73BDD5B6-C74D-430F-BBA0-61C3327235D2}" type="presOf" srcId="{65EBFEF0-9C89-4A4C-BA89-C4D7B4B700F7}" destId="{7FAC88BC-C8FF-402F-AB2A-11AC4BBF48B7}" srcOrd="0" destOrd="0" presId="urn:microsoft.com/office/officeart/2005/8/layout/equation1"/>
    <dgm:cxn modelId="{803A8AB7-53BA-458D-A0C5-F5066F514936}" srcId="{6CD1DB72-7F8F-4E2A-A00A-E83DF7CE947F}" destId="{65EBFEF0-9C89-4A4C-BA89-C4D7B4B700F7}" srcOrd="0" destOrd="0" parTransId="{F9C8D859-E17A-44DB-B71C-33300E104F3E}" sibTransId="{D36948F7-83BC-4220-85A0-DE21D57BD41D}"/>
    <dgm:cxn modelId="{01FA8DC8-5937-4509-98A3-2A52DF759257}" type="presOf" srcId="{D36948F7-83BC-4220-85A0-DE21D57BD41D}" destId="{1816D16A-814C-4C22-A6CC-12105B3989BB}" srcOrd="0" destOrd="0" presId="urn:microsoft.com/office/officeart/2005/8/layout/equation1"/>
    <dgm:cxn modelId="{E9122005-A3A9-453D-96BB-26288AC1EAD0}" srcId="{6CD1DB72-7F8F-4E2A-A00A-E83DF7CE947F}" destId="{4E7CB679-5A70-4D19-B9FE-B35165ACC3D3}" srcOrd="1" destOrd="0" parTransId="{1D6E0D5E-B61E-4B9A-8F57-02B79F843522}" sibTransId="{FEA73179-04A7-4795-AF97-EAF1F3F2AA68}"/>
    <dgm:cxn modelId="{51CBD45D-5ADE-42FE-A8D7-9003988F337B}" type="presParOf" srcId="{22696057-B287-4EFB-96CD-3F248CB196C8}" destId="{7FAC88BC-C8FF-402F-AB2A-11AC4BBF48B7}" srcOrd="0" destOrd="0" presId="urn:microsoft.com/office/officeart/2005/8/layout/equation1"/>
    <dgm:cxn modelId="{F0C9AC94-81AA-4CF0-9987-DA7605A79FD2}" type="presParOf" srcId="{22696057-B287-4EFB-96CD-3F248CB196C8}" destId="{2E3F7D03-16FC-4BE4-943C-EE4202A7666A}" srcOrd="1" destOrd="0" presId="urn:microsoft.com/office/officeart/2005/8/layout/equation1"/>
    <dgm:cxn modelId="{0FDB26BF-BDE3-4762-92D8-43BAF4CA0D6B}" type="presParOf" srcId="{22696057-B287-4EFB-96CD-3F248CB196C8}" destId="{1816D16A-814C-4C22-A6CC-12105B3989BB}" srcOrd="2" destOrd="0" presId="urn:microsoft.com/office/officeart/2005/8/layout/equation1"/>
    <dgm:cxn modelId="{BE8119D0-A497-48CD-8244-FB0AB67F9A4D}" type="presParOf" srcId="{22696057-B287-4EFB-96CD-3F248CB196C8}" destId="{5A3AD51A-CA0C-4D60-85EB-AFC0F3AEFCE4}" srcOrd="3" destOrd="0" presId="urn:microsoft.com/office/officeart/2005/8/layout/equation1"/>
    <dgm:cxn modelId="{7A1D6B5D-4849-46D6-AB5A-2C7F071B1E3F}" type="presParOf" srcId="{22696057-B287-4EFB-96CD-3F248CB196C8}" destId="{32775538-2AC3-4373-B014-5A44732CBC7F}" srcOrd="4" destOrd="0" presId="urn:microsoft.com/office/officeart/2005/8/layout/equation1"/>
    <dgm:cxn modelId="{5A29D872-49D1-42C0-A2D2-499E49470AA4}" type="presParOf" srcId="{22696057-B287-4EFB-96CD-3F248CB196C8}" destId="{EDA2439C-BAC0-499A-8F57-8D66EBFA7D82}" srcOrd="5" destOrd="0" presId="urn:microsoft.com/office/officeart/2005/8/layout/equation1"/>
    <dgm:cxn modelId="{A6108F18-EB55-4488-BB89-543776F8ACA8}" type="presParOf" srcId="{22696057-B287-4EFB-96CD-3F248CB196C8}" destId="{4B955819-9EB5-4C61-BE5E-7CE7027DF3F0}" srcOrd="6" destOrd="0" presId="urn:microsoft.com/office/officeart/2005/8/layout/equation1"/>
    <dgm:cxn modelId="{4A12E9AF-681F-4EE3-B9C5-6F0BCB92DEA0}" type="presParOf" srcId="{22696057-B287-4EFB-96CD-3F248CB196C8}" destId="{EE572389-320D-4E27-B728-8E274B326BA1}" srcOrd="7" destOrd="0" presId="urn:microsoft.com/office/officeart/2005/8/layout/equation1"/>
    <dgm:cxn modelId="{81900CB6-D86D-424A-96C0-DB4FE0BFDE2C}" type="presParOf" srcId="{22696057-B287-4EFB-96CD-3F248CB196C8}" destId="{A84245DF-C8CC-47D2-83AC-15EF153255E0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B6B2A83-1479-4562-94C5-B0EBCCD0667F}" type="doc">
      <dgm:prSet loTypeId="urn:microsoft.com/office/officeart/2008/layout/NameandTitleOrganizationalChart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2AAC5E4-C96E-4931-8950-D9F4AEAC2295}">
      <dgm:prSet phldrT="[Текст]" custT="1"/>
      <dgm:spPr/>
      <dgm:t>
        <a:bodyPr/>
        <a:lstStyle/>
        <a:p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Межбюджетные трансферты 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009E52-3F13-49CA-8675-17AD871B5ED3}" type="parTrans" cxnId="{E3B626BC-E338-48FF-A661-304BCADC1691}">
      <dgm:prSet/>
      <dgm:spPr/>
      <dgm:t>
        <a:bodyPr/>
        <a:lstStyle/>
        <a:p>
          <a:endParaRPr lang="ru-RU"/>
        </a:p>
      </dgm:t>
    </dgm:pt>
    <dgm:pt modelId="{AD4097B4-2F15-4863-8B9C-CE30133DA3F6}" type="sibTrans" cxnId="{E3B626BC-E338-48FF-A661-304BCADC1691}">
      <dgm:prSet custT="1"/>
      <dgm:spPr/>
      <dgm:t>
        <a:bodyPr/>
        <a:lstStyle/>
        <a:p>
          <a:pPr algn="ctr"/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14 694,6</a:t>
          </a:r>
        </a:p>
      </dgm:t>
    </dgm:pt>
    <dgm:pt modelId="{65AC2AC0-9D53-455C-973C-E5BA4AA147A1}" type="asst">
      <dgm:prSet phldrT="[Текст]" custT="1"/>
      <dgm:spPr/>
      <dgm:t>
        <a:bodyPr/>
        <a:lstStyle/>
        <a:p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Дотации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00F386-0D78-4915-8E5B-3BE6B6EDBA0F}" type="parTrans" cxnId="{C9D1EAF9-8BB0-4B3B-8DA1-2486FCDA8AFC}">
      <dgm:prSet/>
      <dgm:spPr/>
      <dgm:t>
        <a:bodyPr/>
        <a:lstStyle/>
        <a:p>
          <a:endParaRPr lang="ru-RU"/>
        </a:p>
      </dgm:t>
    </dgm:pt>
    <dgm:pt modelId="{C62D812B-729A-4FBA-9DA2-4B4A53D70EC4}" type="sibTrans" cxnId="{C9D1EAF9-8BB0-4B3B-8DA1-2486FCDA8AFC}">
      <dgm:prSet custT="1"/>
      <dgm:spPr/>
      <dgm:t>
        <a:bodyPr/>
        <a:lstStyle/>
        <a:p>
          <a:pPr algn="ctr"/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565,9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B21BE9-E891-4B41-B887-C212209AE959}">
      <dgm:prSet phldrT="[Текст]" custT="1"/>
      <dgm:spPr/>
      <dgm:t>
        <a:bodyPr/>
        <a:lstStyle/>
        <a:p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Субсидии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8A1A1D-7686-40A8-AEA5-465425B2465B}" type="parTrans" cxnId="{7B9A89BD-31D0-4474-ACBD-B709B5CCF65E}">
      <dgm:prSet/>
      <dgm:spPr/>
      <dgm:t>
        <a:bodyPr/>
        <a:lstStyle/>
        <a:p>
          <a:endParaRPr lang="ru-RU"/>
        </a:p>
      </dgm:t>
    </dgm:pt>
    <dgm:pt modelId="{A660C82A-34A7-45B3-BD3A-924DB2EFF73F}" type="sibTrans" cxnId="{7B9A89BD-31D0-4474-ACBD-B709B5CCF65E}">
      <dgm:prSet custT="1"/>
      <dgm:spPr/>
      <dgm:t>
        <a:bodyPr/>
        <a:lstStyle/>
        <a:p>
          <a:pPr algn="ctr"/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5 091,8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AB13F5-2431-477F-BC24-D44B7FB0ED71}">
      <dgm:prSet phldrT="[Текст]" custT="1"/>
      <dgm:spPr/>
      <dgm:t>
        <a:bodyPr/>
        <a:lstStyle/>
        <a:p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Субвенции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35888E-996E-40B5-8482-15EEA8BCE45D}" type="parTrans" cxnId="{CD6A7223-8980-4A45-AD46-1BAB536FA9F8}">
      <dgm:prSet/>
      <dgm:spPr/>
      <dgm:t>
        <a:bodyPr/>
        <a:lstStyle/>
        <a:p>
          <a:endParaRPr lang="ru-RU"/>
        </a:p>
      </dgm:t>
    </dgm:pt>
    <dgm:pt modelId="{A7F0F924-E7DB-4CE2-B8C1-5EADD6A8D925}" type="sibTrans" cxnId="{CD6A7223-8980-4A45-AD46-1BAB536FA9F8}">
      <dgm:prSet custT="1"/>
      <dgm:spPr/>
      <dgm:t>
        <a:bodyPr/>
        <a:lstStyle/>
        <a:p>
          <a:pPr algn="ctr"/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8 676,8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B041B3-51AD-4936-9CEC-7086A192C955}">
      <dgm:prSet phldrT="[Текст]" custT="1"/>
      <dgm:spPr/>
      <dgm:t>
        <a:bodyPr/>
        <a:lstStyle/>
        <a:p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Иные межбюджетные трансферты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4C847F-4608-47AD-9ACB-28375CFFC8B5}" type="parTrans" cxnId="{8DFFA348-E5E4-4264-AC84-EFEC8A790FB7}">
      <dgm:prSet/>
      <dgm:spPr/>
      <dgm:t>
        <a:bodyPr/>
        <a:lstStyle/>
        <a:p>
          <a:endParaRPr lang="ru-RU"/>
        </a:p>
      </dgm:t>
    </dgm:pt>
    <dgm:pt modelId="{1F3EA490-3742-4028-A884-6671669F867C}" type="sibTrans" cxnId="{8DFFA348-E5E4-4264-AC84-EFEC8A790FB7}">
      <dgm:prSet custT="1"/>
      <dgm:spPr/>
      <dgm:t>
        <a:bodyPr/>
        <a:lstStyle/>
        <a:p>
          <a:pPr algn="ctr"/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360,1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403C46-B1DF-4036-BB32-475CF32970CA}" type="pres">
      <dgm:prSet presAssocID="{AB6B2A83-1479-4562-94C5-B0EBCCD0667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0C67C43-2767-4163-AF24-570AAAC80B73}" type="pres">
      <dgm:prSet presAssocID="{22AAC5E4-C96E-4931-8950-D9F4AEAC2295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8ECFA85E-2304-4175-8D5B-C8EE57BF35F7}" type="pres">
      <dgm:prSet presAssocID="{22AAC5E4-C96E-4931-8950-D9F4AEAC2295}" presName="rootComposite1" presStyleCnt="0"/>
      <dgm:spPr/>
      <dgm:t>
        <a:bodyPr/>
        <a:lstStyle/>
        <a:p>
          <a:endParaRPr lang="ru-RU"/>
        </a:p>
      </dgm:t>
    </dgm:pt>
    <dgm:pt modelId="{39DABE2A-A2D2-4EFE-B9A0-A1F3977683EF}" type="pres">
      <dgm:prSet presAssocID="{22AAC5E4-C96E-4931-8950-D9F4AEAC2295}" presName="rootText1" presStyleLbl="node0" presStyleIdx="0" presStyleCnt="1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C4FCFBB8-C085-425D-9A95-8592BFCDABBD}" type="pres">
      <dgm:prSet presAssocID="{22AAC5E4-C96E-4931-8950-D9F4AEAC2295}" presName="titleText1" presStyleLbl="fgAcc0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D25F435F-1293-4366-9D23-C58FEF5F6D70}" type="pres">
      <dgm:prSet presAssocID="{22AAC5E4-C96E-4931-8950-D9F4AEAC2295}" presName="rootConnector1" presStyleLbl="node1" presStyleIdx="0" presStyleCnt="3"/>
      <dgm:spPr/>
      <dgm:t>
        <a:bodyPr/>
        <a:lstStyle/>
        <a:p>
          <a:endParaRPr lang="ru-RU"/>
        </a:p>
      </dgm:t>
    </dgm:pt>
    <dgm:pt modelId="{0A8B8DC3-E339-4E8D-81CF-9DD2AF886746}" type="pres">
      <dgm:prSet presAssocID="{22AAC5E4-C96E-4931-8950-D9F4AEAC2295}" presName="hierChild2" presStyleCnt="0"/>
      <dgm:spPr/>
      <dgm:t>
        <a:bodyPr/>
        <a:lstStyle/>
        <a:p>
          <a:endParaRPr lang="ru-RU"/>
        </a:p>
      </dgm:t>
    </dgm:pt>
    <dgm:pt modelId="{FC5770AA-36AE-4DA1-BB90-030F82EAEEDE}" type="pres">
      <dgm:prSet presAssocID="{778A1A1D-7686-40A8-AEA5-465425B2465B}" presName="Name37" presStyleLbl="parChTrans1D2" presStyleIdx="0" presStyleCnt="4"/>
      <dgm:spPr/>
      <dgm:t>
        <a:bodyPr/>
        <a:lstStyle/>
        <a:p>
          <a:endParaRPr lang="ru-RU"/>
        </a:p>
      </dgm:t>
    </dgm:pt>
    <dgm:pt modelId="{A78C6948-BA01-4597-8F11-F085AF5D5FAE}" type="pres">
      <dgm:prSet presAssocID="{62B21BE9-E891-4B41-B887-C212209AE959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8A4E6CDA-4139-4671-8E49-E0E00C99C369}" type="pres">
      <dgm:prSet presAssocID="{62B21BE9-E891-4B41-B887-C212209AE959}" presName="rootComposite" presStyleCnt="0"/>
      <dgm:spPr/>
      <dgm:t>
        <a:bodyPr/>
        <a:lstStyle/>
        <a:p>
          <a:endParaRPr lang="ru-RU"/>
        </a:p>
      </dgm:t>
    </dgm:pt>
    <dgm:pt modelId="{1958EDBF-665B-44C3-947D-2ADBF737FD10}" type="pres">
      <dgm:prSet presAssocID="{62B21BE9-E891-4B41-B887-C212209AE959}" presName="rootText" presStyleLbl="node1" presStyleIdx="0" presStyleCnt="3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78B55342-5D9F-4A3C-B197-CE555014975C}" type="pres">
      <dgm:prSet presAssocID="{62B21BE9-E891-4B41-B887-C212209AE959}" presName="titleText2" presStyleLbl="fgAcc1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9DB8215B-BDB2-46FC-AFDE-07E333374EDB}" type="pres">
      <dgm:prSet presAssocID="{62B21BE9-E891-4B41-B887-C212209AE959}" presName="rootConnector" presStyleLbl="node2" presStyleIdx="0" presStyleCnt="0"/>
      <dgm:spPr/>
      <dgm:t>
        <a:bodyPr/>
        <a:lstStyle/>
        <a:p>
          <a:endParaRPr lang="ru-RU"/>
        </a:p>
      </dgm:t>
    </dgm:pt>
    <dgm:pt modelId="{457689FE-63BE-4B69-8936-67694009C6B8}" type="pres">
      <dgm:prSet presAssocID="{62B21BE9-E891-4B41-B887-C212209AE959}" presName="hierChild4" presStyleCnt="0"/>
      <dgm:spPr/>
      <dgm:t>
        <a:bodyPr/>
        <a:lstStyle/>
        <a:p>
          <a:endParaRPr lang="ru-RU"/>
        </a:p>
      </dgm:t>
    </dgm:pt>
    <dgm:pt modelId="{228954EB-7E6D-4BC0-B820-446701A95A08}" type="pres">
      <dgm:prSet presAssocID="{62B21BE9-E891-4B41-B887-C212209AE959}" presName="hierChild5" presStyleCnt="0"/>
      <dgm:spPr/>
      <dgm:t>
        <a:bodyPr/>
        <a:lstStyle/>
        <a:p>
          <a:endParaRPr lang="ru-RU"/>
        </a:p>
      </dgm:t>
    </dgm:pt>
    <dgm:pt modelId="{A86D6E3E-350C-4655-BC02-AE9BAAAD2967}" type="pres">
      <dgm:prSet presAssocID="{7135888E-996E-40B5-8482-15EEA8BCE45D}" presName="Name37" presStyleLbl="parChTrans1D2" presStyleIdx="1" presStyleCnt="4"/>
      <dgm:spPr/>
      <dgm:t>
        <a:bodyPr/>
        <a:lstStyle/>
        <a:p>
          <a:endParaRPr lang="ru-RU"/>
        </a:p>
      </dgm:t>
    </dgm:pt>
    <dgm:pt modelId="{63AE5291-30A7-4CB8-B0BE-6B9B7C1DBDC8}" type="pres">
      <dgm:prSet presAssocID="{CDAB13F5-2431-477F-BC24-D44B7FB0ED71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AA684DDD-FA84-4C3D-A628-7370C572528C}" type="pres">
      <dgm:prSet presAssocID="{CDAB13F5-2431-477F-BC24-D44B7FB0ED71}" presName="rootComposite" presStyleCnt="0"/>
      <dgm:spPr/>
      <dgm:t>
        <a:bodyPr/>
        <a:lstStyle/>
        <a:p>
          <a:endParaRPr lang="ru-RU"/>
        </a:p>
      </dgm:t>
    </dgm:pt>
    <dgm:pt modelId="{297ED79B-5656-4D10-8185-E0C96B06D2EB}" type="pres">
      <dgm:prSet presAssocID="{CDAB13F5-2431-477F-BC24-D44B7FB0ED71}" presName="rootText" presStyleLbl="node1" presStyleIdx="1" presStyleCnt="3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88B6640C-E439-44F8-B91B-4C739541EF0F}" type="pres">
      <dgm:prSet presAssocID="{CDAB13F5-2431-477F-BC24-D44B7FB0ED71}" presName="titleText2" presStyleLbl="fgAcc1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01667500-3470-4D51-8035-312B4D7DF3B0}" type="pres">
      <dgm:prSet presAssocID="{CDAB13F5-2431-477F-BC24-D44B7FB0ED71}" presName="rootConnector" presStyleLbl="node2" presStyleIdx="0" presStyleCnt="0"/>
      <dgm:spPr/>
      <dgm:t>
        <a:bodyPr/>
        <a:lstStyle/>
        <a:p>
          <a:endParaRPr lang="ru-RU"/>
        </a:p>
      </dgm:t>
    </dgm:pt>
    <dgm:pt modelId="{23B0C43E-738E-4277-A940-66DA75BF8811}" type="pres">
      <dgm:prSet presAssocID="{CDAB13F5-2431-477F-BC24-D44B7FB0ED71}" presName="hierChild4" presStyleCnt="0"/>
      <dgm:spPr/>
      <dgm:t>
        <a:bodyPr/>
        <a:lstStyle/>
        <a:p>
          <a:endParaRPr lang="ru-RU"/>
        </a:p>
      </dgm:t>
    </dgm:pt>
    <dgm:pt modelId="{E35C96B3-BFCA-4870-A26A-87671BCB92DA}" type="pres">
      <dgm:prSet presAssocID="{CDAB13F5-2431-477F-BC24-D44B7FB0ED71}" presName="hierChild5" presStyleCnt="0"/>
      <dgm:spPr/>
      <dgm:t>
        <a:bodyPr/>
        <a:lstStyle/>
        <a:p>
          <a:endParaRPr lang="ru-RU"/>
        </a:p>
      </dgm:t>
    </dgm:pt>
    <dgm:pt modelId="{D32CCB2C-C197-4BFD-9333-81804163D71A}" type="pres">
      <dgm:prSet presAssocID="{774C847F-4608-47AD-9ACB-28375CFFC8B5}" presName="Name37" presStyleLbl="parChTrans1D2" presStyleIdx="2" presStyleCnt="4"/>
      <dgm:spPr/>
      <dgm:t>
        <a:bodyPr/>
        <a:lstStyle/>
        <a:p>
          <a:endParaRPr lang="ru-RU"/>
        </a:p>
      </dgm:t>
    </dgm:pt>
    <dgm:pt modelId="{CA182589-2E42-44D0-94A7-15E6A0ECD078}" type="pres">
      <dgm:prSet presAssocID="{61B041B3-51AD-4936-9CEC-7086A192C955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EABF5D89-FB64-4608-9491-67EC153171E2}" type="pres">
      <dgm:prSet presAssocID="{61B041B3-51AD-4936-9CEC-7086A192C955}" presName="rootComposite" presStyleCnt="0"/>
      <dgm:spPr/>
      <dgm:t>
        <a:bodyPr/>
        <a:lstStyle/>
        <a:p>
          <a:endParaRPr lang="ru-RU"/>
        </a:p>
      </dgm:t>
    </dgm:pt>
    <dgm:pt modelId="{B3A8A0D1-FE91-4243-9E68-7C74B03FED31}" type="pres">
      <dgm:prSet presAssocID="{61B041B3-51AD-4936-9CEC-7086A192C955}" presName="rootText" presStyleLbl="node1" presStyleIdx="2" presStyleCnt="3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286DA920-3384-411E-9588-08C31E41D5DE}" type="pres">
      <dgm:prSet presAssocID="{61B041B3-51AD-4936-9CEC-7086A192C955}" presName="titleText2" presStyleLbl="fgAcc1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D98A5A39-097C-4A55-8247-A48F2AF7A992}" type="pres">
      <dgm:prSet presAssocID="{61B041B3-51AD-4936-9CEC-7086A192C955}" presName="rootConnector" presStyleLbl="node2" presStyleIdx="0" presStyleCnt="0"/>
      <dgm:spPr/>
      <dgm:t>
        <a:bodyPr/>
        <a:lstStyle/>
        <a:p>
          <a:endParaRPr lang="ru-RU"/>
        </a:p>
      </dgm:t>
    </dgm:pt>
    <dgm:pt modelId="{D9E15586-8374-4D24-A75F-E9758B9B3B53}" type="pres">
      <dgm:prSet presAssocID="{61B041B3-51AD-4936-9CEC-7086A192C955}" presName="hierChild4" presStyleCnt="0"/>
      <dgm:spPr/>
      <dgm:t>
        <a:bodyPr/>
        <a:lstStyle/>
        <a:p>
          <a:endParaRPr lang="ru-RU"/>
        </a:p>
      </dgm:t>
    </dgm:pt>
    <dgm:pt modelId="{F40AF4DB-93FF-4CB9-88A6-4A9B9634E499}" type="pres">
      <dgm:prSet presAssocID="{61B041B3-51AD-4936-9CEC-7086A192C955}" presName="hierChild5" presStyleCnt="0"/>
      <dgm:spPr/>
      <dgm:t>
        <a:bodyPr/>
        <a:lstStyle/>
        <a:p>
          <a:endParaRPr lang="ru-RU"/>
        </a:p>
      </dgm:t>
    </dgm:pt>
    <dgm:pt modelId="{03D6E329-5FA2-4575-80F9-63CD79C19815}" type="pres">
      <dgm:prSet presAssocID="{22AAC5E4-C96E-4931-8950-D9F4AEAC2295}" presName="hierChild3" presStyleCnt="0"/>
      <dgm:spPr/>
      <dgm:t>
        <a:bodyPr/>
        <a:lstStyle/>
        <a:p>
          <a:endParaRPr lang="ru-RU"/>
        </a:p>
      </dgm:t>
    </dgm:pt>
    <dgm:pt modelId="{DE4FFDCD-BF60-4A4E-9FB5-E741ACCB8E87}" type="pres">
      <dgm:prSet presAssocID="{7700F386-0D78-4915-8E5B-3BE6B6EDBA0F}" presName="Name96" presStyleLbl="parChTrans1D2" presStyleIdx="3" presStyleCnt="4"/>
      <dgm:spPr/>
      <dgm:t>
        <a:bodyPr/>
        <a:lstStyle/>
        <a:p>
          <a:endParaRPr lang="ru-RU"/>
        </a:p>
      </dgm:t>
    </dgm:pt>
    <dgm:pt modelId="{E23BBB9C-CA80-4FBB-84B6-F9FA1086E476}" type="pres">
      <dgm:prSet presAssocID="{65AC2AC0-9D53-455C-973C-E5BA4AA147A1}" presName="hierRoot3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26296906-FC34-4FA3-AC23-ED78F9F907FC}" type="pres">
      <dgm:prSet presAssocID="{65AC2AC0-9D53-455C-973C-E5BA4AA147A1}" presName="rootComposite3" presStyleCnt="0"/>
      <dgm:spPr/>
      <dgm:t>
        <a:bodyPr/>
        <a:lstStyle/>
        <a:p>
          <a:endParaRPr lang="ru-RU"/>
        </a:p>
      </dgm:t>
    </dgm:pt>
    <dgm:pt modelId="{30C2D308-23E6-492C-98AD-1F22A34561ED}" type="pres">
      <dgm:prSet presAssocID="{65AC2AC0-9D53-455C-973C-E5BA4AA147A1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846596E-B9D2-49F2-9283-C691DAF49E53}" type="pres">
      <dgm:prSet presAssocID="{65AC2AC0-9D53-455C-973C-E5BA4AA147A1}" presName="titleText3" presStyleLbl="fgAcc2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2A62C565-5414-41F6-A02B-97B6C4EE56B5}" type="pres">
      <dgm:prSet presAssocID="{65AC2AC0-9D53-455C-973C-E5BA4AA147A1}" presName="rootConnector3" presStyleLbl="asst1" presStyleIdx="0" presStyleCnt="1"/>
      <dgm:spPr/>
      <dgm:t>
        <a:bodyPr/>
        <a:lstStyle/>
        <a:p>
          <a:endParaRPr lang="ru-RU"/>
        </a:p>
      </dgm:t>
    </dgm:pt>
    <dgm:pt modelId="{5A0E7BEA-6A1E-4B40-A3AE-5A66796EF3F0}" type="pres">
      <dgm:prSet presAssocID="{65AC2AC0-9D53-455C-973C-E5BA4AA147A1}" presName="hierChild6" presStyleCnt="0"/>
      <dgm:spPr/>
      <dgm:t>
        <a:bodyPr/>
        <a:lstStyle/>
        <a:p>
          <a:endParaRPr lang="ru-RU"/>
        </a:p>
      </dgm:t>
    </dgm:pt>
    <dgm:pt modelId="{F8CF846F-5C46-49F4-A8D6-4AB8882A3AC8}" type="pres">
      <dgm:prSet presAssocID="{65AC2AC0-9D53-455C-973C-E5BA4AA147A1}" presName="hierChild7" presStyleCnt="0"/>
      <dgm:spPr/>
      <dgm:t>
        <a:bodyPr/>
        <a:lstStyle/>
        <a:p>
          <a:endParaRPr lang="ru-RU"/>
        </a:p>
      </dgm:t>
    </dgm:pt>
  </dgm:ptLst>
  <dgm:cxnLst>
    <dgm:cxn modelId="{B3CEB21D-F1FD-4496-B8E0-4BE8BA5B28CF}" type="presOf" srcId="{22AAC5E4-C96E-4931-8950-D9F4AEAC2295}" destId="{39DABE2A-A2D2-4EFE-B9A0-A1F3977683EF}" srcOrd="0" destOrd="0" presId="urn:microsoft.com/office/officeart/2008/layout/NameandTitleOrganizationalChart"/>
    <dgm:cxn modelId="{33B7F20D-51E5-4ED9-8A07-6D358366FBF2}" type="presOf" srcId="{65AC2AC0-9D53-455C-973C-E5BA4AA147A1}" destId="{30C2D308-23E6-492C-98AD-1F22A34561ED}" srcOrd="0" destOrd="0" presId="urn:microsoft.com/office/officeart/2008/layout/NameandTitleOrganizationalChart"/>
    <dgm:cxn modelId="{2B3DE537-CA41-442A-9BA8-0A273F20AAA1}" type="presOf" srcId="{7700F386-0D78-4915-8E5B-3BE6B6EDBA0F}" destId="{DE4FFDCD-BF60-4A4E-9FB5-E741ACCB8E87}" srcOrd="0" destOrd="0" presId="urn:microsoft.com/office/officeart/2008/layout/NameandTitleOrganizationalChart"/>
    <dgm:cxn modelId="{2170273E-CCE2-4C79-996E-D2E5D6F36F74}" type="presOf" srcId="{61B041B3-51AD-4936-9CEC-7086A192C955}" destId="{D98A5A39-097C-4A55-8247-A48F2AF7A992}" srcOrd="1" destOrd="0" presId="urn:microsoft.com/office/officeart/2008/layout/NameandTitleOrganizationalChart"/>
    <dgm:cxn modelId="{47818558-814F-4E9D-BC6D-B40482C4A04D}" type="presOf" srcId="{C62D812B-729A-4FBA-9DA2-4B4A53D70EC4}" destId="{1846596E-B9D2-49F2-9283-C691DAF49E53}" srcOrd="0" destOrd="0" presId="urn:microsoft.com/office/officeart/2008/layout/NameandTitleOrganizationalChart"/>
    <dgm:cxn modelId="{C9D1EAF9-8BB0-4B3B-8DA1-2486FCDA8AFC}" srcId="{22AAC5E4-C96E-4931-8950-D9F4AEAC2295}" destId="{65AC2AC0-9D53-455C-973C-E5BA4AA147A1}" srcOrd="0" destOrd="0" parTransId="{7700F386-0D78-4915-8E5B-3BE6B6EDBA0F}" sibTransId="{C62D812B-729A-4FBA-9DA2-4B4A53D70EC4}"/>
    <dgm:cxn modelId="{4F9FC8CD-EBBE-4999-8853-B7C25F5B4FAD}" type="presOf" srcId="{AD4097B4-2F15-4863-8B9C-CE30133DA3F6}" destId="{C4FCFBB8-C085-425D-9A95-8592BFCDABBD}" srcOrd="0" destOrd="0" presId="urn:microsoft.com/office/officeart/2008/layout/NameandTitleOrganizationalChart"/>
    <dgm:cxn modelId="{7B346878-70CD-45CE-AED2-7FBAAEDB1180}" type="presOf" srcId="{A7F0F924-E7DB-4CE2-B8C1-5EADD6A8D925}" destId="{88B6640C-E439-44F8-B91B-4C739541EF0F}" srcOrd="0" destOrd="0" presId="urn:microsoft.com/office/officeart/2008/layout/NameandTitleOrganizationalChart"/>
    <dgm:cxn modelId="{371F92C2-0653-407D-B891-38B57BBD347D}" type="presOf" srcId="{65AC2AC0-9D53-455C-973C-E5BA4AA147A1}" destId="{2A62C565-5414-41F6-A02B-97B6C4EE56B5}" srcOrd="1" destOrd="0" presId="urn:microsoft.com/office/officeart/2008/layout/NameandTitleOrganizationalChart"/>
    <dgm:cxn modelId="{CD6A7223-8980-4A45-AD46-1BAB536FA9F8}" srcId="{22AAC5E4-C96E-4931-8950-D9F4AEAC2295}" destId="{CDAB13F5-2431-477F-BC24-D44B7FB0ED71}" srcOrd="2" destOrd="0" parTransId="{7135888E-996E-40B5-8482-15EEA8BCE45D}" sibTransId="{A7F0F924-E7DB-4CE2-B8C1-5EADD6A8D925}"/>
    <dgm:cxn modelId="{5D0EB017-75EF-4500-AB3D-ECFFFF62EC34}" type="presOf" srcId="{7135888E-996E-40B5-8482-15EEA8BCE45D}" destId="{A86D6E3E-350C-4655-BC02-AE9BAAAD2967}" srcOrd="0" destOrd="0" presId="urn:microsoft.com/office/officeart/2008/layout/NameandTitleOrganizationalChart"/>
    <dgm:cxn modelId="{9531906A-1687-4C0F-83D4-60DD9C9F6826}" type="presOf" srcId="{22AAC5E4-C96E-4931-8950-D9F4AEAC2295}" destId="{D25F435F-1293-4366-9D23-C58FEF5F6D70}" srcOrd="1" destOrd="0" presId="urn:microsoft.com/office/officeart/2008/layout/NameandTitleOrganizationalChart"/>
    <dgm:cxn modelId="{F1C3C4C0-BA77-4345-A573-29E35770B78C}" type="presOf" srcId="{1F3EA490-3742-4028-A884-6671669F867C}" destId="{286DA920-3384-411E-9588-08C31E41D5DE}" srcOrd="0" destOrd="0" presId="urn:microsoft.com/office/officeart/2008/layout/NameandTitleOrganizationalChart"/>
    <dgm:cxn modelId="{A6EB85AF-712D-42A8-A6C2-2C4CF6FB73FF}" type="presOf" srcId="{CDAB13F5-2431-477F-BC24-D44B7FB0ED71}" destId="{297ED79B-5656-4D10-8185-E0C96B06D2EB}" srcOrd="0" destOrd="0" presId="urn:microsoft.com/office/officeart/2008/layout/NameandTitleOrganizationalChart"/>
    <dgm:cxn modelId="{0CE6186B-2CAD-45F4-9259-E7A70A79F821}" type="presOf" srcId="{62B21BE9-E891-4B41-B887-C212209AE959}" destId="{9DB8215B-BDB2-46FC-AFDE-07E333374EDB}" srcOrd="1" destOrd="0" presId="urn:microsoft.com/office/officeart/2008/layout/NameandTitleOrganizationalChart"/>
    <dgm:cxn modelId="{18B2896C-C172-40E6-86FA-5AA553260093}" type="presOf" srcId="{62B21BE9-E891-4B41-B887-C212209AE959}" destId="{1958EDBF-665B-44C3-947D-2ADBF737FD10}" srcOrd="0" destOrd="0" presId="urn:microsoft.com/office/officeart/2008/layout/NameandTitleOrganizationalChart"/>
    <dgm:cxn modelId="{7B9A89BD-31D0-4474-ACBD-B709B5CCF65E}" srcId="{22AAC5E4-C96E-4931-8950-D9F4AEAC2295}" destId="{62B21BE9-E891-4B41-B887-C212209AE959}" srcOrd="1" destOrd="0" parTransId="{778A1A1D-7686-40A8-AEA5-465425B2465B}" sibTransId="{A660C82A-34A7-45B3-BD3A-924DB2EFF73F}"/>
    <dgm:cxn modelId="{115499FE-AA46-4F1E-83DE-61AD7C8A5BC5}" type="presOf" srcId="{774C847F-4608-47AD-9ACB-28375CFFC8B5}" destId="{D32CCB2C-C197-4BFD-9333-81804163D71A}" srcOrd="0" destOrd="0" presId="urn:microsoft.com/office/officeart/2008/layout/NameandTitleOrganizationalChart"/>
    <dgm:cxn modelId="{8DFFA348-E5E4-4264-AC84-EFEC8A790FB7}" srcId="{22AAC5E4-C96E-4931-8950-D9F4AEAC2295}" destId="{61B041B3-51AD-4936-9CEC-7086A192C955}" srcOrd="3" destOrd="0" parTransId="{774C847F-4608-47AD-9ACB-28375CFFC8B5}" sibTransId="{1F3EA490-3742-4028-A884-6671669F867C}"/>
    <dgm:cxn modelId="{22FAB10D-40AC-4B08-B48E-2DEB67179480}" type="presOf" srcId="{61B041B3-51AD-4936-9CEC-7086A192C955}" destId="{B3A8A0D1-FE91-4243-9E68-7C74B03FED31}" srcOrd="0" destOrd="0" presId="urn:microsoft.com/office/officeart/2008/layout/NameandTitleOrganizationalChart"/>
    <dgm:cxn modelId="{E3B626BC-E338-48FF-A661-304BCADC1691}" srcId="{AB6B2A83-1479-4562-94C5-B0EBCCD0667F}" destId="{22AAC5E4-C96E-4931-8950-D9F4AEAC2295}" srcOrd="0" destOrd="0" parTransId="{BC009E52-3F13-49CA-8675-17AD871B5ED3}" sibTransId="{AD4097B4-2F15-4863-8B9C-CE30133DA3F6}"/>
    <dgm:cxn modelId="{685EA11C-8571-4D48-A099-EDE3046C16EE}" type="presOf" srcId="{A660C82A-34A7-45B3-BD3A-924DB2EFF73F}" destId="{78B55342-5D9F-4A3C-B197-CE555014975C}" srcOrd="0" destOrd="0" presId="urn:microsoft.com/office/officeart/2008/layout/NameandTitleOrganizationalChart"/>
    <dgm:cxn modelId="{F9E424D5-3D40-451C-A081-B8BAE75B812B}" type="presOf" srcId="{AB6B2A83-1479-4562-94C5-B0EBCCD0667F}" destId="{A3403C46-B1DF-4036-BB32-475CF32970CA}" srcOrd="0" destOrd="0" presId="urn:microsoft.com/office/officeart/2008/layout/NameandTitleOrganizationalChart"/>
    <dgm:cxn modelId="{EAADF42F-BCD8-43BB-9337-35ACC21ADFFE}" type="presOf" srcId="{CDAB13F5-2431-477F-BC24-D44B7FB0ED71}" destId="{01667500-3470-4D51-8035-312B4D7DF3B0}" srcOrd="1" destOrd="0" presId="urn:microsoft.com/office/officeart/2008/layout/NameandTitleOrganizationalChart"/>
    <dgm:cxn modelId="{D7792B9C-905B-4FE4-BDC4-3CBF8A13DA00}" type="presOf" srcId="{778A1A1D-7686-40A8-AEA5-465425B2465B}" destId="{FC5770AA-36AE-4DA1-BB90-030F82EAEEDE}" srcOrd="0" destOrd="0" presId="urn:microsoft.com/office/officeart/2008/layout/NameandTitleOrganizationalChart"/>
    <dgm:cxn modelId="{6E3297BB-D55A-467B-97EC-51389738FC4F}" type="presParOf" srcId="{A3403C46-B1DF-4036-BB32-475CF32970CA}" destId="{30C67C43-2767-4163-AF24-570AAAC80B73}" srcOrd="0" destOrd="0" presId="urn:microsoft.com/office/officeart/2008/layout/NameandTitleOrganizationalChart"/>
    <dgm:cxn modelId="{5D75F4A4-4029-491C-86A7-EE49528CBA87}" type="presParOf" srcId="{30C67C43-2767-4163-AF24-570AAAC80B73}" destId="{8ECFA85E-2304-4175-8D5B-C8EE57BF35F7}" srcOrd="0" destOrd="0" presId="urn:microsoft.com/office/officeart/2008/layout/NameandTitleOrganizationalChart"/>
    <dgm:cxn modelId="{7FA9A8E7-DFE7-44D1-9068-84EE6C3A0068}" type="presParOf" srcId="{8ECFA85E-2304-4175-8D5B-C8EE57BF35F7}" destId="{39DABE2A-A2D2-4EFE-B9A0-A1F3977683EF}" srcOrd="0" destOrd="0" presId="urn:microsoft.com/office/officeart/2008/layout/NameandTitleOrganizationalChart"/>
    <dgm:cxn modelId="{092183CA-9777-4CB7-A01B-6BA7246FC41D}" type="presParOf" srcId="{8ECFA85E-2304-4175-8D5B-C8EE57BF35F7}" destId="{C4FCFBB8-C085-425D-9A95-8592BFCDABBD}" srcOrd="1" destOrd="0" presId="urn:microsoft.com/office/officeart/2008/layout/NameandTitleOrganizationalChart"/>
    <dgm:cxn modelId="{6310F725-5D5A-464A-90BC-82C7449E0C1D}" type="presParOf" srcId="{8ECFA85E-2304-4175-8D5B-C8EE57BF35F7}" destId="{D25F435F-1293-4366-9D23-C58FEF5F6D70}" srcOrd="2" destOrd="0" presId="urn:microsoft.com/office/officeart/2008/layout/NameandTitleOrganizationalChart"/>
    <dgm:cxn modelId="{1EAC3A07-8BE1-4D5F-AE6B-225CD87EBE3A}" type="presParOf" srcId="{30C67C43-2767-4163-AF24-570AAAC80B73}" destId="{0A8B8DC3-E339-4E8D-81CF-9DD2AF886746}" srcOrd="1" destOrd="0" presId="urn:microsoft.com/office/officeart/2008/layout/NameandTitleOrganizationalChart"/>
    <dgm:cxn modelId="{81530424-A248-40C0-BFFD-56B8972FD870}" type="presParOf" srcId="{0A8B8DC3-E339-4E8D-81CF-9DD2AF886746}" destId="{FC5770AA-36AE-4DA1-BB90-030F82EAEEDE}" srcOrd="0" destOrd="0" presId="urn:microsoft.com/office/officeart/2008/layout/NameandTitleOrganizationalChart"/>
    <dgm:cxn modelId="{96DB290F-A69A-4417-8E44-5A11B3EA9F84}" type="presParOf" srcId="{0A8B8DC3-E339-4E8D-81CF-9DD2AF886746}" destId="{A78C6948-BA01-4597-8F11-F085AF5D5FAE}" srcOrd="1" destOrd="0" presId="urn:microsoft.com/office/officeart/2008/layout/NameandTitleOrganizationalChart"/>
    <dgm:cxn modelId="{DCEFCC78-6D59-4434-B61F-E242027581C6}" type="presParOf" srcId="{A78C6948-BA01-4597-8F11-F085AF5D5FAE}" destId="{8A4E6CDA-4139-4671-8E49-E0E00C99C369}" srcOrd="0" destOrd="0" presId="urn:microsoft.com/office/officeart/2008/layout/NameandTitleOrganizationalChart"/>
    <dgm:cxn modelId="{5A4D4A9B-F680-423C-B7CD-E190E16A267E}" type="presParOf" srcId="{8A4E6CDA-4139-4671-8E49-E0E00C99C369}" destId="{1958EDBF-665B-44C3-947D-2ADBF737FD10}" srcOrd="0" destOrd="0" presId="urn:microsoft.com/office/officeart/2008/layout/NameandTitleOrganizationalChart"/>
    <dgm:cxn modelId="{9D77F48F-2A23-47D7-90D3-9EDFC5487357}" type="presParOf" srcId="{8A4E6CDA-4139-4671-8E49-E0E00C99C369}" destId="{78B55342-5D9F-4A3C-B197-CE555014975C}" srcOrd="1" destOrd="0" presId="urn:microsoft.com/office/officeart/2008/layout/NameandTitleOrganizationalChart"/>
    <dgm:cxn modelId="{E250F09E-0589-40DC-80C5-0F91B46E09C6}" type="presParOf" srcId="{8A4E6CDA-4139-4671-8E49-E0E00C99C369}" destId="{9DB8215B-BDB2-46FC-AFDE-07E333374EDB}" srcOrd="2" destOrd="0" presId="urn:microsoft.com/office/officeart/2008/layout/NameandTitleOrganizationalChart"/>
    <dgm:cxn modelId="{64C7FD36-02E2-48C2-B0A4-1E533C25FC4C}" type="presParOf" srcId="{A78C6948-BA01-4597-8F11-F085AF5D5FAE}" destId="{457689FE-63BE-4B69-8936-67694009C6B8}" srcOrd="1" destOrd="0" presId="urn:microsoft.com/office/officeart/2008/layout/NameandTitleOrganizationalChart"/>
    <dgm:cxn modelId="{6CF33650-5041-437F-A90F-FAA03EBA98CE}" type="presParOf" srcId="{A78C6948-BA01-4597-8F11-F085AF5D5FAE}" destId="{228954EB-7E6D-4BC0-B820-446701A95A08}" srcOrd="2" destOrd="0" presId="urn:microsoft.com/office/officeart/2008/layout/NameandTitleOrganizationalChart"/>
    <dgm:cxn modelId="{542CB9A4-972B-4381-AD17-D1E08C050721}" type="presParOf" srcId="{0A8B8DC3-E339-4E8D-81CF-9DD2AF886746}" destId="{A86D6E3E-350C-4655-BC02-AE9BAAAD2967}" srcOrd="2" destOrd="0" presId="urn:microsoft.com/office/officeart/2008/layout/NameandTitleOrganizationalChart"/>
    <dgm:cxn modelId="{703BA4D6-E4EC-45BE-B18B-A23591CA3FF7}" type="presParOf" srcId="{0A8B8DC3-E339-4E8D-81CF-9DD2AF886746}" destId="{63AE5291-30A7-4CB8-B0BE-6B9B7C1DBDC8}" srcOrd="3" destOrd="0" presId="urn:microsoft.com/office/officeart/2008/layout/NameandTitleOrganizationalChart"/>
    <dgm:cxn modelId="{BF3D9F9D-9117-42C3-A9F9-4A161192AF7C}" type="presParOf" srcId="{63AE5291-30A7-4CB8-B0BE-6B9B7C1DBDC8}" destId="{AA684DDD-FA84-4C3D-A628-7370C572528C}" srcOrd="0" destOrd="0" presId="urn:microsoft.com/office/officeart/2008/layout/NameandTitleOrganizationalChart"/>
    <dgm:cxn modelId="{5F359EAF-07F0-42DC-8A38-98AA988BE56F}" type="presParOf" srcId="{AA684DDD-FA84-4C3D-A628-7370C572528C}" destId="{297ED79B-5656-4D10-8185-E0C96B06D2EB}" srcOrd="0" destOrd="0" presId="urn:microsoft.com/office/officeart/2008/layout/NameandTitleOrganizationalChart"/>
    <dgm:cxn modelId="{A51CD31E-57DD-41E4-9666-B1F1A8EA77FD}" type="presParOf" srcId="{AA684DDD-FA84-4C3D-A628-7370C572528C}" destId="{88B6640C-E439-44F8-B91B-4C739541EF0F}" srcOrd="1" destOrd="0" presId="urn:microsoft.com/office/officeart/2008/layout/NameandTitleOrganizationalChart"/>
    <dgm:cxn modelId="{1F793C9C-630D-4E3E-8638-FA2041812DDD}" type="presParOf" srcId="{AA684DDD-FA84-4C3D-A628-7370C572528C}" destId="{01667500-3470-4D51-8035-312B4D7DF3B0}" srcOrd="2" destOrd="0" presId="urn:microsoft.com/office/officeart/2008/layout/NameandTitleOrganizationalChart"/>
    <dgm:cxn modelId="{59473B4A-2567-4466-9406-A3C7B61486ED}" type="presParOf" srcId="{63AE5291-30A7-4CB8-B0BE-6B9B7C1DBDC8}" destId="{23B0C43E-738E-4277-A940-66DA75BF8811}" srcOrd="1" destOrd="0" presId="urn:microsoft.com/office/officeart/2008/layout/NameandTitleOrganizationalChart"/>
    <dgm:cxn modelId="{EBB54B09-C0D6-4F8A-9488-4545658A1243}" type="presParOf" srcId="{63AE5291-30A7-4CB8-B0BE-6B9B7C1DBDC8}" destId="{E35C96B3-BFCA-4870-A26A-87671BCB92DA}" srcOrd="2" destOrd="0" presId="urn:microsoft.com/office/officeart/2008/layout/NameandTitleOrganizationalChart"/>
    <dgm:cxn modelId="{57C3C110-2096-4EFA-8983-CE3C672457B7}" type="presParOf" srcId="{0A8B8DC3-E339-4E8D-81CF-9DD2AF886746}" destId="{D32CCB2C-C197-4BFD-9333-81804163D71A}" srcOrd="4" destOrd="0" presId="urn:microsoft.com/office/officeart/2008/layout/NameandTitleOrganizationalChart"/>
    <dgm:cxn modelId="{39572745-7FBB-4DF9-A970-02B65E7979CA}" type="presParOf" srcId="{0A8B8DC3-E339-4E8D-81CF-9DD2AF886746}" destId="{CA182589-2E42-44D0-94A7-15E6A0ECD078}" srcOrd="5" destOrd="0" presId="urn:microsoft.com/office/officeart/2008/layout/NameandTitleOrganizationalChart"/>
    <dgm:cxn modelId="{FD55C2E7-BBAB-4E6A-9C29-9DD6A23E0CB8}" type="presParOf" srcId="{CA182589-2E42-44D0-94A7-15E6A0ECD078}" destId="{EABF5D89-FB64-4608-9491-67EC153171E2}" srcOrd="0" destOrd="0" presId="urn:microsoft.com/office/officeart/2008/layout/NameandTitleOrganizationalChart"/>
    <dgm:cxn modelId="{5A60D4D7-96F6-4C43-BFE2-509D905E07FC}" type="presParOf" srcId="{EABF5D89-FB64-4608-9491-67EC153171E2}" destId="{B3A8A0D1-FE91-4243-9E68-7C74B03FED31}" srcOrd="0" destOrd="0" presId="urn:microsoft.com/office/officeart/2008/layout/NameandTitleOrganizationalChart"/>
    <dgm:cxn modelId="{6160F891-4D65-41FF-A2CA-07BEC30631F6}" type="presParOf" srcId="{EABF5D89-FB64-4608-9491-67EC153171E2}" destId="{286DA920-3384-411E-9588-08C31E41D5DE}" srcOrd="1" destOrd="0" presId="urn:microsoft.com/office/officeart/2008/layout/NameandTitleOrganizationalChart"/>
    <dgm:cxn modelId="{AAB61AFF-64D4-4394-9841-8AF590E6A593}" type="presParOf" srcId="{EABF5D89-FB64-4608-9491-67EC153171E2}" destId="{D98A5A39-097C-4A55-8247-A48F2AF7A992}" srcOrd="2" destOrd="0" presId="urn:microsoft.com/office/officeart/2008/layout/NameandTitleOrganizationalChart"/>
    <dgm:cxn modelId="{1184005C-DAFB-4287-B57A-3A329A2F9512}" type="presParOf" srcId="{CA182589-2E42-44D0-94A7-15E6A0ECD078}" destId="{D9E15586-8374-4D24-A75F-E9758B9B3B53}" srcOrd="1" destOrd="0" presId="urn:microsoft.com/office/officeart/2008/layout/NameandTitleOrganizationalChart"/>
    <dgm:cxn modelId="{91CB303B-3A65-436D-B380-DC38C64E0822}" type="presParOf" srcId="{CA182589-2E42-44D0-94A7-15E6A0ECD078}" destId="{F40AF4DB-93FF-4CB9-88A6-4A9B9634E499}" srcOrd="2" destOrd="0" presId="urn:microsoft.com/office/officeart/2008/layout/NameandTitleOrganizationalChart"/>
    <dgm:cxn modelId="{7CC24F5A-C484-496A-9B8A-3300B560B0BA}" type="presParOf" srcId="{30C67C43-2767-4163-AF24-570AAAC80B73}" destId="{03D6E329-5FA2-4575-80F9-63CD79C19815}" srcOrd="2" destOrd="0" presId="urn:microsoft.com/office/officeart/2008/layout/NameandTitleOrganizationalChart"/>
    <dgm:cxn modelId="{F9789367-5C04-4DCB-94CC-8E6621EC81EA}" type="presParOf" srcId="{03D6E329-5FA2-4575-80F9-63CD79C19815}" destId="{DE4FFDCD-BF60-4A4E-9FB5-E741ACCB8E87}" srcOrd="0" destOrd="0" presId="urn:microsoft.com/office/officeart/2008/layout/NameandTitleOrganizationalChart"/>
    <dgm:cxn modelId="{1C4E0FF5-3D64-4EE8-9C99-195A107B4606}" type="presParOf" srcId="{03D6E329-5FA2-4575-80F9-63CD79C19815}" destId="{E23BBB9C-CA80-4FBB-84B6-F9FA1086E476}" srcOrd="1" destOrd="0" presId="urn:microsoft.com/office/officeart/2008/layout/NameandTitleOrganizationalChart"/>
    <dgm:cxn modelId="{001DF6A6-8867-4E54-8FD7-1E731D2F2AE5}" type="presParOf" srcId="{E23BBB9C-CA80-4FBB-84B6-F9FA1086E476}" destId="{26296906-FC34-4FA3-AC23-ED78F9F907FC}" srcOrd="0" destOrd="0" presId="urn:microsoft.com/office/officeart/2008/layout/NameandTitleOrganizationalChart"/>
    <dgm:cxn modelId="{222550F4-1EDB-4560-83CE-0628F0156094}" type="presParOf" srcId="{26296906-FC34-4FA3-AC23-ED78F9F907FC}" destId="{30C2D308-23E6-492C-98AD-1F22A34561ED}" srcOrd="0" destOrd="0" presId="urn:microsoft.com/office/officeart/2008/layout/NameandTitleOrganizationalChart"/>
    <dgm:cxn modelId="{001ED105-1595-4A08-AE26-CA89998A9F02}" type="presParOf" srcId="{26296906-FC34-4FA3-AC23-ED78F9F907FC}" destId="{1846596E-B9D2-49F2-9283-C691DAF49E53}" srcOrd="1" destOrd="0" presId="urn:microsoft.com/office/officeart/2008/layout/NameandTitleOrganizationalChart"/>
    <dgm:cxn modelId="{C18CC94A-AFE9-4444-B14A-94438BD3D75A}" type="presParOf" srcId="{26296906-FC34-4FA3-AC23-ED78F9F907FC}" destId="{2A62C565-5414-41F6-A02B-97B6C4EE56B5}" srcOrd="2" destOrd="0" presId="urn:microsoft.com/office/officeart/2008/layout/NameandTitleOrganizationalChart"/>
    <dgm:cxn modelId="{735C82A0-332A-4984-8121-9E661A7FC727}" type="presParOf" srcId="{E23BBB9C-CA80-4FBB-84B6-F9FA1086E476}" destId="{5A0E7BEA-6A1E-4B40-A3AE-5A66796EF3F0}" srcOrd="1" destOrd="0" presId="urn:microsoft.com/office/officeart/2008/layout/NameandTitleOrganizationalChart"/>
    <dgm:cxn modelId="{EB0A9E33-D5D2-4420-A6D9-A3015A8E74D9}" type="presParOf" srcId="{E23BBB9C-CA80-4FBB-84B6-F9FA1086E476}" destId="{F8CF846F-5C46-49F4-A8D6-4AB8882A3AC8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AB7ED8-92BF-472C-87B1-C6386D66FBEB}" type="doc">
      <dgm:prSet loTypeId="urn:microsoft.com/office/officeart/2005/8/layout/cycle6" loCatId="cycle" qsTypeId="urn:microsoft.com/office/officeart/2005/8/quickstyle/3d1" qsCatId="3D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A51210AF-817E-4E3E-B0D1-38C0AF0BD115}">
      <dgm:prSet phldrT="[Текст]" custT="1"/>
      <dgm:spPr/>
      <dgm:t>
        <a:bodyPr/>
        <a:lstStyle/>
        <a:p>
          <a:r>
            <a:rPr lang="ru-RU" sz="1800" b="1" dirty="0" smtClean="0"/>
            <a:t>Основных направлениях налоговой политики Чувашской Республики</a:t>
          </a:r>
          <a:endParaRPr lang="ru-RU" sz="1800" b="1" dirty="0"/>
        </a:p>
      </dgm:t>
    </dgm:pt>
    <dgm:pt modelId="{BF6075DF-E010-40EC-B4DC-946E87931D70}" type="parTrans" cxnId="{2A9D9DEE-F90B-47B2-B734-FC5044C56616}">
      <dgm:prSet/>
      <dgm:spPr/>
      <dgm:t>
        <a:bodyPr/>
        <a:lstStyle/>
        <a:p>
          <a:endParaRPr lang="ru-RU"/>
        </a:p>
      </dgm:t>
    </dgm:pt>
    <dgm:pt modelId="{C8234B4D-104B-4FD1-9C1F-A414143258AA}" type="sibTrans" cxnId="{2A9D9DEE-F90B-47B2-B734-FC5044C56616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A5495B50-43AD-4A49-9076-987885A89997}">
      <dgm:prSet phldrT="[Текст]" custT="1"/>
      <dgm:spPr/>
      <dgm:t>
        <a:bodyPr/>
        <a:lstStyle/>
        <a:p>
          <a:r>
            <a:rPr lang="ru-RU" sz="1800" b="1" dirty="0" smtClean="0"/>
            <a:t>Основных направлениях бюджетной политики Чувашской Республики</a:t>
          </a:r>
          <a:endParaRPr lang="ru-RU" sz="1800" b="1" dirty="0"/>
        </a:p>
      </dgm:t>
    </dgm:pt>
    <dgm:pt modelId="{266B1D32-B0BB-46B8-9166-582BE3B8B6C5}" type="parTrans" cxnId="{393E5E0C-FDAF-45D4-98EB-484C1151E6FB}">
      <dgm:prSet/>
      <dgm:spPr/>
      <dgm:t>
        <a:bodyPr/>
        <a:lstStyle/>
        <a:p>
          <a:endParaRPr lang="ru-RU"/>
        </a:p>
      </dgm:t>
    </dgm:pt>
    <dgm:pt modelId="{04BE0404-A1B3-4DF6-8F9E-5898A0BB0D34}" type="sibTrans" cxnId="{393E5E0C-FDAF-45D4-98EB-484C1151E6FB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4D5D21B2-DAFF-4489-83F7-D7EBC1E1D448}">
      <dgm:prSet phldrT="[Текст]" custT="1"/>
      <dgm:spPr/>
      <dgm:t>
        <a:bodyPr/>
        <a:lstStyle/>
        <a:p>
          <a:r>
            <a:rPr lang="ru-RU" sz="1800" b="1" dirty="0" smtClean="0"/>
            <a:t>Государственных программах Чувашской Республики</a:t>
          </a:r>
          <a:endParaRPr lang="ru-RU" sz="1800" b="1" dirty="0"/>
        </a:p>
      </dgm:t>
    </dgm:pt>
    <dgm:pt modelId="{52A72DC8-DC49-4CF4-BFCF-A66AA88A9C97}" type="parTrans" cxnId="{70F493C5-3EBF-4F49-8BEE-240781A115EE}">
      <dgm:prSet/>
      <dgm:spPr/>
      <dgm:t>
        <a:bodyPr/>
        <a:lstStyle/>
        <a:p>
          <a:endParaRPr lang="ru-RU"/>
        </a:p>
      </dgm:t>
    </dgm:pt>
    <dgm:pt modelId="{A31C26CC-7098-4C2A-9AC2-1040AD3A8036}" type="sibTrans" cxnId="{70F493C5-3EBF-4F49-8BEE-240781A115EE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ACECFA3F-271D-4071-ACC5-D5EA66374059}">
      <dgm:prSet phldrT="[Текст]"/>
      <dgm:spPr/>
      <dgm:t>
        <a:bodyPr/>
        <a:lstStyle/>
        <a:p>
          <a:r>
            <a:rPr lang="ru-RU" b="1" dirty="0" smtClean="0"/>
            <a:t>Прогнозе социально-экономического развития Чувашской Республики</a:t>
          </a:r>
          <a:endParaRPr lang="ru-RU" b="1" dirty="0"/>
        </a:p>
      </dgm:t>
    </dgm:pt>
    <dgm:pt modelId="{492DC491-C08E-4A09-BCB7-E9F316D39C79}" type="parTrans" cxnId="{573B9DE4-DB43-4A5C-A3C5-7C42F15550F1}">
      <dgm:prSet/>
      <dgm:spPr/>
      <dgm:t>
        <a:bodyPr/>
        <a:lstStyle/>
        <a:p>
          <a:endParaRPr lang="ru-RU"/>
        </a:p>
      </dgm:t>
    </dgm:pt>
    <dgm:pt modelId="{306D97E9-8708-417E-90DB-E143EE19C8F5}" type="sibTrans" cxnId="{573B9DE4-DB43-4A5C-A3C5-7C42F15550F1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50F8A006-03B7-453E-8B11-52199EE89448}" type="pres">
      <dgm:prSet presAssocID="{1AAB7ED8-92BF-472C-87B1-C6386D66FBE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C25282-24D3-4CFD-AC59-CD63786195EA}" type="pres">
      <dgm:prSet presAssocID="{A51210AF-817E-4E3E-B0D1-38C0AF0BD115}" presName="node" presStyleLbl="node1" presStyleIdx="0" presStyleCnt="4" custScaleX="138989" custScaleY="1626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47B94C-0F5B-451D-9428-43279F7D65DD}" type="pres">
      <dgm:prSet presAssocID="{A51210AF-817E-4E3E-B0D1-38C0AF0BD115}" presName="spNode" presStyleCnt="0"/>
      <dgm:spPr/>
    </dgm:pt>
    <dgm:pt modelId="{B1BA7DD6-4629-4464-AA76-4AC12B29F7ED}" type="pres">
      <dgm:prSet presAssocID="{C8234B4D-104B-4FD1-9C1F-A414143258AA}" presName="sibTrans" presStyleLbl="sibTrans1D1" presStyleIdx="0" presStyleCnt="4"/>
      <dgm:spPr/>
      <dgm:t>
        <a:bodyPr/>
        <a:lstStyle/>
        <a:p>
          <a:endParaRPr lang="ru-RU"/>
        </a:p>
      </dgm:t>
    </dgm:pt>
    <dgm:pt modelId="{09EE511D-0EF6-43EC-B406-0F1618FAB471}" type="pres">
      <dgm:prSet presAssocID="{A5495B50-43AD-4A49-9076-987885A89997}" presName="node" presStyleLbl="node1" presStyleIdx="1" presStyleCnt="4" custScaleX="142593" custScaleY="1626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C46AB8-91FF-4DB2-AA00-CB287071D8BD}" type="pres">
      <dgm:prSet presAssocID="{A5495B50-43AD-4A49-9076-987885A89997}" presName="spNode" presStyleCnt="0"/>
      <dgm:spPr/>
    </dgm:pt>
    <dgm:pt modelId="{CEBC4C3C-A437-4420-A2E2-C12E33E8450C}" type="pres">
      <dgm:prSet presAssocID="{04BE0404-A1B3-4DF6-8F9E-5898A0BB0D34}" presName="sibTrans" presStyleLbl="sibTrans1D1" presStyleIdx="1" presStyleCnt="4"/>
      <dgm:spPr/>
      <dgm:t>
        <a:bodyPr/>
        <a:lstStyle/>
        <a:p>
          <a:endParaRPr lang="ru-RU"/>
        </a:p>
      </dgm:t>
    </dgm:pt>
    <dgm:pt modelId="{B5C2805B-3ECC-4AA3-B306-E04B8D93175A}" type="pres">
      <dgm:prSet presAssocID="{4D5D21B2-DAFF-4489-83F7-D7EBC1E1D448}" presName="node" presStyleLbl="node1" presStyleIdx="2" presStyleCnt="4" custScaleX="142593" custScaleY="1626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43ACCF-7837-4FB8-8080-B65670FB2E40}" type="pres">
      <dgm:prSet presAssocID="{4D5D21B2-DAFF-4489-83F7-D7EBC1E1D448}" presName="spNode" presStyleCnt="0"/>
      <dgm:spPr/>
    </dgm:pt>
    <dgm:pt modelId="{609DDD8F-8077-4ED9-B479-F4058D5BF79E}" type="pres">
      <dgm:prSet presAssocID="{A31C26CC-7098-4C2A-9AC2-1040AD3A8036}" presName="sibTrans" presStyleLbl="sibTrans1D1" presStyleIdx="2" presStyleCnt="4"/>
      <dgm:spPr/>
      <dgm:t>
        <a:bodyPr/>
        <a:lstStyle/>
        <a:p>
          <a:endParaRPr lang="ru-RU"/>
        </a:p>
      </dgm:t>
    </dgm:pt>
    <dgm:pt modelId="{FDB32F28-2B23-4FC5-B84F-1478F183AB08}" type="pres">
      <dgm:prSet presAssocID="{ACECFA3F-271D-4071-ACC5-D5EA66374059}" presName="node" presStyleLbl="node1" presStyleIdx="3" presStyleCnt="4" custScaleX="142593" custScaleY="1626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A00F86-7713-40B8-8DA0-458E6F8C677E}" type="pres">
      <dgm:prSet presAssocID="{ACECFA3F-271D-4071-ACC5-D5EA66374059}" presName="spNode" presStyleCnt="0"/>
      <dgm:spPr/>
    </dgm:pt>
    <dgm:pt modelId="{AE08C94F-0CD5-478E-94D3-913DA7B7B592}" type="pres">
      <dgm:prSet presAssocID="{306D97E9-8708-417E-90DB-E143EE19C8F5}" presName="sibTrans" presStyleLbl="sibTrans1D1" presStyleIdx="3" presStyleCnt="4"/>
      <dgm:spPr/>
      <dgm:t>
        <a:bodyPr/>
        <a:lstStyle/>
        <a:p>
          <a:endParaRPr lang="ru-RU"/>
        </a:p>
      </dgm:t>
    </dgm:pt>
  </dgm:ptLst>
  <dgm:cxnLst>
    <dgm:cxn modelId="{2A9D9DEE-F90B-47B2-B734-FC5044C56616}" srcId="{1AAB7ED8-92BF-472C-87B1-C6386D66FBEB}" destId="{A51210AF-817E-4E3E-B0D1-38C0AF0BD115}" srcOrd="0" destOrd="0" parTransId="{BF6075DF-E010-40EC-B4DC-946E87931D70}" sibTransId="{C8234B4D-104B-4FD1-9C1F-A414143258AA}"/>
    <dgm:cxn modelId="{393E5E0C-FDAF-45D4-98EB-484C1151E6FB}" srcId="{1AAB7ED8-92BF-472C-87B1-C6386D66FBEB}" destId="{A5495B50-43AD-4A49-9076-987885A89997}" srcOrd="1" destOrd="0" parTransId="{266B1D32-B0BB-46B8-9166-582BE3B8B6C5}" sibTransId="{04BE0404-A1B3-4DF6-8F9E-5898A0BB0D34}"/>
    <dgm:cxn modelId="{AB319334-C866-4940-BC19-3F5E4ABB540F}" type="presOf" srcId="{A5495B50-43AD-4A49-9076-987885A89997}" destId="{09EE511D-0EF6-43EC-B406-0F1618FAB471}" srcOrd="0" destOrd="0" presId="urn:microsoft.com/office/officeart/2005/8/layout/cycle6"/>
    <dgm:cxn modelId="{4EB5DAAB-95CA-4CC1-AEDC-EFB5125E9522}" type="presOf" srcId="{C8234B4D-104B-4FD1-9C1F-A414143258AA}" destId="{B1BA7DD6-4629-4464-AA76-4AC12B29F7ED}" srcOrd="0" destOrd="0" presId="urn:microsoft.com/office/officeart/2005/8/layout/cycle6"/>
    <dgm:cxn modelId="{573B9DE4-DB43-4A5C-A3C5-7C42F15550F1}" srcId="{1AAB7ED8-92BF-472C-87B1-C6386D66FBEB}" destId="{ACECFA3F-271D-4071-ACC5-D5EA66374059}" srcOrd="3" destOrd="0" parTransId="{492DC491-C08E-4A09-BCB7-E9F316D39C79}" sibTransId="{306D97E9-8708-417E-90DB-E143EE19C8F5}"/>
    <dgm:cxn modelId="{D0CCB2BC-4E5F-49CD-9479-4BB47A19CF81}" type="presOf" srcId="{ACECFA3F-271D-4071-ACC5-D5EA66374059}" destId="{FDB32F28-2B23-4FC5-B84F-1478F183AB08}" srcOrd="0" destOrd="0" presId="urn:microsoft.com/office/officeart/2005/8/layout/cycle6"/>
    <dgm:cxn modelId="{1A0095BA-0124-4209-817F-DC647E6DE77A}" type="presOf" srcId="{04BE0404-A1B3-4DF6-8F9E-5898A0BB0D34}" destId="{CEBC4C3C-A437-4420-A2E2-C12E33E8450C}" srcOrd="0" destOrd="0" presId="urn:microsoft.com/office/officeart/2005/8/layout/cycle6"/>
    <dgm:cxn modelId="{70F493C5-3EBF-4F49-8BEE-240781A115EE}" srcId="{1AAB7ED8-92BF-472C-87B1-C6386D66FBEB}" destId="{4D5D21B2-DAFF-4489-83F7-D7EBC1E1D448}" srcOrd="2" destOrd="0" parTransId="{52A72DC8-DC49-4CF4-BFCF-A66AA88A9C97}" sibTransId="{A31C26CC-7098-4C2A-9AC2-1040AD3A8036}"/>
    <dgm:cxn modelId="{B4AF70D9-ECE1-49A0-A1BC-77D57B099F82}" type="presOf" srcId="{306D97E9-8708-417E-90DB-E143EE19C8F5}" destId="{AE08C94F-0CD5-478E-94D3-913DA7B7B592}" srcOrd="0" destOrd="0" presId="urn:microsoft.com/office/officeart/2005/8/layout/cycle6"/>
    <dgm:cxn modelId="{DA252B4D-D2D7-4CEC-AAB5-A3F1A2A6657F}" type="presOf" srcId="{A51210AF-817E-4E3E-B0D1-38C0AF0BD115}" destId="{28C25282-24D3-4CFD-AC59-CD63786195EA}" srcOrd="0" destOrd="0" presId="urn:microsoft.com/office/officeart/2005/8/layout/cycle6"/>
    <dgm:cxn modelId="{BE24E7BE-3613-484C-9030-89AE65134247}" type="presOf" srcId="{A31C26CC-7098-4C2A-9AC2-1040AD3A8036}" destId="{609DDD8F-8077-4ED9-B479-F4058D5BF79E}" srcOrd="0" destOrd="0" presId="urn:microsoft.com/office/officeart/2005/8/layout/cycle6"/>
    <dgm:cxn modelId="{1E103184-5769-4899-92D4-AA248006B308}" type="presOf" srcId="{1AAB7ED8-92BF-472C-87B1-C6386D66FBEB}" destId="{50F8A006-03B7-453E-8B11-52199EE89448}" srcOrd="0" destOrd="0" presId="urn:microsoft.com/office/officeart/2005/8/layout/cycle6"/>
    <dgm:cxn modelId="{1CA97521-1CB3-4C08-A457-AAA43704E01D}" type="presOf" srcId="{4D5D21B2-DAFF-4489-83F7-D7EBC1E1D448}" destId="{B5C2805B-3ECC-4AA3-B306-E04B8D93175A}" srcOrd="0" destOrd="0" presId="urn:microsoft.com/office/officeart/2005/8/layout/cycle6"/>
    <dgm:cxn modelId="{50CE96E2-EBB9-43AA-8372-9DE28A951A51}" type="presParOf" srcId="{50F8A006-03B7-453E-8B11-52199EE89448}" destId="{28C25282-24D3-4CFD-AC59-CD63786195EA}" srcOrd="0" destOrd="0" presId="urn:microsoft.com/office/officeart/2005/8/layout/cycle6"/>
    <dgm:cxn modelId="{98AB7FF7-14C7-4CA1-9FD1-816F19E5F1C2}" type="presParOf" srcId="{50F8A006-03B7-453E-8B11-52199EE89448}" destId="{A647B94C-0F5B-451D-9428-43279F7D65DD}" srcOrd="1" destOrd="0" presId="urn:microsoft.com/office/officeart/2005/8/layout/cycle6"/>
    <dgm:cxn modelId="{453EDF7D-95D1-49BE-9ABE-7063C48AED07}" type="presParOf" srcId="{50F8A006-03B7-453E-8B11-52199EE89448}" destId="{B1BA7DD6-4629-4464-AA76-4AC12B29F7ED}" srcOrd="2" destOrd="0" presId="urn:microsoft.com/office/officeart/2005/8/layout/cycle6"/>
    <dgm:cxn modelId="{DE907F73-6B14-4409-BD9E-376E249C1201}" type="presParOf" srcId="{50F8A006-03B7-453E-8B11-52199EE89448}" destId="{09EE511D-0EF6-43EC-B406-0F1618FAB471}" srcOrd="3" destOrd="0" presId="urn:microsoft.com/office/officeart/2005/8/layout/cycle6"/>
    <dgm:cxn modelId="{F58FDDD5-86F1-4BB6-BFE4-6081B29108C2}" type="presParOf" srcId="{50F8A006-03B7-453E-8B11-52199EE89448}" destId="{D6C46AB8-91FF-4DB2-AA00-CB287071D8BD}" srcOrd="4" destOrd="0" presId="urn:microsoft.com/office/officeart/2005/8/layout/cycle6"/>
    <dgm:cxn modelId="{84172652-4C9E-4F1A-96FD-3C61C000BE86}" type="presParOf" srcId="{50F8A006-03B7-453E-8B11-52199EE89448}" destId="{CEBC4C3C-A437-4420-A2E2-C12E33E8450C}" srcOrd="5" destOrd="0" presId="urn:microsoft.com/office/officeart/2005/8/layout/cycle6"/>
    <dgm:cxn modelId="{BDA7AE05-BDFF-49AD-BD2B-8BF45018EBB9}" type="presParOf" srcId="{50F8A006-03B7-453E-8B11-52199EE89448}" destId="{B5C2805B-3ECC-4AA3-B306-E04B8D93175A}" srcOrd="6" destOrd="0" presId="urn:microsoft.com/office/officeart/2005/8/layout/cycle6"/>
    <dgm:cxn modelId="{7292DD1B-22B4-43CA-810B-4CB8B37530AF}" type="presParOf" srcId="{50F8A006-03B7-453E-8B11-52199EE89448}" destId="{3743ACCF-7837-4FB8-8080-B65670FB2E40}" srcOrd="7" destOrd="0" presId="urn:microsoft.com/office/officeart/2005/8/layout/cycle6"/>
    <dgm:cxn modelId="{3B3D2678-1B6F-4D9E-ADAC-E6C2AF7A6A32}" type="presParOf" srcId="{50F8A006-03B7-453E-8B11-52199EE89448}" destId="{609DDD8F-8077-4ED9-B479-F4058D5BF79E}" srcOrd="8" destOrd="0" presId="urn:microsoft.com/office/officeart/2005/8/layout/cycle6"/>
    <dgm:cxn modelId="{E6C580EF-EEFB-4037-B53D-B20FCED40B9E}" type="presParOf" srcId="{50F8A006-03B7-453E-8B11-52199EE89448}" destId="{FDB32F28-2B23-4FC5-B84F-1478F183AB08}" srcOrd="9" destOrd="0" presId="urn:microsoft.com/office/officeart/2005/8/layout/cycle6"/>
    <dgm:cxn modelId="{B60F3539-31F0-4CA7-9ED5-DC2DD9DC9B5E}" type="presParOf" srcId="{50F8A006-03B7-453E-8B11-52199EE89448}" destId="{33A00F86-7713-40B8-8DA0-458E6F8C677E}" srcOrd="10" destOrd="0" presId="urn:microsoft.com/office/officeart/2005/8/layout/cycle6"/>
    <dgm:cxn modelId="{E1240213-F8F8-498C-A844-50C4475927E9}" type="presParOf" srcId="{50F8A006-03B7-453E-8B11-52199EE89448}" destId="{AE08C94F-0CD5-478E-94D3-913DA7B7B592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CC59976-64CC-4537-8D8E-B8FCC07D4A56}" type="doc">
      <dgm:prSet loTypeId="urn:microsoft.com/office/officeart/2005/8/layout/cycle8" loCatId="cycle" qsTypeId="urn:microsoft.com/office/officeart/2005/8/quickstyle/simple5" qsCatId="simple" csTypeId="urn:microsoft.com/office/officeart/2005/8/colors/colorful1#1" csCatId="colorful" phldr="1"/>
      <dgm:spPr/>
    </dgm:pt>
    <dgm:pt modelId="{67C479B8-79CB-4E3C-AF4B-51F99AF1F0F6}">
      <dgm:prSet phldrT="[Текст]" custT="1"/>
      <dgm:spPr/>
      <dgm:t>
        <a:bodyPr/>
        <a:lstStyle/>
        <a:p>
          <a:pPr algn="r"/>
          <a:endParaRPr lang="ru-RU" sz="1400" b="1" dirty="0" smtClean="0"/>
        </a:p>
        <a:p>
          <a:pPr algn="r"/>
          <a:r>
            <a:rPr lang="ru-RU" sz="1400" b="1" dirty="0" smtClean="0"/>
            <a:t>Утверждение отчета об исполнении бюджета предыдущего года</a:t>
          </a:r>
          <a:endParaRPr lang="ru-RU" sz="1400" b="1" dirty="0"/>
        </a:p>
      </dgm:t>
    </dgm:pt>
    <dgm:pt modelId="{96F7D31E-F01D-4D75-ADAF-0C5EE9D7676C}" type="parTrans" cxnId="{16F9D93B-ACDB-49A4-AE4B-5143EA88A525}">
      <dgm:prSet/>
      <dgm:spPr/>
      <dgm:t>
        <a:bodyPr/>
        <a:lstStyle/>
        <a:p>
          <a:endParaRPr lang="ru-RU" b="1"/>
        </a:p>
      </dgm:t>
    </dgm:pt>
    <dgm:pt modelId="{FA7967A1-D43F-457B-A04F-2D6451A2B03F}" type="sibTrans" cxnId="{16F9D93B-ACDB-49A4-AE4B-5143EA88A525}">
      <dgm:prSet/>
      <dgm:spPr/>
      <dgm:t>
        <a:bodyPr/>
        <a:lstStyle/>
        <a:p>
          <a:endParaRPr lang="ru-RU" b="1"/>
        </a:p>
      </dgm:t>
    </dgm:pt>
    <dgm:pt modelId="{804975CC-6CF4-47D1-BD0A-940EBDCA7574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endParaRPr lang="ru-RU" sz="1400" b="1" dirty="0" smtClean="0"/>
        </a:p>
        <a:p>
          <a:pPr algn="l"/>
          <a:r>
            <a:rPr lang="ru-RU" sz="1400" b="1" dirty="0" smtClean="0"/>
            <a:t>Составление проекта бюджета очередного года</a:t>
          </a:r>
          <a:endParaRPr lang="ru-RU" sz="1400" b="1" dirty="0"/>
        </a:p>
      </dgm:t>
    </dgm:pt>
    <dgm:pt modelId="{0527C35E-81F7-466F-8D06-63A4EF65A333}" type="parTrans" cxnId="{4237B6ED-DDEE-42B2-8E43-820FA46C28A0}">
      <dgm:prSet/>
      <dgm:spPr/>
      <dgm:t>
        <a:bodyPr/>
        <a:lstStyle/>
        <a:p>
          <a:endParaRPr lang="ru-RU" b="1"/>
        </a:p>
      </dgm:t>
    </dgm:pt>
    <dgm:pt modelId="{76296FD6-98EC-4A51-B0AE-603F8E7D623D}" type="sibTrans" cxnId="{4237B6ED-DDEE-42B2-8E43-820FA46C28A0}">
      <dgm:prSet/>
      <dgm:spPr/>
      <dgm:t>
        <a:bodyPr/>
        <a:lstStyle/>
        <a:p>
          <a:endParaRPr lang="ru-RU" b="1"/>
        </a:p>
      </dgm:t>
    </dgm:pt>
    <dgm:pt modelId="{DB9137E0-04C3-41DD-92EF-B909727F1245}">
      <dgm:prSet phldrT="[Текст]" custT="1"/>
      <dgm:spPr/>
      <dgm:t>
        <a:bodyPr/>
        <a:lstStyle/>
        <a:p>
          <a:pPr algn="r"/>
          <a:r>
            <a:rPr lang="ru-RU" sz="1400" b="1" dirty="0" smtClean="0"/>
            <a:t>Рассмотрение проекта бюджета очередного года</a:t>
          </a:r>
          <a:endParaRPr lang="ru-RU" sz="1400" b="1" dirty="0"/>
        </a:p>
      </dgm:t>
    </dgm:pt>
    <dgm:pt modelId="{9DB6A80E-7349-44E0-A016-93394582D131}" type="sibTrans" cxnId="{41F2AC8D-068A-4633-93B3-1F7CF042C6E9}">
      <dgm:prSet/>
      <dgm:spPr/>
      <dgm:t>
        <a:bodyPr/>
        <a:lstStyle/>
        <a:p>
          <a:endParaRPr lang="ru-RU" b="1"/>
        </a:p>
      </dgm:t>
    </dgm:pt>
    <dgm:pt modelId="{1CC5151F-53A8-4196-97AA-63386F8B9A90}" type="parTrans" cxnId="{41F2AC8D-068A-4633-93B3-1F7CF042C6E9}">
      <dgm:prSet/>
      <dgm:spPr/>
      <dgm:t>
        <a:bodyPr/>
        <a:lstStyle/>
        <a:p>
          <a:endParaRPr lang="ru-RU" b="1"/>
        </a:p>
      </dgm:t>
    </dgm:pt>
    <dgm:pt modelId="{17F76E49-923E-46CA-8364-D26CACBCD025}">
      <dgm:prSet phldrT="[Текст]" custT="1"/>
      <dgm:spPr/>
      <dgm:t>
        <a:bodyPr/>
        <a:lstStyle/>
        <a:p>
          <a:pPr algn="l"/>
          <a:r>
            <a:rPr lang="ru-RU" sz="1400" b="1" dirty="0" smtClean="0"/>
            <a:t>Утверждение бюджета очередного года</a:t>
          </a:r>
          <a:endParaRPr lang="ru-RU" sz="1400" b="1" dirty="0"/>
        </a:p>
      </dgm:t>
    </dgm:pt>
    <dgm:pt modelId="{61273E43-A622-43E7-9F9E-013BA2AC3E56}" type="parTrans" cxnId="{10AC6F65-CFA1-4664-96BA-31E34285EC17}">
      <dgm:prSet/>
      <dgm:spPr/>
      <dgm:t>
        <a:bodyPr/>
        <a:lstStyle/>
        <a:p>
          <a:endParaRPr lang="ru-RU" b="1"/>
        </a:p>
      </dgm:t>
    </dgm:pt>
    <dgm:pt modelId="{482E5A08-8EA2-4BBB-B2AF-0AFA8970CC88}" type="sibTrans" cxnId="{10AC6F65-CFA1-4664-96BA-31E34285EC17}">
      <dgm:prSet/>
      <dgm:spPr/>
      <dgm:t>
        <a:bodyPr/>
        <a:lstStyle/>
        <a:p>
          <a:endParaRPr lang="ru-RU" b="1"/>
        </a:p>
      </dgm:t>
    </dgm:pt>
    <dgm:pt modelId="{ECB64474-2C4E-4705-AAF6-8050BAE96CFE}">
      <dgm:prSet phldrT="[Текст]" custT="1"/>
      <dgm:spPr/>
      <dgm:t>
        <a:bodyPr/>
        <a:lstStyle/>
        <a:p>
          <a:pPr algn="r"/>
          <a:r>
            <a:rPr lang="ru-RU" sz="1400" b="1" dirty="0" smtClean="0"/>
            <a:t>Исполнение бюджета в текущем году</a:t>
          </a:r>
          <a:endParaRPr lang="ru-RU" sz="1400" b="1" dirty="0"/>
        </a:p>
      </dgm:t>
    </dgm:pt>
    <dgm:pt modelId="{711F63B3-9B13-4AE5-AE28-0F5E81D88C2B}" type="parTrans" cxnId="{F2AF6333-9F20-4262-A99D-D03480DC94AB}">
      <dgm:prSet/>
      <dgm:spPr/>
      <dgm:t>
        <a:bodyPr/>
        <a:lstStyle/>
        <a:p>
          <a:endParaRPr lang="ru-RU" b="1"/>
        </a:p>
      </dgm:t>
    </dgm:pt>
    <dgm:pt modelId="{3BD1F4B0-7453-454F-A14A-FE56C84337AB}" type="sibTrans" cxnId="{F2AF6333-9F20-4262-A99D-D03480DC94AB}">
      <dgm:prSet/>
      <dgm:spPr/>
      <dgm:t>
        <a:bodyPr/>
        <a:lstStyle/>
        <a:p>
          <a:endParaRPr lang="ru-RU" b="1"/>
        </a:p>
      </dgm:t>
    </dgm:pt>
    <dgm:pt modelId="{05E172B5-4C68-4BC9-815B-9E2AE5DDFB57}">
      <dgm:prSet phldrT="[Текст]" custT="1"/>
      <dgm:spPr/>
      <dgm:t>
        <a:bodyPr/>
        <a:lstStyle/>
        <a:p>
          <a:pPr algn="l"/>
          <a:r>
            <a:rPr lang="ru-RU" sz="1400" b="1" dirty="0" smtClean="0"/>
            <a:t>Формирование отчета об исполнении бюджета предыдущего года</a:t>
          </a:r>
          <a:endParaRPr lang="ru-RU" sz="1400" b="1" dirty="0"/>
        </a:p>
      </dgm:t>
    </dgm:pt>
    <dgm:pt modelId="{C605A835-60BA-4E4C-A1B7-45FA8A0F045F}" type="parTrans" cxnId="{A55E5BAA-BC43-4D95-9614-81BFB1C2196C}">
      <dgm:prSet/>
      <dgm:spPr/>
      <dgm:t>
        <a:bodyPr/>
        <a:lstStyle/>
        <a:p>
          <a:endParaRPr lang="ru-RU" b="1"/>
        </a:p>
      </dgm:t>
    </dgm:pt>
    <dgm:pt modelId="{93A48A5E-E443-4EE8-BA17-BB2D05E5DCBA}" type="sibTrans" cxnId="{A55E5BAA-BC43-4D95-9614-81BFB1C2196C}">
      <dgm:prSet/>
      <dgm:spPr/>
      <dgm:t>
        <a:bodyPr/>
        <a:lstStyle/>
        <a:p>
          <a:endParaRPr lang="ru-RU" b="1"/>
        </a:p>
      </dgm:t>
    </dgm:pt>
    <dgm:pt modelId="{5A83CEAF-857D-4241-8103-98853D011D82}" type="pres">
      <dgm:prSet presAssocID="{0CC59976-64CC-4537-8D8E-B8FCC07D4A56}" presName="compositeShape" presStyleCnt="0">
        <dgm:presLayoutVars>
          <dgm:chMax val="7"/>
          <dgm:dir/>
          <dgm:resizeHandles val="exact"/>
        </dgm:presLayoutVars>
      </dgm:prSet>
      <dgm:spPr/>
    </dgm:pt>
    <dgm:pt modelId="{4AF62A4F-6281-44A9-8CCB-EC1D32ECC29E}" type="pres">
      <dgm:prSet presAssocID="{0CC59976-64CC-4537-8D8E-B8FCC07D4A56}" presName="wedge1" presStyleLbl="node1" presStyleIdx="0" presStyleCnt="6"/>
      <dgm:spPr/>
      <dgm:t>
        <a:bodyPr/>
        <a:lstStyle/>
        <a:p>
          <a:endParaRPr lang="ru-RU"/>
        </a:p>
      </dgm:t>
    </dgm:pt>
    <dgm:pt modelId="{0D278E1A-672D-4E79-A420-13FD6E1C6454}" type="pres">
      <dgm:prSet presAssocID="{0CC59976-64CC-4537-8D8E-B8FCC07D4A56}" presName="dummy1a" presStyleCnt="0"/>
      <dgm:spPr/>
    </dgm:pt>
    <dgm:pt modelId="{C0797E7B-9B21-424A-8FF5-3B0874FDD097}" type="pres">
      <dgm:prSet presAssocID="{0CC59976-64CC-4537-8D8E-B8FCC07D4A56}" presName="dummy1b" presStyleCnt="0"/>
      <dgm:spPr/>
    </dgm:pt>
    <dgm:pt modelId="{740B71DB-D616-4EF1-98F2-8EAEDB8665E1}" type="pres">
      <dgm:prSet presAssocID="{0CC59976-64CC-4537-8D8E-B8FCC07D4A56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2E3C46-EC8A-4ABB-BCAE-D9BAAC0F901D}" type="pres">
      <dgm:prSet presAssocID="{0CC59976-64CC-4537-8D8E-B8FCC07D4A56}" presName="wedge2" presStyleLbl="node1" presStyleIdx="1" presStyleCnt="6"/>
      <dgm:spPr/>
      <dgm:t>
        <a:bodyPr/>
        <a:lstStyle/>
        <a:p>
          <a:endParaRPr lang="ru-RU"/>
        </a:p>
      </dgm:t>
    </dgm:pt>
    <dgm:pt modelId="{750BBB24-9553-4978-A5C7-E6BFB7ED49D0}" type="pres">
      <dgm:prSet presAssocID="{0CC59976-64CC-4537-8D8E-B8FCC07D4A56}" presName="dummy2a" presStyleCnt="0"/>
      <dgm:spPr/>
    </dgm:pt>
    <dgm:pt modelId="{E2647F9B-D437-4C8F-80E6-471F5C0183BF}" type="pres">
      <dgm:prSet presAssocID="{0CC59976-64CC-4537-8D8E-B8FCC07D4A56}" presName="dummy2b" presStyleCnt="0"/>
      <dgm:spPr/>
    </dgm:pt>
    <dgm:pt modelId="{13877B98-6675-42E9-945C-2FAC2CCA660C}" type="pres">
      <dgm:prSet presAssocID="{0CC59976-64CC-4537-8D8E-B8FCC07D4A56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4DAB56-0E4E-4262-BFE2-5F22B9C565D7}" type="pres">
      <dgm:prSet presAssocID="{0CC59976-64CC-4537-8D8E-B8FCC07D4A56}" presName="wedge3" presStyleLbl="node1" presStyleIdx="2" presStyleCnt="6"/>
      <dgm:spPr/>
      <dgm:t>
        <a:bodyPr/>
        <a:lstStyle/>
        <a:p>
          <a:endParaRPr lang="ru-RU"/>
        </a:p>
      </dgm:t>
    </dgm:pt>
    <dgm:pt modelId="{5A7D453C-E265-42CE-8911-E2E2A2D9A579}" type="pres">
      <dgm:prSet presAssocID="{0CC59976-64CC-4537-8D8E-B8FCC07D4A56}" presName="dummy3a" presStyleCnt="0"/>
      <dgm:spPr/>
    </dgm:pt>
    <dgm:pt modelId="{598D2280-9461-4EE1-AA2C-BC3C4C3C41F1}" type="pres">
      <dgm:prSet presAssocID="{0CC59976-64CC-4537-8D8E-B8FCC07D4A56}" presName="dummy3b" presStyleCnt="0"/>
      <dgm:spPr/>
    </dgm:pt>
    <dgm:pt modelId="{CF8795A2-0B39-49CF-9E5A-203CAA8C33C6}" type="pres">
      <dgm:prSet presAssocID="{0CC59976-64CC-4537-8D8E-B8FCC07D4A56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C7F541-63A3-4EAE-B73C-7B624E9A8B04}" type="pres">
      <dgm:prSet presAssocID="{0CC59976-64CC-4537-8D8E-B8FCC07D4A56}" presName="wedge4" presStyleLbl="node1" presStyleIdx="3" presStyleCnt="6"/>
      <dgm:spPr/>
      <dgm:t>
        <a:bodyPr/>
        <a:lstStyle/>
        <a:p>
          <a:endParaRPr lang="ru-RU"/>
        </a:p>
      </dgm:t>
    </dgm:pt>
    <dgm:pt modelId="{F96A818A-D8C9-41DD-9CB3-C7DE7AE8CF4F}" type="pres">
      <dgm:prSet presAssocID="{0CC59976-64CC-4537-8D8E-B8FCC07D4A56}" presName="dummy4a" presStyleCnt="0"/>
      <dgm:spPr/>
    </dgm:pt>
    <dgm:pt modelId="{BFD46E79-D8E1-4475-A9C1-61CAA34304EE}" type="pres">
      <dgm:prSet presAssocID="{0CC59976-64CC-4537-8D8E-B8FCC07D4A56}" presName="dummy4b" presStyleCnt="0"/>
      <dgm:spPr/>
    </dgm:pt>
    <dgm:pt modelId="{68657E94-A1A4-466A-A4AE-DF569D48D293}" type="pres">
      <dgm:prSet presAssocID="{0CC59976-64CC-4537-8D8E-B8FCC07D4A56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76E67D-5740-41C1-B512-8D9664E886EA}" type="pres">
      <dgm:prSet presAssocID="{0CC59976-64CC-4537-8D8E-B8FCC07D4A56}" presName="wedge5" presStyleLbl="node1" presStyleIdx="4" presStyleCnt="6"/>
      <dgm:spPr/>
      <dgm:t>
        <a:bodyPr/>
        <a:lstStyle/>
        <a:p>
          <a:endParaRPr lang="ru-RU"/>
        </a:p>
      </dgm:t>
    </dgm:pt>
    <dgm:pt modelId="{703C93DC-6538-419A-BF89-E09F262006D9}" type="pres">
      <dgm:prSet presAssocID="{0CC59976-64CC-4537-8D8E-B8FCC07D4A56}" presName="dummy5a" presStyleCnt="0"/>
      <dgm:spPr/>
    </dgm:pt>
    <dgm:pt modelId="{8FBBB6A5-D1B6-4EC1-9D4E-3B2FA54A9325}" type="pres">
      <dgm:prSet presAssocID="{0CC59976-64CC-4537-8D8E-B8FCC07D4A56}" presName="dummy5b" presStyleCnt="0"/>
      <dgm:spPr/>
    </dgm:pt>
    <dgm:pt modelId="{2C360389-B675-45DE-A33A-F1C14C06ECE2}" type="pres">
      <dgm:prSet presAssocID="{0CC59976-64CC-4537-8D8E-B8FCC07D4A56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87E9FC-B2D7-4745-9F92-BBE64603542E}" type="pres">
      <dgm:prSet presAssocID="{0CC59976-64CC-4537-8D8E-B8FCC07D4A56}" presName="wedge6" presStyleLbl="node1" presStyleIdx="5" presStyleCnt="6"/>
      <dgm:spPr/>
      <dgm:t>
        <a:bodyPr/>
        <a:lstStyle/>
        <a:p>
          <a:endParaRPr lang="ru-RU"/>
        </a:p>
      </dgm:t>
    </dgm:pt>
    <dgm:pt modelId="{10953369-E3EE-45C5-BFC4-FB3304D1768D}" type="pres">
      <dgm:prSet presAssocID="{0CC59976-64CC-4537-8D8E-B8FCC07D4A56}" presName="dummy6a" presStyleCnt="0"/>
      <dgm:spPr/>
    </dgm:pt>
    <dgm:pt modelId="{FAA213C5-586F-4AC7-B1A6-31CDA7211B37}" type="pres">
      <dgm:prSet presAssocID="{0CC59976-64CC-4537-8D8E-B8FCC07D4A56}" presName="dummy6b" presStyleCnt="0"/>
      <dgm:spPr/>
    </dgm:pt>
    <dgm:pt modelId="{D71A6E66-33C1-424E-9406-2878A3DD5A71}" type="pres">
      <dgm:prSet presAssocID="{0CC59976-64CC-4537-8D8E-B8FCC07D4A56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5E1EC9-0933-4E6B-AECB-D952B70FC643}" type="pres">
      <dgm:prSet presAssocID="{76296FD6-98EC-4A51-B0AE-603F8E7D623D}" presName="arrowWedge1" presStyleLbl="fgSibTrans2D1" presStyleIdx="0" presStyleCnt="6"/>
      <dgm:spPr>
        <a:solidFill>
          <a:schemeClr val="accent2">
            <a:lumMod val="75000"/>
          </a:schemeClr>
        </a:solidFill>
      </dgm:spPr>
    </dgm:pt>
    <dgm:pt modelId="{A4DA3E07-BB5F-47AE-8641-79F859DB5CB5}" type="pres">
      <dgm:prSet presAssocID="{9DB6A80E-7349-44E0-A016-93394582D131}" presName="arrowWedge2" presStyleLbl="fgSibTrans2D1" presStyleIdx="1" presStyleCnt="6"/>
      <dgm:spPr/>
    </dgm:pt>
    <dgm:pt modelId="{213181CF-CFAC-4748-ABA5-035FEB22F4F7}" type="pres">
      <dgm:prSet presAssocID="{482E5A08-8EA2-4BBB-B2AF-0AFA8970CC88}" presName="arrowWedge3" presStyleLbl="fgSibTrans2D1" presStyleIdx="2" presStyleCnt="6"/>
      <dgm:spPr/>
    </dgm:pt>
    <dgm:pt modelId="{A92B7A11-A671-4B89-9347-B0ACB03A440B}" type="pres">
      <dgm:prSet presAssocID="{3BD1F4B0-7453-454F-A14A-FE56C84337AB}" presName="arrowWedge4" presStyleLbl="fgSibTrans2D1" presStyleIdx="3" presStyleCnt="6"/>
      <dgm:spPr/>
    </dgm:pt>
    <dgm:pt modelId="{7BA1513E-5EC7-4F59-860A-3B64659C2085}" type="pres">
      <dgm:prSet presAssocID="{93A48A5E-E443-4EE8-BA17-BB2D05E5DCBA}" presName="arrowWedge5" presStyleLbl="fgSibTrans2D1" presStyleIdx="4" presStyleCnt="6"/>
      <dgm:spPr/>
    </dgm:pt>
    <dgm:pt modelId="{0D69B72D-0C44-42CD-AEA0-3AD3918B2D39}" type="pres">
      <dgm:prSet presAssocID="{FA7967A1-D43F-457B-A04F-2D6451A2B03F}" presName="arrowWedge6" presStyleLbl="fgSibTrans2D1" presStyleIdx="5" presStyleCnt="6"/>
      <dgm:spPr/>
    </dgm:pt>
  </dgm:ptLst>
  <dgm:cxnLst>
    <dgm:cxn modelId="{EB3AA91D-3D7B-4374-B3F7-97C40F0CA0A7}" type="presOf" srcId="{DB9137E0-04C3-41DD-92EF-B909727F1245}" destId="{842E3C46-EC8A-4ABB-BCAE-D9BAAC0F901D}" srcOrd="0" destOrd="0" presId="urn:microsoft.com/office/officeart/2005/8/layout/cycle8"/>
    <dgm:cxn modelId="{A55E5BAA-BC43-4D95-9614-81BFB1C2196C}" srcId="{0CC59976-64CC-4537-8D8E-B8FCC07D4A56}" destId="{05E172B5-4C68-4BC9-815B-9E2AE5DDFB57}" srcOrd="4" destOrd="0" parTransId="{C605A835-60BA-4E4C-A1B7-45FA8A0F045F}" sibTransId="{93A48A5E-E443-4EE8-BA17-BB2D05E5DCBA}"/>
    <dgm:cxn modelId="{83C0B71A-83FB-40CA-ADA2-F57568F599D9}" type="presOf" srcId="{67C479B8-79CB-4E3C-AF4B-51F99AF1F0F6}" destId="{D71A6E66-33C1-424E-9406-2878A3DD5A71}" srcOrd="1" destOrd="0" presId="urn:microsoft.com/office/officeart/2005/8/layout/cycle8"/>
    <dgm:cxn modelId="{BFAB04C5-ABE3-4527-9606-9EA331365D0F}" type="presOf" srcId="{ECB64474-2C4E-4705-AAF6-8050BAE96CFE}" destId="{4EC7F541-63A3-4EAE-B73C-7B624E9A8B04}" srcOrd="0" destOrd="0" presId="urn:microsoft.com/office/officeart/2005/8/layout/cycle8"/>
    <dgm:cxn modelId="{41F2AC8D-068A-4633-93B3-1F7CF042C6E9}" srcId="{0CC59976-64CC-4537-8D8E-B8FCC07D4A56}" destId="{DB9137E0-04C3-41DD-92EF-B909727F1245}" srcOrd="1" destOrd="0" parTransId="{1CC5151F-53A8-4196-97AA-63386F8B9A90}" sibTransId="{9DB6A80E-7349-44E0-A016-93394582D131}"/>
    <dgm:cxn modelId="{96ED972A-8166-4654-A500-D4F0C7B1E3F1}" type="presOf" srcId="{17F76E49-923E-46CA-8364-D26CACBCD025}" destId="{CF8795A2-0B39-49CF-9E5A-203CAA8C33C6}" srcOrd="1" destOrd="0" presId="urn:microsoft.com/office/officeart/2005/8/layout/cycle8"/>
    <dgm:cxn modelId="{69C9B0C3-B875-49DA-8D88-AD05108DE5F0}" type="presOf" srcId="{05E172B5-4C68-4BC9-815B-9E2AE5DDFB57}" destId="{2C360389-B675-45DE-A33A-F1C14C06ECE2}" srcOrd="1" destOrd="0" presId="urn:microsoft.com/office/officeart/2005/8/layout/cycle8"/>
    <dgm:cxn modelId="{2838D954-7E13-433F-8530-C9C16978BB30}" type="presOf" srcId="{ECB64474-2C4E-4705-AAF6-8050BAE96CFE}" destId="{68657E94-A1A4-466A-A4AE-DF569D48D293}" srcOrd="1" destOrd="0" presId="urn:microsoft.com/office/officeart/2005/8/layout/cycle8"/>
    <dgm:cxn modelId="{B5252B14-6E94-499C-8743-CF815FD4832E}" type="presOf" srcId="{17F76E49-923E-46CA-8364-D26CACBCD025}" destId="{EF4DAB56-0E4E-4262-BFE2-5F22B9C565D7}" srcOrd="0" destOrd="0" presId="urn:microsoft.com/office/officeart/2005/8/layout/cycle8"/>
    <dgm:cxn modelId="{60130FF4-5BC6-40D2-9DC0-2E0FAFD52AE0}" type="presOf" srcId="{804975CC-6CF4-47D1-BD0A-940EBDCA7574}" destId="{4AF62A4F-6281-44A9-8CCB-EC1D32ECC29E}" srcOrd="0" destOrd="0" presId="urn:microsoft.com/office/officeart/2005/8/layout/cycle8"/>
    <dgm:cxn modelId="{16F9D93B-ACDB-49A4-AE4B-5143EA88A525}" srcId="{0CC59976-64CC-4537-8D8E-B8FCC07D4A56}" destId="{67C479B8-79CB-4E3C-AF4B-51F99AF1F0F6}" srcOrd="5" destOrd="0" parTransId="{96F7D31E-F01D-4D75-ADAF-0C5EE9D7676C}" sibTransId="{FA7967A1-D43F-457B-A04F-2D6451A2B03F}"/>
    <dgm:cxn modelId="{3909185B-3969-481C-AA5D-54888D04CA2D}" type="presOf" srcId="{804975CC-6CF4-47D1-BD0A-940EBDCA7574}" destId="{740B71DB-D616-4EF1-98F2-8EAEDB8665E1}" srcOrd="1" destOrd="0" presId="urn:microsoft.com/office/officeart/2005/8/layout/cycle8"/>
    <dgm:cxn modelId="{29A43981-884C-44A9-B33E-F04E02355011}" type="presOf" srcId="{67C479B8-79CB-4E3C-AF4B-51F99AF1F0F6}" destId="{DA87E9FC-B2D7-4745-9F92-BBE64603542E}" srcOrd="0" destOrd="0" presId="urn:microsoft.com/office/officeart/2005/8/layout/cycle8"/>
    <dgm:cxn modelId="{F2AF6333-9F20-4262-A99D-D03480DC94AB}" srcId="{0CC59976-64CC-4537-8D8E-B8FCC07D4A56}" destId="{ECB64474-2C4E-4705-AAF6-8050BAE96CFE}" srcOrd="3" destOrd="0" parTransId="{711F63B3-9B13-4AE5-AE28-0F5E81D88C2B}" sibTransId="{3BD1F4B0-7453-454F-A14A-FE56C84337AB}"/>
    <dgm:cxn modelId="{4237B6ED-DDEE-42B2-8E43-820FA46C28A0}" srcId="{0CC59976-64CC-4537-8D8E-B8FCC07D4A56}" destId="{804975CC-6CF4-47D1-BD0A-940EBDCA7574}" srcOrd="0" destOrd="0" parTransId="{0527C35E-81F7-466F-8D06-63A4EF65A333}" sibTransId="{76296FD6-98EC-4A51-B0AE-603F8E7D623D}"/>
    <dgm:cxn modelId="{4D951E67-1E92-4E86-B5C6-009D152A71BA}" type="presOf" srcId="{DB9137E0-04C3-41DD-92EF-B909727F1245}" destId="{13877B98-6675-42E9-945C-2FAC2CCA660C}" srcOrd="1" destOrd="0" presId="urn:microsoft.com/office/officeart/2005/8/layout/cycle8"/>
    <dgm:cxn modelId="{BBD3EB3C-B427-4F81-8525-C33F3F9EBFB9}" type="presOf" srcId="{05E172B5-4C68-4BC9-815B-9E2AE5DDFB57}" destId="{0476E67D-5740-41C1-B512-8D9664E886EA}" srcOrd="0" destOrd="0" presId="urn:microsoft.com/office/officeart/2005/8/layout/cycle8"/>
    <dgm:cxn modelId="{EF639702-1CE3-4E2E-A2D8-F12A5935547A}" type="presOf" srcId="{0CC59976-64CC-4537-8D8E-B8FCC07D4A56}" destId="{5A83CEAF-857D-4241-8103-98853D011D82}" srcOrd="0" destOrd="0" presId="urn:microsoft.com/office/officeart/2005/8/layout/cycle8"/>
    <dgm:cxn modelId="{10AC6F65-CFA1-4664-96BA-31E34285EC17}" srcId="{0CC59976-64CC-4537-8D8E-B8FCC07D4A56}" destId="{17F76E49-923E-46CA-8364-D26CACBCD025}" srcOrd="2" destOrd="0" parTransId="{61273E43-A622-43E7-9F9E-013BA2AC3E56}" sibTransId="{482E5A08-8EA2-4BBB-B2AF-0AFA8970CC88}"/>
    <dgm:cxn modelId="{A1DBA41F-53F5-4C3D-A34F-D4FB62C7FC08}" type="presParOf" srcId="{5A83CEAF-857D-4241-8103-98853D011D82}" destId="{4AF62A4F-6281-44A9-8CCB-EC1D32ECC29E}" srcOrd="0" destOrd="0" presId="urn:microsoft.com/office/officeart/2005/8/layout/cycle8"/>
    <dgm:cxn modelId="{92B6316D-0DE5-4551-BFE3-4819E5405611}" type="presParOf" srcId="{5A83CEAF-857D-4241-8103-98853D011D82}" destId="{0D278E1A-672D-4E79-A420-13FD6E1C6454}" srcOrd="1" destOrd="0" presId="urn:microsoft.com/office/officeart/2005/8/layout/cycle8"/>
    <dgm:cxn modelId="{34D4C8E0-B18E-4481-8032-6E48FDEAD7E1}" type="presParOf" srcId="{5A83CEAF-857D-4241-8103-98853D011D82}" destId="{C0797E7B-9B21-424A-8FF5-3B0874FDD097}" srcOrd="2" destOrd="0" presId="urn:microsoft.com/office/officeart/2005/8/layout/cycle8"/>
    <dgm:cxn modelId="{3FA7CD6A-380E-4045-AB58-2DD93ABA0851}" type="presParOf" srcId="{5A83CEAF-857D-4241-8103-98853D011D82}" destId="{740B71DB-D616-4EF1-98F2-8EAEDB8665E1}" srcOrd="3" destOrd="0" presId="urn:microsoft.com/office/officeart/2005/8/layout/cycle8"/>
    <dgm:cxn modelId="{049AFCE5-DD57-4E10-9B79-4E16E1932368}" type="presParOf" srcId="{5A83CEAF-857D-4241-8103-98853D011D82}" destId="{842E3C46-EC8A-4ABB-BCAE-D9BAAC0F901D}" srcOrd="4" destOrd="0" presId="urn:microsoft.com/office/officeart/2005/8/layout/cycle8"/>
    <dgm:cxn modelId="{BA3553BA-EE8F-430A-860A-684A56295C0F}" type="presParOf" srcId="{5A83CEAF-857D-4241-8103-98853D011D82}" destId="{750BBB24-9553-4978-A5C7-E6BFB7ED49D0}" srcOrd="5" destOrd="0" presId="urn:microsoft.com/office/officeart/2005/8/layout/cycle8"/>
    <dgm:cxn modelId="{10C609CC-7137-485B-A6F0-027396A47D79}" type="presParOf" srcId="{5A83CEAF-857D-4241-8103-98853D011D82}" destId="{E2647F9B-D437-4C8F-80E6-471F5C0183BF}" srcOrd="6" destOrd="0" presId="urn:microsoft.com/office/officeart/2005/8/layout/cycle8"/>
    <dgm:cxn modelId="{152C0A60-502C-4305-9D85-A7D9B9097804}" type="presParOf" srcId="{5A83CEAF-857D-4241-8103-98853D011D82}" destId="{13877B98-6675-42E9-945C-2FAC2CCA660C}" srcOrd="7" destOrd="0" presId="urn:microsoft.com/office/officeart/2005/8/layout/cycle8"/>
    <dgm:cxn modelId="{5680D80D-7452-435B-8DAC-105E3E9705F2}" type="presParOf" srcId="{5A83CEAF-857D-4241-8103-98853D011D82}" destId="{EF4DAB56-0E4E-4262-BFE2-5F22B9C565D7}" srcOrd="8" destOrd="0" presId="urn:microsoft.com/office/officeart/2005/8/layout/cycle8"/>
    <dgm:cxn modelId="{F88EC142-2894-45EC-B820-FC4759C2479F}" type="presParOf" srcId="{5A83CEAF-857D-4241-8103-98853D011D82}" destId="{5A7D453C-E265-42CE-8911-E2E2A2D9A579}" srcOrd="9" destOrd="0" presId="urn:microsoft.com/office/officeart/2005/8/layout/cycle8"/>
    <dgm:cxn modelId="{30A58B57-67CD-451F-998B-8454EEA0927E}" type="presParOf" srcId="{5A83CEAF-857D-4241-8103-98853D011D82}" destId="{598D2280-9461-4EE1-AA2C-BC3C4C3C41F1}" srcOrd="10" destOrd="0" presId="urn:microsoft.com/office/officeart/2005/8/layout/cycle8"/>
    <dgm:cxn modelId="{7F84AAF1-7FA1-4B74-85F7-6BAB691DC43F}" type="presParOf" srcId="{5A83CEAF-857D-4241-8103-98853D011D82}" destId="{CF8795A2-0B39-49CF-9E5A-203CAA8C33C6}" srcOrd="11" destOrd="0" presId="urn:microsoft.com/office/officeart/2005/8/layout/cycle8"/>
    <dgm:cxn modelId="{CD77995F-BEB4-4789-8695-3C26C537B473}" type="presParOf" srcId="{5A83CEAF-857D-4241-8103-98853D011D82}" destId="{4EC7F541-63A3-4EAE-B73C-7B624E9A8B04}" srcOrd="12" destOrd="0" presId="urn:microsoft.com/office/officeart/2005/8/layout/cycle8"/>
    <dgm:cxn modelId="{A16A6892-C17E-4C83-83B8-E448E9866430}" type="presParOf" srcId="{5A83CEAF-857D-4241-8103-98853D011D82}" destId="{F96A818A-D8C9-41DD-9CB3-C7DE7AE8CF4F}" srcOrd="13" destOrd="0" presId="urn:microsoft.com/office/officeart/2005/8/layout/cycle8"/>
    <dgm:cxn modelId="{AD7E9E1C-F36F-481D-B145-AAEC7B95CEB4}" type="presParOf" srcId="{5A83CEAF-857D-4241-8103-98853D011D82}" destId="{BFD46E79-D8E1-4475-A9C1-61CAA34304EE}" srcOrd="14" destOrd="0" presId="urn:microsoft.com/office/officeart/2005/8/layout/cycle8"/>
    <dgm:cxn modelId="{CCCD38BC-A6BB-4C56-AF21-7F81BD14D265}" type="presParOf" srcId="{5A83CEAF-857D-4241-8103-98853D011D82}" destId="{68657E94-A1A4-466A-A4AE-DF569D48D293}" srcOrd="15" destOrd="0" presId="urn:microsoft.com/office/officeart/2005/8/layout/cycle8"/>
    <dgm:cxn modelId="{B6CE9AF7-E03F-49CE-BD17-48AA2B71AE4B}" type="presParOf" srcId="{5A83CEAF-857D-4241-8103-98853D011D82}" destId="{0476E67D-5740-41C1-B512-8D9664E886EA}" srcOrd="16" destOrd="0" presId="urn:microsoft.com/office/officeart/2005/8/layout/cycle8"/>
    <dgm:cxn modelId="{279E9EF8-D243-4971-B971-3DA826871FF6}" type="presParOf" srcId="{5A83CEAF-857D-4241-8103-98853D011D82}" destId="{703C93DC-6538-419A-BF89-E09F262006D9}" srcOrd="17" destOrd="0" presId="urn:microsoft.com/office/officeart/2005/8/layout/cycle8"/>
    <dgm:cxn modelId="{6E6177CF-F496-48C1-A147-61E4E1B038E4}" type="presParOf" srcId="{5A83CEAF-857D-4241-8103-98853D011D82}" destId="{8FBBB6A5-D1B6-4EC1-9D4E-3B2FA54A9325}" srcOrd="18" destOrd="0" presId="urn:microsoft.com/office/officeart/2005/8/layout/cycle8"/>
    <dgm:cxn modelId="{A0CB4A85-0515-449C-9B3B-723DE0085A16}" type="presParOf" srcId="{5A83CEAF-857D-4241-8103-98853D011D82}" destId="{2C360389-B675-45DE-A33A-F1C14C06ECE2}" srcOrd="19" destOrd="0" presId="urn:microsoft.com/office/officeart/2005/8/layout/cycle8"/>
    <dgm:cxn modelId="{AF5E31F2-3B19-460F-A1E3-E716328A614F}" type="presParOf" srcId="{5A83CEAF-857D-4241-8103-98853D011D82}" destId="{DA87E9FC-B2D7-4745-9F92-BBE64603542E}" srcOrd="20" destOrd="0" presId="urn:microsoft.com/office/officeart/2005/8/layout/cycle8"/>
    <dgm:cxn modelId="{4AE98E9B-11C3-431A-94D5-EB08F49341C1}" type="presParOf" srcId="{5A83CEAF-857D-4241-8103-98853D011D82}" destId="{10953369-E3EE-45C5-BFC4-FB3304D1768D}" srcOrd="21" destOrd="0" presId="urn:microsoft.com/office/officeart/2005/8/layout/cycle8"/>
    <dgm:cxn modelId="{1B55A58E-9398-4D02-8443-B4CE9098FD1D}" type="presParOf" srcId="{5A83CEAF-857D-4241-8103-98853D011D82}" destId="{FAA213C5-586F-4AC7-B1A6-31CDA7211B37}" srcOrd="22" destOrd="0" presId="urn:microsoft.com/office/officeart/2005/8/layout/cycle8"/>
    <dgm:cxn modelId="{811025A9-D12C-43CE-8296-375892C7721B}" type="presParOf" srcId="{5A83CEAF-857D-4241-8103-98853D011D82}" destId="{D71A6E66-33C1-424E-9406-2878A3DD5A71}" srcOrd="23" destOrd="0" presId="urn:microsoft.com/office/officeart/2005/8/layout/cycle8"/>
    <dgm:cxn modelId="{D8A5C464-2457-4A98-8EC9-E3F9496E65B9}" type="presParOf" srcId="{5A83CEAF-857D-4241-8103-98853D011D82}" destId="{645E1EC9-0933-4E6B-AECB-D952B70FC643}" srcOrd="24" destOrd="0" presId="urn:microsoft.com/office/officeart/2005/8/layout/cycle8"/>
    <dgm:cxn modelId="{F57F9BE2-98AE-4E7A-8A80-41FFBE821901}" type="presParOf" srcId="{5A83CEAF-857D-4241-8103-98853D011D82}" destId="{A4DA3E07-BB5F-47AE-8641-79F859DB5CB5}" srcOrd="25" destOrd="0" presId="urn:microsoft.com/office/officeart/2005/8/layout/cycle8"/>
    <dgm:cxn modelId="{6B7C1D5C-21E4-4E18-BD99-C0E4FF2F1110}" type="presParOf" srcId="{5A83CEAF-857D-4241-8103-98853D011D82}" destId="{213181CF-CFAC-4748-ABA5-035FEB22F4F7}" srcOrd="26" destOrd="0" presId="urn:microsoft.com/office/officeart/2005/8/layout/cycle8"/>
    <dgm:cxn modelId="{5ECDA30B-0D4F-4D72-BDE8-F4ED9E1D0A2A}" type="presParOf" srcId="{5A83CEAF-857D-4241-8103-98853D011D82}" destId="{A92B7A11-A671-4B89-9347-B0ACB03A440B}" srcOrd="27" destOrd="0" presId="urn:microsoft.com/office/officeart/2005/8/layout/cycle8"/>
    <dgm:cxn modelId="{1256DBD4-C274-4A07-8B14-81CA67BFC5D6}" type="presParOf" srcId="{5A83CEAF-857D-4241-8103-98853D011D82}" destId="{7BA1513E-5EC7-4F59-860A-3B64659C2085}" srcOrd="28" destOrd="0" presId="urn:microsoft.com/office/officeart/2005/8/layout/cycle8"/>
    <dgm:cxn modelId="{2575776D-3AD4-4577-A6A3-BC57123EC397}" type="presParOf" srcId="{5A83CEAF-857D-4241-8103-98853D011D82}" destId="{0D69B72D-0C44-42CD-AEA0-3AD3918B2D39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2015 год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88AF55BF-2C52-478B-8F7B-157C2C0B3B5C}">
      <dgm:prSet phldrT="[Текст]" custT="1"/>
      <dgm:spPr/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864D3113-CD68-4C58-934C-D98B64584BCB}" type="par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5BB4011B-E3FC-4057-A00E-8A9838BA3A59}" type="sib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A57325F4-ED51-4632-8210-EB7BB1A937E3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факт</a:t>
          </a:r>
          <a:endParaRPr lang="ru-RU" sz="1100" b="1" dirty="0"/>
        </a:p>
      </dgm:t>
    </dgm:pt>
    <dgm:pt modelId="{6150F581-7907-438C-A5FF-D5610DEF132F}" type="par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E72CAC59-F6F2-42E5-B76B-89BAE641EF02}" type="sib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2016 год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B27758F7-CCC5-4853-943C-C625AC5B9618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9938749E-0144-426C-8499-F0A7FBDF416A}" type="par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34700083-B36F-462F-B323-1D0EB181521B}" type="sib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6B08672F-E0FF-490A-8A6A-EE15E9A347DB}">
      <dgm:prSet custT="1"/>
      <dgm:spPr/>
      <dgm:t>
        <a:bodyPr/>
        <a:lstStyle/>
        <a:p>
          <a:r>
            <a:rPr lang="ru-RU" sz="1100" b="1" dirty="0" smtClean="0"/>
            <a:t>79,0%</a:t>
          </a:r>
          <a:endParaRPr lang="ru-RU" sz="1100" b="1" dirty="0"/>
        </a:p>
      </dgm:t>
    </dgm:pt>
    <dgm:pt modelId="{C79FC32D-21F6-44D8-BB85-40E56683B653}" type="par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1D61555D-5C35-4B12-BFFF-483B302CB699}" type="sib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79,0%</a:t>
          </a:r>
          <a:endParaRPr lang="ru-RU" sz="1100" b="1" dirty="0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79,5%</a:t>
          </a:r>
          <a:endParaRPr lang="ru-RU" sz="1100" b="1" dirty="0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38339FB0-E72C-41C6-B50E-F0AC88B19FB8}">
      <dgm:prSet custT="1"/>
      <dgm:spPr/>
      <dgm:t>
        <a:bodyPr/>
        <a:lstStyle/>
        <a:p>
          <a:r>
            <a:rPr lang="ru-RU" sz="1100" b="1" dirty="0" smtClean="0"/>
            <a:t>774,0</a:t>
          </a:r>
        </a:p>
      </dgm:t>
    </dgm:pt>
    <dgm:pt modelId="{BCD2EDD9-D801-4E03-BB4B-D967153748FB}" type="par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8F96F08A-9CC7-4FB6-A9E1-3EDCD9F33FD8}" type="sib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797,0</a:t>
          </a:r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775,0</a:t>
          </a:r>
          <a:endParaRPr lang="ru-RU" sz="11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A0EE0816-71FE-4855-B1E0-02990AF78A21}">
      <dgm:prSet custT="1"/>
      <dgm:spPr/>
      <dgm:t>
        <a:bodyPr/>
        <a:lstStyle/>
        <a:p>
          <a:r>
            <a:rPr lang="ru-RU" sz="1100" b="1" dirty="0" smtClean="0"/>
            <a:t>93,0%</a:t>
          </a:r>
          <a:endParaRPr lang="ru-RU" sz="1100" b="1" dirty="0"/>
        </a:p>
      </dgm:t>
    </dgm:pt>
    <dgm:pt modelId="{75674904-C66D-4634-9B49-059D96BD5483}" type="par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A2DE86E6-72CD-4DC8-9624-4DD62F96EFAF}" type="sib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93,8%</a:t>
          </a:r>
          <a:endParaRPr lang="ru-RU" sz="1100" b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95,0</a:t>
          </a:r>
          <a:endParaRPr lang="ru-RU" sz="11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791EFB96-2A48-4A9C-BE1D-F031EA878AFE}">
      <dgm:prSet custT="1"/>
      <dgm:spPr/>
      <dgm:t>
        <a:bodyPr/>
        <a:lstStyle/>
        <a:p>
          <a:r>
            <a:rPr lang="ru-RU" sz="1100" b="1" dirty="0" smtClean="0"/>
            <a:t>60,0%</a:t>
          </a:r>
          <a:endParaRPr lang="ru-RU" sz="1100" b="1" dirty="0"/>
        </a:p>
      </dgm:t>
    </dgm:pt>
    <dgm:pt modelId="{1E8A2730-A5BA-46E9-A335-CB83EFC33D2E}" type="par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13658E9D-3F3D-4273-992A-0B3786DB1FA2}" type="sib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44367D81-039C-4579-8E09-66CAF90F504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60,0%</a:t>
          </a:r>
          <a:endParaRPr lang="ru-RU" sz="1100" b="1" dirty="0"/>
        </a:p>
      </dgm:t>
    </dgm:pt>
    <dgm:pt modelId="{67B6E404-88D1-4D88-A32E-7761881B20C7}" type="par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F7E1C861-8795-4EA1-A76A-EE2CB6232346}" type="sib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614AF9F2-E1A1-4D10-882A-EB6B0D669FCA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60,6</a:t>
          </a:r>
          <a:endParaRPr lang="ru-RU" sz="1100" b="1" dirty="0"/>
        </a:p>
      </dgm:t>
    </dgm:pt>
    <dgm:pt modelId="{5B0591E8-42AF-40BA-A11A-3996F9B13E48}" type="par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A52C1518-95AA-4EDF-99FF-93D999EDDD4A}" type="sib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BEF973DE-6365-49F3-835F-CCBF08C4BF08}">
      <dgm:prSet custT="1"/>
      <dgm:spPr/>
      <dgm:t>
        <a:bodyPr/>
        <a:lstStyle/>
        <a:p>
          <a:r>
            <a:rPr lang="ru-RU" sz="1100" b="1" dirty="0" smtClean="0"/>
            <a:t>62,0%</a:t>
          </a:r>
          <a:endParaRPr lang="ru-RU" sz="1100" b="1" dirty="0"/>
        </a:p>
      </dgm:t>
    </dgm:pt>
    <dgm:pt modelId="{4114FF11-0257-4D42-AADC-1BE4D81731B2}" type="parTrans" cxnId="{91EE41DD-3D34-4525-8B8A-AC9BAD6A700E}">
      <dgm:prSet/>
      <dgm:spPr/>
      <dgm:t>
        <a:bodyPr/>
        <a:lstStyle/>
        <a:p>
          <a:endParaRPr lang="ru-RU" sz="1100" b="1"/>
        </a:p>
      </dgm:t>
    </dgm:pt>
    <dgm:pt modelId="{94B6E5B7-7418-4AEA-A67A-36550A12FE23}" type="sibTrans" cxnId="{91EE41DD-3D34-4525-8B8A-AC9BAD6A700E}">
      <dgm:prSet/>
      <dgm:spPr/>
      <dgm:t>
        <a:bodyPr/>
        <a:lstStyle/>
        <a:p>
          <a:endParaRPr lang="ru-RU" sz="1100" b="1"/>
        </a:p>
      </dgm:t>
    </dgm:pt>
    <dgm:pt modelId="{9C715FE5-31CA-4541-A958-D2C730C134E0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62,0%</a:t>
          </a:r>
          <a:endParaRPr lang="ru-RU" sz="1100" b="1" dirty="0"/>
        </a:p>
      </dgm:t>
    </dgm:pt>
    <dgm:pt modelId="{536A8C1B-37CE-4FCD-A098-830552423D53}" type="par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132F376-D606-4DE2-9BBB-04499697516A}" type="sib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E98D1AB-A280-4D0B-A815-73E57FD87EC3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63,0%</a:t>
          </a:r>
          <a:endParaRPr lang="ru-RU" sz="1100" b="1" dirty="0"/>
        </a:p>
      </dgm:t>
    </dgm:pt>
    <dgm:pt modelId="{CDDECA34-9841-4A92-959B-4DB892243F64}" type="par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2FD537BC-8C4D-4BAF-9555-CDCB9FCAC8F1}" type="sib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760B7BB0-6CDC-4C42-A4D4-3948592E3CC2}">
      <dgm:prSet custT="1"/>
      <dgm:spPr/>
      <dgm:t>
        <a:bodyPr/>
        <a:lstStyle/>
        <a:p>
          <a:r>
            <a:rPr lang="ru-RU" sz="1100" b="1" dirty="0" smtClean="0"/>
            <a:t>20,0%</a:t>
          </a:r>
          <a:endParaRPr lang="ru-RU" sz="1100" b="1" dirty="0"/>
        </a:p>
      </dgm:t>
    </dgm:pt>
    <dgm:pt modelId="{183294BA-F08B-4F00-A2C9-E7340190BF27}" type="parTrans" cxnId="{82628FE3-2F0A-4606-8242-BC6E9B910153}">
      <dgm:prSet/>
      <dgm:spPr/>
      <dgm:t>
        <a:bodyPr/>
        <a:lstStyle/>
        <a:p>
          <a:endParaRPr lang="ru-RU" sz="1100" b="1"/>
        </a:p>
      </dgm:t>
    </dgm:pt>
    <dgm:pt modelId="{B450BEF8-5FD5-4BB7-BBE9-94543DFCEDAA}" type="sibTrans" cxnId="{82628FE3-2F0A-4606-8242-BC6E9B910153}">
      <dgm:prSet/>
      <dgm:spPr/>
      <dgm:t>
        <a:bodyPr/>
        <a:lstStyle/>
        <a:p>
          <a:endParaRPr lang="ru-RU" sz="1100" b="1"/>
        </a:p>
      </dgm:t>
    </dgm:pt>
    <dgm:pt modelId="{8536FD6B-8AD2-4A43-B337-6FD60B3FD4B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20,0%</a:t>
          </a:r>
          <a:endParaRPr lang="ru-RU" sz="1100" b="1" dirty="0"/>
        </a:p>
      </dgm:t>
    </dgm:pt>
    <dgm:pt modelId="{AE96D71A-01B8-4654-A8DF-88EC5108171C}" type="par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60DD4894-6B75-4AA7-A724-54B5BA9C59B6}" type="sib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4D9EF634-1BF2-4A35-90CA-8A6D73717D8F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22,0%</a:t>
          </a:r>
          <a:endParaRPr lang="ru-RU" sz="1100" b="1" dirty="0"/>
        </a:p>
      </dgm:t>
    </dgm:pt>
    <dgm:pt modelId="{D6488317-C95D-43C5-9B8A-714D8EF3A555}" type="par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0BFC9299-BE1F-43E4-88A9-E9437E2FDE3A}" type="sib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1EB24ED6-8318-42F7-A9D6-D82438474064}">
      <dgm:prSet custT="1"/>
      <dgm:spPr/>
      <dgm:t>
        <a:bodyPr/>
        <a:lstStyle/>
        <a:p>
          <a:r>
            <a:rPr lang="ru-RU" sz="1100" b="1" dirty="0" smtClean="0"/>
            <a:t>100%</a:t>
          </a:r>
          <a:endParaRPr lang="ru-RU" sz="1100" b="1" dirty="0"/>
        </a:p>
      </dgm:t>
    </dgm:pt>
    <dgm:pt modelId="{73053D4B-97B6-4717-947D-221B14DBA9FA}" type="parTrans" cxnId="{A6E1B6F7-E5B5-4056-AFC5-A597599F0AF8}">
      <dgm:prSet/>
      <dgm:spPr/>
      <dgm:t>
        <a:bodyPr/>
        <a:lstStyle/>
        <a:p>
          <a:endParaRPr lang="ru-RU" sz="1100" b="1"/>
        </a:p>
      </dgm:t>
    </dgm:pt>
    <dgm:pt modelId="{15C83D72-75FC-4ADF-88E4-6BFD8F38066F}" type="sibTrans" cxnId="{A6E1B6F7-E5B5-4056-AFC5-A597599F0AF8}">
      <dgm:prSet/>
      <dgm:spPr/>
      <dgm:t>
        <a:bodyPr/>
        <a:lstStyle/>
        <a:p>
          <a:endParaRPr lang="ru-RU" sz="1100" b="1"/>
        </a:p>
      </dgm:t>
    </dgm:pt>
    <dgm:pt modelId="{DC722614-D910-48E5-B4DB-10C9FEEA1F64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100%</a:t>
          </a:r>
          <a:endParaRPr lang="ru-RU" sz="1100" b="1" dirty="0"/>
        </a:p>
      </dgm:t>
    </dgm:pt>
    <dgm:pt modelId="{717D88B6-8BDB-4F41-9877-821E0194E958}" type="parTrans" cxnId="{FD36F6B4-3270-4488-A9B1-D7EA6930C0A1}">
      <dgm:prSet/>
      <dgm:spPr/>
      <dgm:t>
        <a:bodyPr/>
        <a:lstStyle/>
        <a:p>
          <a:endParaRPr lang="ru-RU" sz="1100" b="1"/>
        </a:p>
      </dgm:t>
    </dgm:pt>
    <dgm:pt modelId="{A9A42DA1-2B08-4E7D-A3ED-88FF9D735BF1}" type="sibTrans" cxnId="{FD36F6B4-3270-4488-A9B1-D7EA6930C0A1}">
      <dgm:prSet/>
      <dgm:spPr/>
      <dgm:t>
        <a:bodyPr/>
        <a:lstStyle/>
        <a:p>
          <a:endParaRPr lang="ru-RU" sz="1100" b="1"/>
        </a:p>
      </dgm:t>
    </dgm:pt>
    <dgm:pt modelId="{30D4164A-77BD-4082-90FA-94DEA28292F9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100%</a:t>
          </a:r>
          <a:endParaRPr lang="ru-RU" sz="1100" b="1" dirty="0"/>
        </a:p>
      </dgm:t>
    </dgm:pt>
    <dgm:pt modelId="{76EA3304-4694-43B5-9430-085F265215D3}" type="parTrans" cxnId="{12941072-D46A-43DC-AF02-4A1351E967EB}">
      <dgm:prSet/>
      <dgm:spPr/>
      <dgm:t>
        <a:bodyPr/>
        <a:lstStyle/>
        <a:p>
          <a:endParaRPr lang="ru-RU" sz="1100" b="1"/>
        </a:p>
      </dgm:t>
    </dgm:pt>
    <dgm:pt modelId="{719D61AA-3576-4B4B-9B86-78D3FC03ED0E}" type="sibTrans" cxnId="{12941072-D46A-43DC-AF02-4A1351E967EB}">
      <dgm:prSet/>
      <dgm:spPr/>
      <dgm:t>
        <a:bodyPr/>
        <a:lstStyle/>
        <a:p>
          <a:endParaRPr lang="ru-RU" sz="1100" b="1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</dgm:pt>
    <dgm:pt modelId="{B74154C5-AFFE-498C-8E4C-911D7456AC97}" type="pres">
      <dgm:prSet presAssocID="{946393D2-3BB5-4D19-BAF6-84B7339845C4}" presName="horzOne" presStyleCnt="0"/>
      <dgm:spPr/>
    </dgm:pt>
    <dgm:pt modelId="{AA6E5317-C9D5-49D6-9218-04A9A8CDF9E8}" type="pres">
      <dgm:prSet presAssocID="{5A6BA2F8-AB86-4FEA-9FCE-F9FA52A7F9A0}" presName="vertTwo" presStyleCnt="0"/>
      <dgm:spPr/>
    </dgm:pt>
    <dgm:pt modelId="{EFD09625-1EEB-463A-9D51-52F09A5E039B}" type="pres">
      <dgm:prSet presAssocID="{5A6BA2F8-AB86-4FEA-9FCE-F9FA52A7F9A0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</dgm:pt>
    <dgm:pt modelId="{ED986375-36F5-4143-A5F0-85653599471E}" type="pres">
      <dgm:prSet presAssocID="{5A6BA2F8-AB86-4FEA-9FCE-F9FA52A7F9A0}" presName="horzTwo" presStyleCnt="0"/>
      <dgm:spPr/>
    </dgm:pt>
    <dgm:pt modelId="{3DBCE625-CEFD-4EF1-944D-CC5E1F9EB348}" type="pres">
      <dgm:prSet presAssocID="{88AF55BF-2C52-478B-8F7B-157C2C0B3B5C}" presName="vertThree" presStyleCnt="0"/>
      <dgm:spPr/>
    </dgm:pt>
    <dgm:pt modelId="{A222F7FC-2C70-4D44-8E21-34A02376492D}" type="pres">
      <dgm:prSet presAssocID="{88AF55BF-2C52-478B-8F7B-157C2C0B3B5C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163781-30A9-4492-8F46-0B375E77D606}" type="pres">
      <dgm:prSet presAssocID="{88AF55BF-2C52-478B-8F7B-157C2C0B3B5C}" presName="parTransThree" presStyleCnt="0"/>
      <dgm:spPr/>
    </dgm:pt>
    <dgm:pt modelId="{6207E762-9DCF-4231-A9C6-08BD43E83D20}" type="pres">
      <dgm:prSet presAssocID="{88AF55BF-2C52-478B-8F7B-157C2C0B3B5C}" presName="horzThree" presStyleCnt="0"/>
      <dgm:spPr/>
    </dgm:pt>
    <dgm:pt modelId="{CFAF5DA1-06E5-4585-BDBB-446033F9BE23}" type="pres">
      <dgm:prSet presAssocID="{6B08672F-E0FF-490A-8A6A-EE15E9A347DB}" presName="vertFour" presStyleCnt="0">
        <dgm:presLayoutVars>
          <dgm:chPref val="3"/>
        </dgm:presLayoutVars>
      </dgm:prSet>
      <dgm:spPr/>
    </dgm:pt>
    <dgm:pt modelId="{F6FE7E8E-883A-4C79-93F7-AEF9AEF9F9DE}" type="pres">
      <dgm:prSet presAssocID="{6B08672F-E0FF-490A-8A6A-EE15E9A347DB}" presName="txFour" presStyleLbl="node4" presStyleIdx="0" presStyleCnt="21" custLinFactNeighborX="-36" custLinFactNeighborY="999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A7653C-2830-4B7A-B97A-E0B91F2A457A}" type="pres">
      <dgm:prSet presAssocID="{6B08672F-E0FF-490A-8A6A-EE15E9A347DB}" presName="parTransFour" presStyleCnt="0"/>
      <dgm:spPr/>
    </dgm:pt>
    <dgm:pt modelId="{E69FA2EB-A010-4E64-83A0-722237B7A7E1}" type="pres">
      <dgm:prSet presAssocID="{6B08672F-E0FF-490A-8A6A-EE15E9A347DB}" presName="horzFour" presStyleCnt="0"/>
      <dgm:spPr/>
    </dgm:pt>
    <dgm:pt modelId="{67CE9756-A8D0-45D9-86D8-03109F5CBCE9}" type="pres">
      <dgm:prSet presAssocID="{38339FB0-E72C-41C6-B50E-F0AC88B19FB8}" presName="vertFour" presStyleCnt="0">
        <dgm:presLayoutVars>
          <dgm:chPref val="3"/>
        </dgm:presLayoutVars>
      </dgm:prSet>
      <dgm:spPr/>
    </dgm:pt>
    <dgm:pt modelId="{B0232F34-051D-481D-9CC7-7CFB0339C454}" type="pres">
      <dgm:prSet presAssocID="{38339FB0-E72C-41C6-B50E-F0AC88B19FB8}" presName="txFour" presStyleLbl="node4" presStyleIdx="1" presStyleCnt="21" custScale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1A3C60-BC49-49D1-BCCE-B160FCDBC262}" type="pres">
      <dgm:prSet presAssocID="{38339FB0-E72C-41C6-B50E-F0AC88B19FB8}" presName="parTransFour" presStyleCnt="0"/>
      <dgm:spPr/>
    </dgm:pt>
    <dgm:pt modelId="{03D9FDDF-6FEE-4AC3-8403-A2D130230B08}" type="pres">
      <dgm:prSet presAssocID="{38339FB0-E72C-41C6-B50E-F0AC88B19FB8}" presName="horzFour" presStyleCnt="0"/>
      <dgm:spPr/>
    </dgm:pt>
    <dgm:pt modelId="{A97F1489-052C-4C38-86B7-BC4BB90AC75E}" type="pres">
      <dgm:prSet presAssocID="{A0EE0816-71FE-4855-B1E0-02990AF78A21}" presName="vertFour" presStyleCnt="0">
        <dgm:presLayoutVars>
          <dgm:chPref val="3"/>
        </dgm:presLayoutVars>
      </dgm:prSet>
      <dgm:spPr/>
    </dgm:pt>
    <dgm:pt modelId="{4DC6FEF6-AA8E-4A28-95B0-4EA11C79CD95}" type="pres">
      <dgm:prSet presAssocID="{A0EE0816-71FE-4855-B1E0-02990AF78A21}" presName="txFour" presStyleLbl="node4" presStyleIdx="2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6EFF89-E9BD-466E-8956-F5C947F3F307}" type="pres">
      <dgm:prSet presAssocID="{A0EE0816-71FE-4855-B1E0-02990AF78A21}" presName="parTransFour" presStyleCnt="0"/>
      <dgm:spPr/>
    </dgm:pt>
    <dgm:pt modelId="{63BC19EF-6235-4CE4-A4BA-F52EF090EA43}" type="pres">
      <dgm:prSet presAssocID="{A0EE0816-71FE-4855-B1E0-02990AF78A21}" presName="horzFour" presStyleCnt="0"/>
      <dgm:spPr/>
    </dgm:pt>
    <dgm:pt modelId="{73293728-592E-4338-AB87-2AC4FCED647C}" type="pres">
      <dgm:prSet presAssocID="{791EFB96-2A48-4A9C-BE1D-F031EA878AFE}" presName="vertFour" presStyleCnt="0">
        <dgm:presLayoutVars>
          <dgm:chPref val="3"/>
        </dgm:presLayoutVars>
      </dgm:prSet>
      <dgm:spPr/>
    </dgm:pt>
    <dgm:pt modelId="{615F75F9-6DBD-4ECA-9FA4-52847E4C9098}" type="pres">
      <dgm:prSet presAssocID="{791EFB96-2A48-4A9C-BE1D-F031EA878AFE}" presName="txFour" presStyleLbl="node4" presStyleIdx="3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8C8B5A2-76C8-4678-86AB-DBE9F295BAD2}" type="pres">
      <dgm:prSet presAssocID="{791EFB96-2A48-4A9C-BE1D-F031EA878AFE}" presName="parTransFour" presStyleCnt="0"/>
      <dgm:spPr/>
    </dgm:pt>
    <dgm:pt modelId="{C877937E-BF6D-4EE3-A84E-C485A4A82125}" type="pres">
      <dgm:prSet presAssocID="{791EFB96-2A48-4A9C-BE1D-F031EA878AFE}" presName="horzFour" presStyleCnt="0"/>
      <dgm:spPr/>
    </dgm:pt>
    <dgm:pt modelId="{E5FAF1B6-DF8B-41BB-9450-959403177014}" type="pres">
      <dgm:prSet presAssocID="{BEF973DE-6365-49F3-835F-CCBF08C4BF08}" presName="vertFour" presStyleCnt="0">
        <dgm:presLayoutVars>
          <dgm:chPref val="3"/>
        </dgm:presLayoutVars>
      </dgm:prSet>
      <dgm:spPr/>
    </dgm:pt>
    <dgm:pt modelId="{9BB5BEDE-0A68-4B74-853B-ED035F285445}" type="pres">
      <dgm:prSet presAssocID="{BEF973DE-6365-49F3-835F-CCBF08C4BF08}" presName="txFour" presStyleLbl="node4" presStyleIdx="4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EB2D3E-8D0A-4478-B85E-864C8F700D89}" type="pres">
      <dgm:prSet presAssocID="{BEF973DE-6365-49F3-835F-CCBF08C4BF08}" presName="parTransFour" presStyleCnt="0"/>
      <dgm:spPr/>
    </dgm:pt>
    <dgm:pt modelId="{F76323CD-0211-4D0A-9436-5011E89DC58D}" type="pres">
      <dgm:prSet presAssocID="{BEF973DE-6365-49F3-835F-CCBF08C4BF08}" presName="horzFour" presStyleCnt="0"/>
      <dgm:spPr/>
    </dgm:pt>
    <dgm:pt modelId="{229A73DC-6CC6-4786-8845-25809D353107}" type="pres">
      <dgm:prSet presAssocID="{760B7BB0-6CDC-4C42-A4D4-3948592E3CC2}" presName="vertFour" presStyleCnt="0">
        <dgm:presLayoutVars>
          <dgm:chPref val="3"/>
        </dgm:presLayoutVars>
      </dgm:prSet>
      <dgm:spPr/>
    </dgm:pt>
    <dgm:pt modelId="{D0394572-BF2C-44BB-9A5E-1619CF8086D8}" type="pres">
      <dgm:prSet presAssocID="{760B7BB0-6CDC-4C42-A4D4-3948592E3CC2}" presName="txFour" presStyleLbl="node4" presStyleIdx="5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2CDC6D-E68E-49E9-AD6C-8AE4487E1E75}" type="pres">
      <dgm:prSet presAssocID="{760B7BB0-6CDC-4C42-A4D4-3948592E3CC2}" presName="parTransFour" presStyleCnt="0"/>
      <dgm:spPr/>
    </dgm:pt>
    <dgm:pt modelId="{E37820FE-BEC5-4BB7-9E41-E2B17ED92E62}" type="pres">
      <dgm:prSet presAssocID="{760B7BB0-6CDC-4C42-A4D4-3948592E3CC2}" presName="horzFour" presStyleCnt="0"/>
      <dgm:spPr/>
    </dgm:pt>
    <dgm:pt modelId="{D8877AE0-E91C-48A5-BBE9-F3AF2AB45D03}" type="pres">
      <dgm:prSet presAssocID="{1EB24ED6-8318-42F7-A9D6-D82438474064}" presName="vertFour" presStyleCnt="0">
        <dgm:presLayoutVars>
          <dgm:chPref val="3"/>
        </dgm:presLayoutVars>
      </dgm:prSet>
      <dgm:spPr/>
    </dgm:pt>
    <dgm:pt modelId="{4F8FFF34-D04F-4EDB-B6E8-78ED95BECC76}" type="pres">
      <dgm:prSet presAssocID="{1EB24ED6-8318-42F7-A9D6-D82438474064}" presName="txFour" presStyleLbl="node4" presStyleIdx="6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BD644E5-730C-4769-BE26-4A7A687D497F}" type="pres">
      <dgm:prSet presAssocID="{1EB24ED6-8318-42F7-A9D6-D82438474064}" presName="horzFour" presStyleCnt="0"/>
      <dgm:spPr/>
    </dgm:pt>
    <dgm:pt modelId="{9F687AEC-AB3B-4512-84AB-9EF38359FE99}" type="pres">
      <dgm:prSet presAssocID="{5BB4011B-E3FC-4057-A00E-8A9838BA3A59}" presName="sibSpaceThree" presStyleCnt="0"/>
      <dgm:spPr/>
    </dgm:pt>
    <dgm:pt modelId="{113415A5-E91F-4FE8-9BF8-30244626B0BF}" type="pres">
      <dgm:prSet presAssocID="{A57325F4-ED51-4632-8210-EB7BB1A937E3}" presName="vertThree" presStyleCnt="0"/>
      <dgm:spPr/>
    </dgm:pt>
    <dgm:pt modelId="{98728C6C-700D-4AF5-919D-571D1B1C73D6}" type="pres">
      <dgm:prSet presAssocID="{A57325F4-ED51-4632-8210-EB7BB1A937E3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A4393A-B616-4187-9FD5-5855AF709139}" type="pres">
      <dgm:prSet presAssocID="{A57325F4-ED51-4632-8210-EB7BB1A937E3}" presName="parTransThree" presStyleCnt="0"/>
      <dgm:spPr/>
    </dgm:pt>
    <dgm:pt modelId="{5DBF41F9-76A7-4B1D-8947-AD1CA93918D7}" type="pres">
      <dgm:prSet presAssocID="{A57325F4-ED51-4632-8210-EB7BB1A937E3}" presName="horzThree" presStyleCnt="0"/>
      <dgm:spPr/>
    </dgm:pt>
    <dgm:pt modelId="{AE066C26-0F89-4F74-8EEE-568A145904EB}" type="pres">
      <dgm:prSet presAssocID="{F6F97186-B344-4193-9FE9-6DFB5403A289}" presName="vertFour" presStyleCnt="0">
        <dgm:presLayoutVars>
          <dgm:chPref val="3"/>
        </dgm:presLayoutVars>
      </dgm:prSet>
      <dgm:spPr/>
    </dgm:pt>
    <dgm:pt modelId="{8A4A9CFA-AEA9-4F05-83EE-AD7DC19C36EB}" type="pres">
      <dgm:prSet presAssocID="{F6F97186-B344-4193-9FE9-6DFB5403A289}" presName="txFour" presStyleLbl="node4" presStyleIdx="7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5BD70D-9B23-4D1F-955D-1C23DF0F0579}" type="pres">
      <dgm:prSet presAssocID="{F6F97186-B344-4193-9FE9-6DFB5403A289}" presName="parTransFour" presStyleCnt="0"/>
      <dgm:spPr/>
    </dgm:pt>
    <dgm:pt modelId="{74FFA38C-DB40-401A-8BBA-313CB5741F28}" type="pres">
      <dgm:prSet presAssocID="{F6F97186-B344-4193-9FE9-6DFB5403A289}" presName="horzFour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</dgm:pt>
    <dgm:pt modelId="{14BABD28-5047-47A3-A701-B7AFBBE28819}" type="pres">
      <dgm:prSet presAssocID="{CD119780-6575-4106-AE5B-2CC6B48E5482}" presName="txFour" presStyleLbl="node4" presStyleIdx="8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</dgm:pt>
    <dgm:pt modelId="{D0D594F6-8533-4A50-8AE7-20755C3BFFA9}" type="pres">
      <dgm:prSet presAssocID="{CD119780-6575-4106-AE5B-2CC6B48E5482}" presName="horzFour" presStyleCnt="0"/>
      <dgm:spPr/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</dgm:pt>
    <dgm:pt modelId="{8E7E2D4A-62E6-4A23-A5DD-552A63903B64}" type="pres">
      <dgm:prSet presAssocID="{93520637-36B3-4AB9-B949-92D55141E733}" presName="txFour" presStyleLbl="node4" presStyleIdx="9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83630-5D09-45D7-92AD-109BAA43CF48}" type="pres">
      <dgm:prSet presAssocID="{93520637-36B3-4AB9-B949-92D55141E733}" presName="parTransFour" presStyleCnt="0"/>
      <dgm:spPr/>
    </dgm:pt>
    <dgm:pt modelId="{B338BAF6-59FE-4215-B697-18ED9B1E550D}" type="pres">
      <dgm:prSet presAssocID="{93520637-36B3-4AB9-B949-92D55141E733}" presName="horzFour" presStyleCnt="0"/>
      <dgm:spPr/>
    </dgm:pt>
    <dgm:pt modelId="{C2D8D153-FBF9-44C5-B447-F4BF501D8FA1}" type="pres">
      <dgm:prSet presAssocID="{44367D81-039C-4579-8E09-66CAF90F5041}" presName="vertFour" presStyleCnt="0">
        <dgm:presLayoutVars>
          <dgm:chPref val="3"/>
        </dgm:presLayoutVars>
      </dgm:prSet>
      <dgm:spPr/>
    </dgm:pt>
    <dgm:pt modelId="{085136A3-D02F-461C-B31C-FD1D69D16759}" type="pres">
      <dgm:prSet presAssocID="{44367D81-039C-4579-8E09-66CAF90F5041}" presName="txFour" presStyleLbl="node4" presStyleIdx="10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6CF81-D743-4AD3-A3A1-3DF9D9BFBC77}" type="pres">
      <dgm:prSet presAssocID="{44367D81-039C-4579-8E09-66CAF90F5041}" presName="parTransFour" presStyleCnt="0"/>
      <dgm:spPr/>
    </dgm:pt>
    <dgm:pt modelId="{8A9FECDA-0971-4926-9F35-6C36E65B14A9}" type="pres">
      <dgm:prSet presAssocID="{44367D81-039C-4579-8E09-66CAF90F5041}" presName="horzFour" presStyleCnt="0"/>
      <dgm:spPr/>
    </dgm:pt>
    <dgm:pt modelId="{4A1D7939-C139-4889-AA8A-C0FC12630CEE}" type="pres">
      <dgm:prSet presAssocID="{9C715FE5-31CA-4541-A958-D2C730C134E0}" presName="vertFour" presStyleCnt="0">
        <dgm:presLayoutVars>
          <dgm:chPref val="3"/>
        </dgm:presLayoutVars>
      </dgm:prSet>
      <dgm:spPr/>
    </dgm:pt>
    <dgm:pt modelId="{2BC9EB28-F68D-4321-836D-A642C2C0DAB1}" type="pres">
      <dgm:prSet presAssocID="{9C715FE5-31CA-4541-A958-D2C730C134E0}" presName="txFour" presStyleLbl="node4" presStyleIdx="11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FCCA56-038C-4613-B7B2-16CD590F385E}" type="pres">
      <dgm:prSet presAssocID="{9C715FE5-31CA-4541-A958-D2C730C134E0}" presName="parTransFour" presStyleCnt="0"/>
      <dgm:spPr/>
    </dgm:pt>
    <dgm:pt modelId="{7F93EC46-9C8D-4119-8F52-CCFA2BE3D856}" type="pres">
      <dgm:prSet presAssocID="{9C715FE5-31CA-4541-A958-D2C730C134E0}" presName="horzFour" presStyleCnt="0"/>
      <dgm:spPr/>
    </dgm:pt>
    <dgm:pt modelId="{57E5281D-099B-4146-8847-39F267019B93}" type="pres">
      <dgm:prSet presAssocID="{8536FD6B-8AD2-4A43-B337-6FD60B3FD4B2}" presName="vertFour" presStyleCnt="0">
        <dgm:presLayoutVars>
          <dgm:chPref val="3"/>
        </dgm:presLayoutVars>
      </dgm:prSet>
      <dgm:spPr/>
    </dgm:pt>
    <dgm:pt modelId="{85D767EC-FAE5-4312-B23F-9B41F2C6B7D7}" type="pres">
      <dgm:prSet presAssocID="{8536FD6B-8AD2-4A43-B337-6FD60B3FD4B2}" presName="txFour" presStyleLbl="node4" presStyleIdx="12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9B5E747-E89C-44EE-90A6-8904E34D8B12}" type="pres">
      <dgm:prSet presAssocID="{8536FD6B-8AD2-4A43-B337-6FD60B3FD4B2}" presName="parTransFour" presStyleCnt="0"/>
      <dgm:spPr/>
    </dgm:pt>
    <dgm:pt modelId="{E795CE46-C816-4100-AC67-9520DA742BDE}" type="pres">
      <dgm:prSet presAssocID="{8536FD6B-8AD2-4A43-B337-6FD60B3FD4B2}" presName="horzFour" presStyleCnt="0"/>
      <dgm:spPr/>
    </dgm:pt>
    <dgm:pt modelId="{AF157ACE-04CF-46AC-BBA4-4513DAC2FEED}" type="pres">
      <dgm:prSet presAssocID="{DC722614-D910-48E5-B4DB-10C9FEEA1F64}" presName="vertFour" presStyleCnt="0">
        <dgm:presLayoutVars>
          <dgm:chPref val="3"/>
        </dgm:presLayoutVars>
      </dgm:prSet>
      <dgm:spPr/>
    </dgm:pt>
    <dgm:pt modelId="{0173EF90-65AC-40C1-BC63-3905C32CCBD3}" type="pres">
      <dgm:prSet presAssocID="{DC722614-D910-48E5-B4DB-10C9FEEA1F64}" presName="txFour" presStyleLbl="node4" presStyleIdx="13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74A374B-49A7-4B87-A7E3-020A459817C7}" type="pres">
      <dgm:prSet presAssocID="{DC722614-D910-48E5-B4DB-10C9FEEA1F64}" presName="horzFour" presStyleCnt="0"/>
      <dgm:spPr/>
    </dgm:pt>
    <dgm:pt modelId="{694C6A3E-E1B4-4940-ABED-A0BE47161CCE}" type="pres">
      <dgm:prSet presAssocID="{C6F24F42-97B0-4B65-A4C6-FEB3AD0E1596}" presName="sibSpaceTwo" presStyleCnt="0"/>
      <dgm:spPr/>
    </dgm:pt>
    <dgm:pt modelId="{22BDFE06-8D1B-4C76-8FF0-2DABD4B35522}" type="pres">
      <dgm:prSet presAssocID="{7711325B-E859-44FE-8B41-57F9AFDCA54B}" presName="vertTwo" presStyleCnt="0"/>
      <dgm:spPr/>
    </dgm:pt>
    <dgm:pt modelId="{576C6983-4618-426C-8177-DEA9FE3AC4EB}" type="pres">
      <dgm:prSet presAssocID="{7711325B-E859-44FE-8B41-57F9AFDCA54B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</dgm:pt>
    <dgm:pt modelId="{508A389B-C0F5-43D4-BD46-7C9F058EB2F7}" type="pres">
      <dgm:prSet presAssocID="{7711325B-E859-44FE-8B41-57F9AFDCA54B}" presName="horzTwo" presStyleCnt="0"/>
      <dgm:spPr/>
    </dgm:pt>
    <dgm:pt modelId="{4BE30B0A-6BC4-4384-8F26-09633F1C2F67}" type="pres">
      <dgm:prSet presAssocID="{B27758F7-CCC5-4853-943C-C625AC5B9618}" presName="vertThree" presStyleCnt="0"/>
      <dgm:spPr/>
    </dgm:pt>
    <dgm:pt modelId="{C1736FFF-D3A9-461C-843A-75D86022B9DC}" type="pres">
      <dgm:prSet presAssocID="{B27758F7-CCC5-4853-943C-C625AC5B9618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FD02FA-D649-4107-81C7-BA7596601166}" type="pres">
      <dgm:prSet presAssocID="{B27758F7-CCC5-4853-943C-C625AC5B9618}" presName="parTransThree" presStyleCnt="0"/>
      <dgm:spPr/>
    </dgm:pt>
    <dgm:pt modelId="{62BDDD9A-D02D-4EC9-9A51-1238D67179B7}" type="pres">
      <dgm:prSet presAssocID="{B27758F7-CCC5-4853-943C-C625AC5B9618}" presName="horzThree" presStyleCnt="0"/>
      <dgm:spPr/>
    </dgm:pt>
    <dgm:pt modelId="{244A4C12-9192-4253-93E3-A0FF0E338196}" type="pres">
      <dgm:prSet presAssocID="{A1BB5A2E-A45D-4F6A-B329-CD4782193917}" presName="vertFour" presStyleCnt="0">
        <dgm:presLayoutVars>
          <dgm:chPref val="3"/>
        </dgm:presLayoutVars>
      </dgm:prSet>
      <dgm:spPr/>
    </dgm:pt>
    <dgm:pt modelId="{33D6FFE4-E349-423D-A7F1-8E1A49A29AC4}" type="pres">
      <dgm:prSet presAssocID="{A1BB5A2E-A45D-4F6A-B329-CD4782193917}" presName="txFour" presStyleLbl="node4" presStyleIdx="14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C3D53A-843E-4C4F-9A60-8FB58F11DD4E}" type="pres">
      <dgm:prSet presAssocID="{A1BB5A2E-A45D-4F6A-B329-CD4782193917}" presName="parTransFour" presStyleCnt="0"/>
      <dgm:spPr/>
    </dgm:pt>
    <dgm:pt modelId="{6E5BFFB0-6E2B-4011-9640-F6BAB03B9ADF}" type="pres">
      <dgm:prSet presAssocID="{A1BB5A2E-A45D-4F6A-B329-CD4782193917}" presName="horzFour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</dgm:pt>
    <dgm:pt modelId="{C586111C-58B6-40AF-8D8A-60EE680572BA}" type="pres">
      <dgm:prSet presAssocID="{B34B6A16-5EF9-4B63-A5E4-12B190B34880}" presName="txFour" presStyleLbl="node4" presStyleIdx="15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</dgm:pt>
    <dgm:pt modelId="{FFF447F9-BACE-4B19-B5DF-5D71FE61C4DC}" type="pres">
      <dgm:prSet presAssocID="{B34B6A16-5EF9-4B63-A5E4-12B190B34880}" presName="horzFour" presStyleCnt="0"/>
      <dgm:spPr/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</dgm:pt>
    <dgm:pt modelId="{41590EE3-70B4-4E0E-8D44-18EF1FD97F2E}" type="pres">
      <dgm:prSet presAssocID="{9A0A1B48-08CE-44F2-8C66-5814C06EE4CC}" presName="txFour" presStyleLbl="node4" presStyleIdx="16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AA9F4-0E18-4F78-BD4F-92D296477D35}" type="pres">
      <dgm:prSet presAssocID="{9A0A1B48-08CE-44F2-8C66-5814C06EE4CC}" presName="parTransFour" presStyleCnt="0"/>
      <dgm:spPr/>
    </dgm:pt>
    <dgm:pt modelId="{D1A4E4BA-FB74-44DD-88E4-672303AAC4FA}" type="pres">
      <dgm:prSet presAssocID="{9A0A1B48-08CE-44F2-8C66-5814C06EE4CC}" presName="horzFour" presStyleCnt="0"/>
      <dgm:spPr/>
    </dgm:pt>
    <dgm:pt modelId="{E5B57F09-2B59-4711-A8C9-974EF4149D9A}" type="pres">
      <dgm:prSet presAssocID="{614AF9F2-E1A1-4D10-882A-EB6B0D669FCA}" presName="vertFour" presStyleCnt="0">
        <dgm:presLayoutVars>
          <dgm:chPref val="3"/>
        </dgm:presLayoutVars>
      </dgm:prSet>
      <dgm:spPr/>
    </dgm:pt>
    <dgm:pt modelId="{6CE5FDB4-BFBB-4259-A330-B441199BCE24}" type="pres">
      <dgm:prSet presAssocID="{614AF9F2-E1A1-4D10-882A-EB6B0D669FCA}" presName="txFour" presStyleLbl="node4" presStyleIdx="17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3F826B-C233-4B5F-A398-764D3F47A1BA}" type="pres">
      <dgm:prSet presAssocID="{614AF9F2-E1A1-4D10-882A-EB6B0D669FCA}" presName="parTransFour" presStyleCnt="0"/>
      <dgm:spPr/>
    </dgm:pt>
    <dgm:pt modelId="{E607D5B5-B0CE-46E0-84C5-F456BAF04EE4}" type="pres">
      <dgm:prSet presAssocID="{614AF9F2-E1A1-4D10-882A-EB6B0D669FCA}" presName="horzFour" presStyleCnt="0"/>
      <dgm:spPr/>
    </dgm:pt>
    <dgm:pt modelId="{F267116D-D0B1-4457-ABA0-2D94424C53E8}" type="pres">
      <dgm:prSet presAssocID="{BE98D1AB-A280-4D0B-A815-73E57FD87EC3}" presName="vertFour" presStyleCnt="0">
        <dgm:presLayoutVars>
          <dgm:chPref val="3"/>
        </dgm:presLayoutVars>
      </dgm:prSet>
      <dgm:spPr/>
    </dgm:pt>
    <dgm:pt modelId="{89DC61A6-3199-4C88-A8D1-98ADCFDD3274}" type="pres">
      <dgm:prSet presAssocID="{BE98D1AB-A280-4D0B-A815-73E57FD87EC3}" presName="txFour" presStyleLbl="node4" presStyleIdx="18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1FD772-B984-413E-A468-8F0F3007E9F5}" type="pres">
      <dgm:prSet presAssocID="{BE98D1AB-A280-4D0B-A815-73E57FD87EC3}" presName="parTransFour" presStyleCnt="0"/>
      <dgm:spPr/>
    </dgm:pt>
    <dgm:pt modelId="{C7E808E6-5BB0-42AD-9568-7FA84FFA1273}" type="pres">
      <dgm:prSet presAssocID="{BE98D1AB-A280-4D0B-A815-73E57FD87EC3}" presName="horzFour" presStyleCnt="0"/>
      <dgm:spPr/>
    </dgm:pt>
    <dgm:pt modelId="{6143EFE8-4DC9-41D7-A90D-BEF4DD9D6775}" type="pres">
      <dgm:prSet presAssocID="{4D9EF634-1BF2-4A35-90CA-8A6D73717D8F}" presName="vertFour" presStyleCnt="0">
        <dgm:presLayoutVars>
          <dgm:chPref val="3"/>
        </dgm:presLayoutVars>
      </dgm:prSet>
      <dgm:spPr/>
    </dgm:pt>
    <dgm:pt modelId="{B35EEDEE-A63C-4DC0-9860-A34A7BFD903E}" type="pres">
      <dgm:prSet presAssocID="{4D9EF634-1BF2-4A35-90CA-8A6D73717D8F}" presName="txFour" presStyleLbl="node4" presStyleIdx="19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95F23C-C4B0-414E-84D4-9F202008C6C7}" type="pres">
      <dgm:prSet presAssocID="{4D9EF634-1BF2-4A35-90CA-8A6D73717D8F}" presName="parTransFour" presStyleCnt="0"/>
      <dgm:spPr/>
    </dgm:pt>
    <dgm:pt modelId="{2AFD5925-89E6-4CDB-B771-8976E3EAA1E0}" type="pres">
      <dgm:prSet presAssocID="{4D9EF634-1BF2-4A35-90CA-8A6D73717D8F}" presName="horzFour" presStyleCnt="0"/>
      <dgm:spPr/>
    </dgm:pt>
    <dgm:pt modelId="{70126A72-D428-49FA-8D64-455D3BB37C3B}" type="pres">
      <dgm:prSet presAssocID="{30D4164A-77BD-4082-90FA-94DEA28292F9}" presName="vertFour" presStyleCnt="0">
        <dgm:presLayoutVars>
          <dgm:chPref val="3"/>
        </dgm:presLayoutVars>
      </dgm:prSet>
      <dgm:spPr/>
    </dgm:pt>
    <dgm:pt modelId="{6C2FB839-90B1-4C3A-BFA4-60802C25EC81}" type="pres">
      <dgm:prSet presAssocID="{30D4164A-77BD-4082-90FA-94DEA28292F9}" presName="txFour" presStyleLbl="node4" presStyleIdx="20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AF8949-B074-41B5-830F-D70AB29BD449}" type="pres">
      <dgm:prSet presAssocID="{30D4164A-77BD-4082-90FA-94DEA28292F9}" presName="horzFour" presStyleCnt="0"/>
      <dgm:spPr/>
    </dgm:pt>
  </dgm:ptLst>
  <dgm:cxnLst>
    <dgm:cxn modelId="{FD0B4AA9-BC48-4557-8309-723E52DF4E6F}" srcId="{38339FB0-E72C-41C6-B50E-F0AC88B19FB8}" destId="{A0EE0816-71FE-4855-B1E0-02990AF78A21}" srcOrd="0" destOrd="0" parTransId="{75674904-C66D-4634-9B49-059D96BD5483}" sibTransId="{A2DE86E6-72CD-4DC8-9624-4DD62F96EFAF}"/>
    <dgm:cxn modelId="{F1D9D270-AECF-4F03-87DB-1FE8BCAFEC8D}" srcId="{9A0A1B48-08CE-44F2-8C66-5814C06EE4CC}" destId="{614AF9F2-E1A1-4D10-882A-EB6B0D669FCA}" srcOrd="0" destOrd="0" parTransId="{5B0591E8-42AF-40BA-A11A-3996F9B13E48}" sibTransId="{A52C1518-95AA-4EDF-99FF-93D999EDDD4A}"/>
    <dgm:cxn modelId="{0BA4BC91-63D1-4150-A3D8-4B5CE4AAE016}" srcId="{5A6BA2F8-AB86-4FEA-9FCE-F9FA52A7F9A0}" destId="{88AF55BF-2C52-478B-8F7B-157C2C0B3B5C}" srcOrd="0" destOrd="0" parTransId="{864D3113-CD68-4C58-934C-D98B64584BCB}" sibTransId="{5BB4011B-E3FC-4057-A00E-8A9838BA3A59}"/>
    <dgm:cxn modelId="{2D91E1B3-9924-4B56-81C0-964701BC36A0}" type="presOf" srcId="{F6F97186-B344-4193-9FE9-6DFB5403A289}" destId="{8A4A9CFA-AEA9-4F05-83EE-AD7DC19C36EB}" srcOrd="0" destOrd="0" presId="urn:microsoft.com/office/officeart/2005/8/layout/hierarchy4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31632AD2-27E7-4BFE-BD19-FDF127885F58}" type="presOf" srcId="{7711325B-E859-44FE-8B41-57F9AFDCA54B}" destId="{576C6983-4618-426C-8177-DEA9FE3AC4EB}" srcOrd="0" destOrd="0" presId="urn:microsoft.com/office/officeart/2005/8/layout/hierarchy4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A6E1B6F7-E5B5-4056-AFC5-A597599F0AF8}" srcId="{760B7BB0-6CDC-4C42-A4D4-3948592E3CC2}" destId="{1EB24ED6-8318-42F7-A9D6-D82438474064}" srcOrd="0" destOrd="0" parTransId="{73053D4B-97B6-4717-947D-221B14DBA9FA}" sibTransId="{15C83D72-75FC-4ADF-88E4-6BFD8F38066F}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B2DF9339-A52A-49D3-BEF1-055A885E8F25}" type="presOf" srcId="{CD119780-6575-4106-AE5B-2CC6B48E5482}" destId="{14BABD28-5047-47A3-A701-B7AFBBE28819}" srcOrd="0" destOrd="0" presId="urn:microsoft.com/office/officeart/2005/8/layout/hierarchy4"/>
    <dgm:cxn modelId="{FF26F567-3B6F-4236-8B35-6820534BA256}" type="presOf" srcId="{6B08672F-E0FF-490A-8A6A-EE15E9A347DB}" destId="{F6FE7E8E-883A-4C79-93F7-AEF9AEF9F9DE}" srcOrd="0" destOrd="0" presId="urn:microsoft.com/office/officeart/2005/8/layout/hierarchy4"/>
    <dgm:cxn modelId="{3F8D8A84-96A2-46A0-BC69-5B515F3A532D}" type="presOf" srcId="{8536FD6B-8AD2-4A43-B337-6FD60B3FD4B2}" destId="{85D767EC-FAE5-4312-B23F-9B41F2C6B7D7}" srcOrd="0" destOrd="0" presId="urn:microsoft.com/office/officeart/2005/8/layout/hierarchy4"/>
    <dgm:cxn modelId="{C28CBCF7-3139-40F7-B426-1830BB2434D9}" srcId="{A57325F4-ED51-4632-8210-EB7BB1A937E3}" destId="{F6F97186-B344-4193-9FE9-6DFB5403A289}" srcOrd="0" destOrd="0" parTransId="{F22CCE59-9B42-4DA2-949C-34E1E0586A20}" sibTransId="{01E5FF1C-8ED4-4ED1-A0DD-0AA37640AF28}"/>
    <dgm:cxn modelId="{42906799-42E8-4BAD-A9B7-E41EA37E2E02}" type="presOf" srcId="{93520637-36B3-4AB9-B949-92D55141E733}" destId="{8E7E2D4A-62E6-4A23-A5DD-552A63903B64}" srcOrd="0" destOrd="0" presId="urn:microsoft.com/office/officeart/2005/8/layout/hierarchy4"/>
    <dgm:cxn modelId="{771B637C-6608-4A04-81CB-B7EE230206CF}" type="presOf" srcId="{A0EE0816-71FE-4855-B1E0-02990AF78A21}" destId="{4DC6FEF6-AA8E-4A28-95B0-4EA11C79CD95}" srcOrd="0" destOrd="0" presId="urn:microsoft.com/office/officeart/2005/8/layout/hierarchy4"/>
    <dgm:cxn modelId="{7999981E-07B0-4DCC-944F-A6253F7578F3}" type="presOf" srcId="{760B7BB0-6CDC-4C42-A4D4-3948592E3CC2}" destId="{D0394572-BF2C-44BB-9A5E-1619CF8086D8}" srcOrd="0" destOrd="0" presId="urn:microsoft.com/office/officeart/2005/8/layout/hierarchy4"/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15B242EC-11A3-40F7-B2A4-A7E917E37951}" srcId="{614AF9F2-E1A1-4D10-882A-EB6B0D669FCA}" destId="{BE98D1AB-A280-4D0B-A815-73E57FD87EC3}" srcOrd="0" destOrd="0" parTransId="{CDDECA34-9841-4A92-959B-4DB892243F64}" sibTransId="{2FD537BC-8C4D-4BAF-9555-CDCB9FCAC8F1}"/>
    <dgm:cxn modelId="{CC090FE3-FC53-4DFE-99AE-085E155B811E}" type="presOf" srcId="{946393D2-3BB5-4D19-BAF6-84B7339845C4}" destId="{9DF12F5D-797B-4C71-93F7-7C835BFF7982}" srcOrd="0" destOrd="0" presId="urn:microsoft.com/office/officeart/2005/8/layout/hierarchy4"/>
    <dgm:cxn modelId="{EE08F3E1-4048-489C-B5CE-A9EE78DAE2A6}" srcId="{BE98D1AB-A280-4D0B-A815-73E57FD87EC3}" destId="{4D9EF634-1BF2-4A35-90CA-8A6D73717D8F}" srcOrd="0" destOrd="0" parTransId="{D6488317-C95D-43C5-9B8A-714D8EF3A555}" sibTransId="{0BFC9299-BE1F-43E4-88A9-E9437E2FDE3A}"/>
    <dgm:cxn modelId="{304EC872-1998-4700-9222-A3255DEAB607}" type="presOf" srcId="{88AF55BF-2C52-478B-8F7B-157C2C0B3B5C}" destId="{A222F7FC-2C70-4D44-8E21-34A02376492D}" srcOrd="0" destOrd="0" presId="urn:microsoft.com/office/officeart/2005/8/layout/hierarchy4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12941072-D46A-43DC-AF02-4A1351E967EB}" srcId="{4D9EF634-1BF2-4A35-90CA-8A6D73717D8F}" destId="{30D4164A-77BD-4082-90FA-94DEA28292F9}" srcOrd="0" destOrd="0" parTransId="{76EA3304-4694-43B5-9430-085F265215D3}" sibTransId="{719D61AA-3576-4B4B-9B86-78D3FC03ED0E}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F001EEA8-844D-4917-A06E-8E6A0CBAE326}" type="presOf" srcId="{5A6BA2F8-AB86-4FEA-9FCE-F9FA52A7F9A0}" destId="{EFD09625-1EEB-463A-9D51-52F09A5E039B}" srcOrd="0" destOrd="0" presId="urn:microsoft.com/office/officeart/2005/8/layout/hierarchy4"/>
    <dgm:cxn modelId="{62982BC5-6401-45B2-ADCF-50DA03EA75F2}" type="presOf" srcId="{BE98D1AB-A280-4D0B-A815-73E57FD87EC3}" destId="{89DC61A6-3199-4C88-A8D1-98ADCFDD3274}" srcOrd="0" destOrd="0" presId="urn:microsoft.com/office/officeart/2005/8/layout/hierarchy4"/>
    <dgm:cxn modelId="{0D03A7FC-742D-4AAD-8FEC-E0C04B512D86}" type="presOf" srcId="{791EFB96-2A48-4A9C-BE1D-F031EA878AFE}" destId="{615F75F9-6DBD-4ECA-9FA4-52847E4C9098}" srcOrd="0" destOrd="0" presId="urn:microsoft.com/office/officeart/2005/8/layout/hierarchy4"/>
    <dgm:cxn modelId="{EFA08DB9-2A00-43D3-B718-DCFAD41C9E5B}" srcId="{B27758F7-CCC5-4853-943C-C625AC5B9618}" destId="{A1BB5A2E-A45D-4F6A-B329-CD4782193917}" srcOrd="0" destOrd="0" parTransId="{64F31578-307B-4AF8-9DDD-FA0365BF46F7}" sibTransId="{EE696C4B-FDDD-492E-99F0-85F84DCD2C36}"/>
    <dgm:cxn modelId="{DC29316A-128E-40FB-949C-704DB5453E14}" type="presOf" srcId="{B34B6A16-5EF9-4B63-A5E4-12B190B34880}" destId="{C586111C-58B6-40AF-8D8A-60EE680572BA}" srcOrd="0" destOrd="0" presId="urn:microsoft.com/office/officeart/2005/8/layout/hierarchy4"/>
    <dgm:cxn modelId="{FD36F6B4-3270-4488-A9B1-D7EA6930C0A1}" srcId="{8536FD6B-8AD2-4A43-B337-6FD60B3FD4B2}" destId="{DC722614-D910-48E5-B4DB-10C9FEEA1F64}" srcOrd="0" destOrd="0" parTransId="{717D88B6-8BDB-4F41-9877-821E0194E958}" sibTransId="{A9A42DA1-2B08-4E7D-A3ED-88FF9D735BF1}"/>
    <dgm:cxn modelId="{577DC4B3-9EFC-4F2E-A3C4-76929564D236}" type="presOf" srcId="{9C715FE5-31CA-4541-A958-D2C730C134E0}" destId="{2BC9EB28-F68D-4321-836D-A642C2C0DAB1}" srcOrd="0" destOrd="0" presId="urn:microsoft.com/office/officeart/2005/8/layout/hierarchy4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650F6B07-8EE8-4E42-B881-BFDBCC311462}" type="presOf" srcId="{CE075476-E9CA-4A59-A127-31223E8D37A1}" destId="{25DDEEC2-9BA5-4367-BB24-33CAA47BBC09}" srcOrd="0" destOrd="0" presId="urn:microsoft.com/office/officeart/2005/8/layout/hierarchy4"/>
    <dgm:cxn modelId="{F146EB2F-4054-4B74-9932-BE8A412BD8B9}" type="presOf" srcId="{A57325F4-ED51-4632-8210-EB7BB1A937E3}" destId="{98728C6C-700D-4AF5-919D-571D1B1C73D6}" srcOrd="0" destOrd="0" presId="urn:microsoft.com/office/officeart/2005/8/layout/hierarchy4"/>
    <dgm:cxn modelId="{82628FE3-2F0A-4606-8242-BC6E9B910153}" srcId="{BEF973DE-6365-49F3-835F-CCBF08C4BF08}" destId="{760B7BB0-6CDC-4C42-A4D4-3948592E3CC2}" srcOrd="0" destOrd="0" parTransId="{183294BA-F08B-4F00-A2C9-E7340190BF27}" sibTransId="{B450BEF8-5FD5-4BB7-BBE9-94543DFCEDAA}"/>
    <dgm:cxn modelId="{B9DF6EF8-12ED-438B-86CB-AA7EEC5CA086}" type="presOf" srcId="{44367D81-039C-4579-8E09-66CAF90F5041}" destId="{085136A3-D02F-461C-B31C-FD1D69D16759}" srcOrd="0" destOrd="0" presId="urn:microsoft.com/office/officeart/2005/8/layout/hierarchy4"/>
    <dgm:cxn modelId="{5BA4828B-CA0A-4DD7-BA23-AF56465333D3}" srcId="{6B08672F-E0FF-490A-8A6A-EE15E9A347DB}" destId="{38339FB0-E72C-41C6-B50E-F0AC88B19FB8}" srcOrd="0" destOrd="0" parTransId="{BCD2EDD9-D801-4E03-BB4B-D967153748FB}" sibTransId="{8F96F08A-9CC7-4FB6-A9E1-3EDCD9F33FD8}"/>
    <dgm:cxn modelId="{B5985F9B-AFDF-4523-9978-8F2486AEBDB7}" type="presOf" srcId="{614AF9F2-E1A1-4D10-882A-EB6B0D669FCA}" destId="{6CE5FDB4-BFBB-4259-A330-B441199BCE24}" srcOrd="0" destOrd="0" presId="urn:microsoft.com/office/officeart/2005/8/layout/hierarchy4"/>
    <dgm:cxn modelId="{E4F2792D-07C5-4C94-A5E2-650B4BA37CD8}" srcId="{5A6BA2F8-AB86-4FEA-9FCE-F9FA52A7F9A0}" destId="{A57325F4-ED51-4632-8210-EB7BB1A937E3}" srcOrd="1" destOrd="0" parTransId="{6150F581-7907-438C-A5FF-D5610DEF132F}" sibTransId="{E72CAC59-F6F2-42E5-B76B-89BAE641EF02}"/>
    <dgm:cxn modelId="{3309F21D-4431-4903-BB3C-90427A73504C}" srcId="{44367D81-039C-4579-8E09-66CAF90F5041}" destId="{9C715FE5-31CA-4541-A958-D2C730C134E0}" srcOrd="0" destOrd="0" parTransId="{536A8C1B-37CE-4FCD-A098-830552423D53}" sibTransId="{B132F376-D606-4DE2-9BBB-04499697516A}"/>
    <dgm:cxn modelId="{A7A36017-FA25-45E2-9578-FFF2500EF5D1}" type="presOf" srcId="{9A0A1B48-08CE-44F2-8C66-5814C06EE4CC}" destId="{41590EE3-70B4-4E0E-8D44-18EF1FD97F2E}" srcOrd="0" destOrd="0" presId="urn:microsoft.com/office/officeart/2005/8/layout/hierarchy4"/>
    <dgm:cxn modelId="{88AF4DF1-8DBD-4E7D-B8F5-3127FCCAFAC6}" type="presOf" srcId="{30D4164A-77BD-4082-90FA-94DEA28292F9}" destId="{6C2FB839-90B1-4C3A-BFA4-60802C25EC81}" srcOrd="0" destOrd="0" presId="urn:microsoft.com/office/officeart/2005/8/layout/hierarchy4"/>
    <dgm:cxn modelId="{C38E8795-CB70-4D9A-9446-1192A76BFB91}" srcId="{7711325B-E859-44FE-8B41-57F9AFDCA54B}" destId="{B27758F7-CCC5-4853-943C-C625AC5B9618}" srcOrd="0" destOrd="0" parTransId="{9938749E-0144-426C-8499-F0A7FBDF416A}" sibTransId="{34700083-B36F-462F-B323-1D0EB181521B}"/>
    <dgm:cxn modelId="{1471A11C-055B-4FC4-9E37-BC0013279B6D}" type="presOf" srcId="{DC722614-D910-48E5-B4DB-10C9FEEA1F64}" destId="{0173EF90-65AC-40C1-BC63-3905C32CCBD3}" srcOrd="0" destOrd="0" presId="urn:microsoft.com/office/officeart/2005/8/layout/hierarchy4"/>
    <dgm:cxn modelId="{81491584-AF29-4A41-A880-E8728934FEF0}" srcId="{88AF55BF-2C52-478B-8F7B-157C2C0B3B5C}" destId="{6B08672F-E0FF-490A-8A6A-EE15E9A347DB}" srcOrd="0" destOrd="0" parTransId="{C79FC32D-21F6-44D8-BB85-40E56683B653}" sibTransId="{1D61555D-5C35-4B12-BFFF-483B302CB699}"/>
    <dgm:cxn modelId="{9C500218-733C-43E7-BB06-892635C0F7E2}" srcId="{9C715FE5-31CA-4541-A958-D2C730C134E0}" destId="{8536FD6B-8AD2-4A43-B337-6FD60B3FD4B2}" srcOrd="0" destOrd="0" parTransId="{AE96D71A-01B8-4654-A8DF-88EC5108171C}" sibTransId="{60DD4894-6B75-4AA7-A724-54B5BA9C59B6}"/>
    <dgm:cxn modelId="{0DC76281-AE6D-4D6E-81A2-1B2B3B2AF0AA}" srcId="{93520637-36B3-4AB9-B949-92D55141E733}" destId="{44367D81-039C-4579-8E09-66CAF90F5041}" srcOrd="0" destOrd="0" parTransId="{67B6E404-88D1-4D88-A32E-7761881B20C7}" sibTransId="{F7E1C861-8795-4EA1-A76A-EE2CB6232346}"/>
    <dgm:cxn modelId="{31D4C339-4693-4880-8005-27C8CE55677B}" type="presOf" srcId="{A1BB5A2E-A45D-4F6A-B329-CD4782193917}" destId="{33D6FFE4-E349-423D-A7F1-8E1A49A29AC4}" srcOrd="0" destOrd="0" presId="urn:microsoft.com/office/officeart/2005/8/layout/hierarchy4"/>
    <dgm:cxn modelId="{01DF5367-744B-4EDA-B476-F708DF4EE68F}" type="presOf" srcId="{38339FB0-E72C-41C6-B50E-F0AC88B19FB8}" destId="{B0232F34-051D-481D-9CC7-7CFB0339C454}" srcOrd="0" destOrd="0" presId="urn:microsoft.com/office/officeart/2005/8/layout/hierarchy4"/>
    <dgm:cxn modelId="{6738166E-1452-4A75-8F33-77A0EBB476DE}" srcId="{A0EE0816-71FE-4855-B1E0-02990AF78A21}" destId="{791EFB96-2A48-4A9C-BE1D-F031EA878AFE}" srcOrd="0" destOrd="0" parTransId="{1E8A2730-A5BA-46E9-A335-CB83EFC33D2E}" sibTransId="{13658E9D-3F3D-4273-992A-0B3786DB1FA2}"/>
    <dgm:cxn modelId="{388CFFDA-7742-4F63-BFEC-49A0915EC6B5}" type="presOf" srcId="{4D9EF634-1BF2-4A35-90CA-8A6D73717D8F}" destId="{B35EEDEE-A63C-4DC0-9860-A34A7BFD903E}" srcOrd="0" destOrd="0" presId="urn:microsoft.com/office/officeart/2005/8/layout/hierarchy4"/>
    <dgm:cxn modelId="{155A5217-B863-45F0-A67A-C4A5D39782BE}" type="presOf" srcId="{BEF973DE-6365-49F3-835F-CCBF08C4BF08}" destId="{9BB5BEDE-0A68-4B74-853B-ED035F285445}" srcOrd="0" destOrd="0" presId="urn:microsoft.com/office/officeart/2005/8/layout/hierarchy4"/>
    <dgm:cxn modelId="{E5100982-D547-4A1B-8F5F-63265A8D0CE6}" type="presOf" srcId="{B27758F7-CCC5-4853-943C-C625AC5B9618}" destId="{C1736FFF-D3A9-461C-843A-75D86022B9DC}" srcOrd="0" destOrd="0" presId="urn:microsoft.com/office/officeart/2005/8/layout/hierarchy4"/>
    <dgm:cxn modelId="{91EE41DD-3D34-4525-8B8A-AC9BAD6A700E}" srcId="{791EFB96-2A48-4A9C-BE1D-F031EA878AFE}" destId="{BEF973DE-6365-49F3-835F-CCBF08C4BF08}" srcOrd="0" destOrd="0" parTransId="{4114FF11-0257-4D42-AADC-1BE4D81731B2}" sibTransId="{94B6E5B7-7418-4AEA-A67A-36550A12FE23}"/>
    <dgm:cxn modelId="{76B5871A-EA94-412C-92A2-9AC4530C6A43}" type="presOf" srcId="{1EB24ED6-8318-42F7-A9D6-D82438474064}" destId="{4F8FFF34-D04F-4EDB-B6E8-78ED95BECC76}" srcOrd="0" destOrd="0" presId="urn:microsoft.com/office/officeart/2005/8/layout/hierarchy4"/>
    <dgm:cxn modelId="{3A4486E5-8A10-4C92-B6AE-C71C15C22CAF}" type="presParOf" srcId="{25DDEEC2-9BA5-4367-BB24-33CAA47BBC09}" destId="{87933F1B-038B-4A5D-83E8-61DBF60EC4B3}" srcOrd="0" destOrd="0" presId="urn:microsoft.com/office/officeart/2005/8/layout/hierarchy4"/>
    <dgm:cxn modelId="{FEFD4C9D-12E2-420D-82FE-B6B9B51D49B1}" type="presParOf" srcId="{87933F1B-038B-4A5D-83E8-61DBF60EC4B3}" destId="{9DF12F5D-797B-4C71-93F7-7C835BFF7982}" srcOrd="0" destOrd="0" presId="urn:microsoft.com/office/officeart/2005/8/layout/hierarchy4"/>
    <dgm:cxn modelId="{3994DA77-9D41-43DA-B685-535B4C898C3F}" type="presParOf" srcId="{87933F1B-038B-4A5D-83E8-61DBF60EC4B3}" destId="{BB51C614-670C-40C7-BCBD-B3150FB090FB}" srcOrd="1" destOrd="0" presId="urn:microsoft.com/office/officeart/2005/8/layout/hierarchy4"/>
    <dgm:cxn modelId="{8E1CE8C1-2F68-4BCD-AAD6-E71A4D3C9968}" type="presParOf" srcId="{87933F1B-038B-4A5D-83E8-61DBF60EC4B3}" destId="{B74154C5-AFFE-498C-8E4C-911D7456AC97}" srcOrd="2" destOrd="0" presId="urn:microsoft.com/office/officeart/2005/8/layout/hierarchy4"/>
    <dgm:cxn modelId="{9D8E7B4C-97AA-4EF6-B5C4-B9694F49C8E0}" type="presParOf" srcId="{B74154C5-AFFE-498C-8E4C-911D7456AC97}" destId="{AA6E5317-C9D5-49D6-9218-04A9A8CDF9E8}" srcOrd="0" destOrd="0" presId="urn:microsoft.com/office/officeart/2005/8/layout/hierarchy4"/>
    <dgm:cxn modelId="{E3743A5F-B0DF-4211-85CF-4EF25BFDB47E}" type="presParOf" srcId="{AA6E5317-C9D5-49D6-9218-04A9A8CDF9E8}" destId="{EFD09625-1EEB-463A-9D51-52F09A5E039B}" srcOrd="0" destOrd="0" presId="urn:microsoft.com/office/officeart/2005/8/layout/hierarchy4"/>
    <dgm:cxn modelId="{1EB7FD02-D9FE-41C6-8F62-1F708871A04E}" type="presParOf" srcId="{AA6E5317-C9D5-49D6-9218-04A9A8CDF9E8}" destId="{D65A41FF-7035-4133-9240-517AEBC67369}" srcOrd="1" destOrd="0" presId="urn:microsoft.com/office/officeart/2005/8/layout/hierarchy4"/>
    <dgm:cxn modelId="{7CA8F698-475F-4FDB-AC83-D750AF2DFEAB}" type="presParOf" srcId="{AA6E5317-C9D5-49D6-9218-04A9A8CDF9E8}" destId="{ED986375-36F5-4143-A5F0-85653599471E}" srcOrd="2" destOrd="0" presId="urn:microsoft.com/office/officeart/2005/8/layout/hierarchy4"/>
    <dgm:cxn modelId="{2ADB0E7F-BE3A-429E-BF15-CFACC3778CA5}" type="presParOf" srcId="{ED986375-36F5-4143-A5F0-85653599471E}" destId="{3DBCE625-CEFD-4EF1-944D-CC5E1F9EB348}" srcOrd="0" destOrd="0" presId="urn:microsoft.com/office/officeart/2005/8/layout/hierarchy4"/>
    <dgm:cxn modelId="{27197B75-AE7D-4113-B70B-CAA52FFF8A6D}" type="presParOf" srcId="{3DBCE625-CEFD-4EF1-944D-CC5E1F9EB348}" destId="{A222F7FC-2C70-4D44-8E21-34A02376492D}" srcOrd="0" destOrd="0" presId="urn:microsoft.com/office/officeart/2005/8/layout/hierarchy4"/>
    <dgm:cxn modelId="{B8B96D72-B3C6-4F9A-83BD-FAA4E3068CA3}" type="presParOf" srcId="{3DBCE625-CEFD-4EF1-944D-CC5E1F9EB348}" destId="{F0163781-30A9-4492-8F46-0B375E77D606}" srcOrd="1" destOrd="0" presId="urn:microsoft.com/office/officeart/2005/8/layout/hierarchy4"/>
    <dgm:cxn modelId="{11CFFF9C-1C1D-42AE-BF5E-290E48359404}" type="presParOf" srcId="{3DBCE625-CEFD-4EF1-944D-CC5E1F9EB348}" destId="{6207E762-9DCF-4231-A9C6-08BD43E83D20}" srcOrd="2" destOrd="0" presId="urn:microsoft.com/office/officeart/2005/8/layout/hierarchy4"/>
    <dgm:cxn modelId="{5B39BE11-9355-4F56-AFC8-D7A329F55FD0}" type="presParOf" srcId="{6207E762-9DCF-4231-A9C6-08BD43E83D20}" destId="{CFAF5DA1-06E5-4585-BDBB-446033F9BE23}" srcOrd="0" destOrd="0" presId="urn:microsoft.com/office/officeart/2005/8/layout/hierarchy4"/>
    <dgm:cxn modelId="{E54AE35E-05B5-4DC1-B7CC-72794649F356}" type="presParOf" srcId="{CFAF5DA1-06E5-4585-BDBB-446033F9BE23}" destId="{F6FE7E8E-883A-4C79-93F7-AEF9AEF9F9DE}" srcOrd="0" destOrd="0" presId="urn:microsoft.com/office/officeart/2005/8/layout/hierarchy4"/>
    <dgm:cxn modelId="{D9FBBB8D-0EA2-4EAA-A7DC-2AD55E204F5B}" type="presParOf" srcId="{CFAF5DA1-06E5-4585-BDBB-446033F9BE23}" destId="{F4A7653C-2830-4B7A-B97A-E0B91F2A457A}" srcOrd="1" destOrd="0" presId="urn:microsoft.com/office/officeart/2005/8/layout/hierarchy4"/>
    <dgm:cxn modelId="{B930D7CF-AD56-49F5-ACEB-00548A3375B8}" type="presParOf" srcId="{CFAF5DA1-06E5-4585-BDBB-446033F9BE23}" destId="{E69FA2EB-A010-4E64-83A0-722237B7A7E1}" srcOrd="2" destOrd="0" presId="urn:microsoft.com/office/officeart/2005/8/layout/hierarchy4"/>
    <dgm:cxn modelId="{2FC2B2F3-C641-4211-9D37-7FDD7E2CFC62}" type="presParOf" srcId="{E69FA2EB-A010-4E64-83A0-722237B7A7E1}" destId="{67CE9756-A8D0-45D9-86D8-03109F5CBCE9}" srcOrd="0" destOrd="0" presId="urn:microsoft.com/office/officeart/2005/8/layout/hierarchy4"/>
    <dgm:cxn modelId="{FB75AA7A-7B53-42B8-BB2F-4BA05F555DD3}" type="presParOf" srcId="{67CE9756-A8D0-45D9-86D8-03109F5CBCE9}" destId="{B0232F34-051D-481D-9CC7-7CFB0339C454}" srcOrd="0" destOrd="0" presId="urn:microsoft.com/office/officeart/2005/8/layout/hierarchy4"/>
    <dgm:cxn modelId="{5307C64A-1CDF-4123-A9E4-61EC706917ED}" type="presParOf" srcId="{67CE9756-A8D0-45D9-86D8-03109F5CBCE9}" destId="{571A3C60-BC49-49D1-BCCE-B160FCDBC262}" srcOrd="1" destOrd="0" presId="urn:microsoft.com/office/officeart/2005/8/layout/hierarchy4"/>
    <dgm:cxn modelId="{4E98F725-743A-4A39-AECB-8D39FD7CD45B}" type="presParOf" srcId="{67CE9756-A8D0-45D9-86D8-03109F5CBCE9}" destId="{03D9FDDF-6FEE-4AC3-8403-A2D130230B08}" srcOrd="2" destOrd="0" presId="urn:microsoft.com/office/officeart/2005/8/layout/hierarchy4"/>
    <dgm:cxn modelId="{CE515FCA-3A1B-4942-A98A-897567B6D945}" type="presParOf" srcId="{03D9FDDF-6FEE-4AC3-8403-A2D130230B08}" destId="{A97F1489-052C-4C38-86B7-BC4BB90AC75E}" srcOrd="0" destOrd="0" presId="urn:microsoft.com/office/officeart/2005/8/layout/hierarchy4"/>
    <dgm:cxn modelId="{4091DA26-811F-40A9-B1B5-F0FFAFB3DAA4}" type="presParOf" srcId="{A97F1489-052C-4C38-86B7-BC4BB90AC75E}" destId="{4DC6FEF6-AA8E-4A28-95B0-4EA11C79CD95}" srcOrd="0" destOrd="0" presId="urn:microsoft.com/office/officeart/2005/8/layout/hierarchy4"/>
    <dgm:cxn modelId="{308177F8-129A-4FD0-85B5-C8B3EE9BD932}" type="presParOf" srcId="{A97F1489-052C-4C38-86B7-BC4BB90AC75E}" destId="{A86EFF89-E9BD-466E-8956-F5C947F3F307}" srcOrd="1" destOrd="0" presId="urn:microsoft.com/office/officeart/2005/8/layout/hierarchy4"/>
    <dgm:cxn modelId="{7228C574-89C6-46F7-BCE1-D3DE9863AFA0}" type="presParOf" srcId="{A97F1489-052C-4C38-86B7-BC4BB90AC75E}" destId="{63BC19EF-6235-4CE4-A4BA-F52EF090EA43}" srcOrd="2" destOrd="0" presId="urn:microsoft.com/office/officeart/2005/8/layout/hierarchy4"/>
    <dgm:cxn modelId="{A15B77CB-77D9-4F7C-AA99-260150FACC03}" type="presParOf" srcId="{63BC19EF-6235-4CE4-A4BA-F52EF090EA43}" destId="{73293728-592E-4338-AB87-2AC4FCED647C}" srcOrd="0" destOrd="0" presId="urn:microsoft.com/office/officeart/2005/8/layout/hierarchy4"/>
    <dgm:cxn modelId="{71660155-20E6-4D01-B98E-47EFA5690A81}" type="presParOf" srcId="{73293728-592E-4338-AB87-2AC4FCED647C}" destId="{615F75F9-6DBD-4ECA-9FA4-52847E4C9098}" srcOrd="0" destOrd="0" presId="urn:microsoft.com/office/officeart/2005/8/layout/hierarchy4"/>
    <dgm:cxn modelId="{8783B872-EE6B-4613-AABC-A4687D033C38}" type="presParOf" srcId="{73293728-592E-4338-AB87-2AC4FCED647C}" destId="{B8C8B5A2-76C8-4678-86AB-DBE9F295BAD2}" srcOrd="1" destOrd="0" presId="urn:microsoft.com/office/officeart/2005/8/layout/hierarchy4"/>
    <dgm:cxn modelId="{CB7D6448-B577-4A21-BCA8-8FB652A040D5}" type="presParOf" srcId="{73293728-592E-4338-AB87-2AC4FCED647C}" destId="{C877937E-BF6D-4EE3-A84E-C485A4A82125}" srcOrd="2" destOrd="0" presId="urn:microsoft.com/office/officeart/2005/8/layout/hierarchy4"/>
    <dgm:cxn modelId="{A4306F96-98A2-43F1-8925-04B82FC674E8}" type="presParOf" srcId="{C877937E-BF6D-4EE3-A84E-C485A4A82125}" destId="{E5FAF1B6-DF8B-41BB-9450-959403177014}" srcOrd="0" destOrd="0" presId="urn:microsoft.com/office/officeart/2005/8/layout/hierarchy4"/>
    <dgm:cxn modelId="{E18FA2DB-092B-41F6-90A6-8B956D0A54A4}" type="presParOf" srcId="{E5FAF1B6-DF8B-41BB-9450-959403177014}" destId="{9BB5BEDE-0A68-4B74-853B-ED035F285445}" srcOrd="0" destOrd="0" presId="urn:microsoft.com/office/officeart/2005/8/layout/hierarchy4"/>
    <dgm:cxn modelId="{DF113F49-06DF-4EAA-938A-DEC7980DCD73}" type="presParOf" srcId="{E5FAF1B6-DF8B-41BB-9450-959403177014}" destId="{14EB2D3E-8D0A-4478-B85E-864C8F700D89}" srcOrd="1" destOrd="0" presId="urn:microsoft.com/office/officeart/2005/8/layout/hierarchy4"/>
    <dgm:cxn modelId="{31BF5FEB-8931-4F92-A60D-240DFF88C316}" type="presParOf" srcId="{E5FAF1B6-DF8B-41BB-9450-959403177014}" destId="{F76323CD-0211-4D0A-9436-5011E89DC58D}" srcOrd="2" destOrd="0" presId="urn:microsoft.com/office/officeart/2005/8/layout/hierarchy4"/>
    <dgm:cxn modelId="{0F7FAFD1-2408-460B-A293-484A7261EE8D}" type="presParOf" srcId="{F76323CD-0211-4D0A-9436-5011E89DC58D}" destId="{229A73DC-6CC6-4786-8845-25809D353107}" srcOrd="0" destOrd="0" presId="urn:microsoft.com/office/officeart/2005/8/layout/hierarchy4"/>
    <dgm:cxn modelId="{6467D8D7-2D6E-4652-BE94-1CE4F2F9E160}" type="presParOf" srcId="{229A73DC-6CC6-4786-8845-25809D353107}" destId="{D0394572-BF2C-44BB-9A5E-1619CF8086D8}" srcOrd="0" destOrd="0" presId="urn:microsoft.com/office/officeart/2005/8/layout/hierarchy4"/>
    <dgm:cxn modelId="{8B0A4EA8-776A-4BCD-901F-D33726F35D69}" type="presParOf" srcId="{229A73DC-6CC6-4786-8845-25809D353107}" destId="{2B2CDC6D-E68E-49E9-AD6C-8AE4487E1E75}" srcOrd="1" destOrd="0" presId="urn:microsoft.com/office/officeart/2005/8/layout/hierarchy4"/>
    <dgm:cxn modelId="{F7BA399E-FB8E-4DF7-A46C-C2E2329375DF}" type="presParOf" srcId="{229A73DC-6CC6-4786-8845-25809D353107}" destId="{E37820FE-BEC5-4BB7-9E41-E2B17ED92E62}" srcOrd="2" destOrd="0" presId="urn:microsoft.com/office/officeart/2005/8/layout/hierarchy4"/>
    <dgm:cxn modelId="{5F657437-BFBD-419B-8D7D-B389EEAEC23B}" type="presParOf" srcId="{E37820FE-BEC5-4BB7-9E41-E2B17ED92E62}" destId="{D8877AE0-E91C-48A5-BBE9-F3AF2AB45D03}" srcOrd="0" destOrd="0" presId="urn:microsoft.com/office/officeart/2005/8/layout/hierarchy4"/>
    <dgm:cxn modelId="{F1FC8818-BDE8-4DEF-9946-A4BF2D58DAAF}" type="presParOf" srcId="{D8877AE0-E91C-48A5-BBE9-F3AF2AB45D03}" destId="{4F8FFF34-D04F-4EDB-B6E8-78ED95BECC76}" srcOrd="0" destOrd="0" presId="urn:microsoft.com/office/officeart/2005/8/layout/hierarchy4"/>
    <dgm:cxn modelId="{6439FBFE-3747-4978-AA62-A79CD5B83CB3}" type="presParOf" srcId="{D8877AE0-E91C-48A5-BBE9-F3AF2AB45D03}" destId="{7BD644E5-730C-4769-BE26-4A7A687D497F}" srcOrd="1" destOrd="0" presId="urn:microsoft.com/office/officeart/2005/8/layout/hierarchy4"/>
    <dgm:cxn modelId="{905E6722-90F2-4BF0-9BDB-63B036195E42}" type="presParOf" srcId="{ED986375-36F5-4143-A5F0-85653599471E}" destId="{9F687AEC-AB3B-4512-84AB-9EF38359FE99}" srcOrd="1" destOrd="0" presId="urn:microsoft.com/office/officeart/2005/8/layout/hierarchy4"/>
    <dgm:cxn modelId="{602A0873-6A65-4426-819B-55F49726474D}" type="presParOf" srcId="{ED986375-36F5-4143-A5F0-85653599471E}" destId="{113415A5-E91F-4FE8-9BF8-30244626B0BF}" srcOrd="2" destOrd="0" presId="urn:microsoft.com/office/officeart/2005/8/layout/hierarchy4"/>
    <dgm:cxn modelId="{18F0990E-AD07-4FC8-AECD-2E8DD895D548}" type="presParOf" srcId="{113415A5-E91F-4FE8-9BF8-30244626B0BF}" destId="{98728C6C-700D-4AF5-919D-571D1B1C73D6}" srcOrd="0" destOrd="0" presId="urn:microsoft.com/office/officeart/2005/8/layout/hierarchy4"/>
    <dgm:cxn modelId="{F58F5BE6-A3F3-4DE3-B0B6-3221D9B11FCD}" type="presParOf" srcId="{113415A5-E91F-4FE8-9BF8-30244626B0BF}" destId="{7DA4393A-B616-4187-9FD5-5855AF709139}" srcOrd="1" destOrd="0" presId="urn:microsoft.com/office/officeart/2005/8/layout/hierarchy4"/>
    <dgm:cxn modelId="{B91CAEB4-36A8-44A3-9824-259D0B1F5273}" type="presParOf" srcId="{113415A5-E91F-4FE8-9BF8-30244626B0BF}" destId="{5DBF41F9-76A7-4B1D-8947-AD1CA93918D7}" srcOrd="2" destOrd="0" presId="urn:microsoft.com/office/officeart/2005/8/layout/hierarchy4"/>
    <dgm:cxn modelId="{BBBD8B28-0015-4AE2-91C1-9A046A7D71EB}" type="presParOf" srcId="{5DBF41F9-76A7-4B1D-8947-AD1CA93918D7}" destId="{AE066C26-0F89-4F74-8EEE-568A145904EB}" srcOrd="0" destOrd="0" presId="urn:microsoft.com/office/officeart/2005/8/layout/hierarchy4"/>
    <dgm:cxn modelId="{8974663E-D42B-4977-A152-4BE5EDFCD4CD}" type="presParOf" srcId="{AE066C26-0F89-4F74-8EEE-568A145904EB}" destId="{8A4A9CFA-AEA9-4F05-83EE-AD7DC19C36EB}" srcOrd="0" destOrd="0" presId="urn:microsoft.com/office/officeart/2005/8/layout/hierarchy4"/>
    <dgm:cxn modelId="{5162E040-7235-4CCE-91A7-78D68313C9A6}" type="presParOf" srcId="{AE066C26-0F89-4F74-8EEE-568A145904EB}" destId="{895BD70D-9B23-4D1F-955D-1C23DF0F0579}" srcOrd="1" destOrd="0" presId="urn:microsoft.com/office/officeart/2005/8/layout/hierarchy4"/>
    <dgm:cxn modelId="{D95F0C35-5F25-4F44-9212-E8A45B7FAD5E}" type="presParOf" srcId="{AE066C26-0F89-4F74-8EEE-568A145904EB}" destId="{74FFA38C-DB40-401A-8BBA-313CB5741F28}" srcOrd="2" destOrd="0" presId="urn:microsoft.com/office/officeart/2005/8/layout/hierarchy4"/>
    <dgm:cxn modelId="{5690F7C8-4D96-4EF5-A6AF-85F1FCC9AB73}" type="presParOf" srcId="{74FFA38C-DB40-401A-8BBA-313CB5741F28}" destId="{0149EBE6-AA59-4F78-AF18-137F8047AB47}" srcOrd="0" destOrd="0" presId="urn:microsoft.com/office/officeart/2005/8/layout/hierarchy4"/>
    <dgm:cxn modelId="{EB3EE388-4F88-456B-A7C5-13994851FEC0}" type="presParOf" srcId="{0149EBE6-AA59-4F78-AF18-137F8047AB47}" destId="{14BABD28-5047-47A3-A701-B7AFBBE28819}" srcOrd="0" destOrd="0" presId="urn:microsoft.com/office/officeart/2005/8/layout/hierarchy4"/>
    <dgm:cxn modelId="{13FA3D8C-470F-410C-B122-F643DB62B484}" type="presParOf" srcId="{0149EBE6-AA59-4F78-AF18-137F8047AB47}" destId="{3F489D25-51FA-4C91-9DDF-6BA1DB51256D}" srcOrd="1" destOrd="0" presId="urn:microsoft.com/office/officeart/2005/8/layout/hierarchy4"/>
    <dgm:cxn modelId="{88835FE7-9C18-4020-AAC0-350351693B85}" type="presParOf" srcId="{0149EBE6-AA59-4F78-AF18-137F8047AB47}" destId="{D0D594F6-8533-4A50-8AE7-20755C3BFFA9}" srcOrd="2" destOrd="0" presId="urn:microsoft.com/office/officeart/2005/8/layout/hierarchy4"/>
    <dgm:cxn modelId="{31498DBE-E6C4-4B3D-AB77-B8C895C69C2B}" type="presParOf" srcId="{D0D594F6-8533-4A50-8AE7-20755C3BFFA9}" destId="{25C7D557-F0AE-4C4E-8B80-BC2468777DC6}" srcOrd="0" destOrd="0" presId="urn:microsoft.com/office/officeart/2005/8/layout/hierarchy4"/>
    <dgm:cxn modelId="{AC621313-55B9-4295-83FA-FBD194D42217}" type="presParOf" srcId="{25C7D557-F0AE-4C4E-8B80-BC2468777DC6}" destId="{8E7E2D4A-62E6-4A23-A5DD-552A63903B64}" srcOrd="0" destOrd="0" presId="urn:microsoft.com/office/officeart/2005/8/layout/hierarchy4"/>
    <dgm:cxn modelId="{543E2E1C-7087-46D5-A186-020F59703525}" type="presParOf" srcId="{25C7D557-F0AE-4C4E-8B80-BC2468777DC6}" destId="{9B983630-5D09-45D7-92AD-109BAA43CF48}" srcOrd="1" destOrd="0" presId="urn:microsoft.com/office/officeart/2005/8/layout/hierarchy4"/>
    <dgm:cxn modelId="{6F38327D-CC53-45CE-8C92-B6B585A46810}" type="presParOf" srcId="{25C7D557-F0AE-4C4E-8B80-BC2468777DC6}" destId="{B338BAF6-59FE-4215-B697-18ED9B1E550D}" srcOrd="2" destOrd="0" presId="urn:microsoft.com/office/officeart/2005/8/layout/hierarchy4"/>
    <dgm:cxn modelId="{E7653AE8-232C-4277-A0B8-64D3F8F8220A}" type="presParOf" srcId="{B338BAF6-59FE-4215-B697-18ED9B1E550D}" destId="{C2D8D153-FBF9-44C5-B447-F4BF501D8FA1}" srcOrd="0" destOrd="0" presId="urn:microsoft.com/office/officeart/2005/8/layout/hierarchy4"/>
    <dgm:cxn modelId="{0099CB55-167F-4A49-A071-6DBED42A1B18}" type="presParOf" srcId="{C2D8D153-FBF9-44C5-B447-F4BF501D8FA1}" destId="{085136A3-D02F-461C-B31C-FD1D69D16759}" srcOrd="0" destOrd="0" presId="urn:microsoft.com/office/officeart/2005/8/layout/hierarchy4"/>
    <dgm:cxn modelId="{034DF5F6-A723-40AB-8888-DDCE22CDA74A}" type="presParOf" srcId="{C2D8D153-FBF9-44C5-B447-F4BF501D8FA1}" destId="{DCA6CF81-D743-4AD3-A3A1-3DF9D9BFBC77}" srcOrd="1" destOrd="0" presId="urn:microsoft.com/office/officeart/2005/8/layout/hierarchy4"/>
    <dgm:cxn modelId="{B84D1330-7337-4496-A5D9-3CFF2C9D4D2C}" type="presParOf" srcId="{C2D8D153-FBF9-44C5-B447-F4BF501D8FA1}" destId="{8A9FECDA-0971-4926-9F35-6C36E65B14A9}" srcOrd="2" destOrd="0" presId="urn:microsoft.com/office/officeart/2005/8/layout/hierarchy4"/>
    <dgm:cxn modelId="{9E495400-E013-490D-AC5F-9BBDB89BF104}" type="presParOf" srcId="{8A9FECDA-0971-4926-9F35-6C36E65B14A9}" destId="{4A1D7939-C139-4889-AA8A-C0FC12630CEE}" srcOrd="0" destOrd="0" presId="urn:microsoft.com/office/officeart/2005/8/layout/hierarchy4"/>
    <dgm:cxn modelId="{A6FF448F-671E-4B71-9741-8A5EFEF0DAEA}" type="presParOf" srcId="{4A1D7939-C139-4889-AA8A-C0FC12630CEE}" destId="{2BC9EB28-F68D-4321-836D-A642C2C0DAB1}" srcOrd="0" destOrd="0" presId="urn:microsoft.com/office/officeart/2005/8/layout/hierarchy4"/>
    <dgm:cxn modelId="{AA6E473C-4202-49A4-B986-FFFA3D565346}" type="presParOf" srcId="{4A1D7939-C139-4889-AA8A-C0FC12630CEE}" destId="{27FCCA56-038C-4613-B7B2-16CD590F385E}" srcOrd="1" destOrd="0" presId="urn:microsoft.com/office/officeart/2005/8/layout/hierarchy4"/>
    <dgm:cxn modelId="{C9CF2236-4CDE-4265-97F7-7113F324B1CB}" type="presParOf" srcId="{4A1D7939-C139-4889-AA8A-C0FC12630CEE}" destId="{7F93EC46-9C8D-4119-8F52-CCFA2BE3D856}" srcOrd="2" destOrd="0" presId="urn:microsoft.com/office/officeart/2005/8/layout/hierarchy4"/>
    <dgm:cxn modelId="{AF77F9D2-B07D-4ABD-B9EA-373B16D62DE2}" type="presParOf" srcId="{7F93EC46-9C8D-4119-8F52-CCFA2BE3D856}" destId="{57E5281D-099B-4146-8847-39F267019B93}" srcOrd="0" destOrd="0" presId="urn:microsoft.com/office/officeart/2005/8/layout/hierarchy4"/>
    <dgm:cxn modelId="{A091D535-74B6-44BB-B863-1A56AFD6E2E6}" type="presParOf" srcId="{57E5281D-099B-4146-8847-39F267019B93}" destId="{85D767EC-FAE5-4312-B23F-9B41F2C6B7D7}" srcOrd="0" destOrd="0" presId="urn:microsoft.com/office/officeart/2005/8/layout/hierarchy4"/>
    <dgm:cxn modelId="{43EC7C0F-8912-48DE-B67C-F84F8F007353}" type="presParOf" srcId="{57E5281D-099B-4146-8847-39F267019B93}" destId="{A9B5E747-E89C-44EE-90A6-8904E34D8B12}" srcOrd="1" destOrd="0" presId="urn:microsoft.com/office/officeart/2005/8/layout/hierarchy4"/>
    <dgm:cxn modelId="{E2047CEE-44CE-4163-8BFB-49A2133420EF}" type="presParOf" srcId="{57E5281D-099B-4146-8847-39F267019B93}" destId="{E795CE46-C816-4100-AC67-9520DA742BDE}" srcOrd="2" destOrd="0" presId="urn:microsoft.com/office/officeart/2005/8/layout/hierarchy4"/>
    <dgm:cxn modelId="{DEAF5C5A-23DA-4722-B2FF-47721E16B065}" type="presParOf" srcId="{E795CE46-C816-4100-AC67-9520DA742BDE}" destId="{AF157ACE-04CF-46AC-BBA4-4513DAC2FEED}" srcOrd="0" destOrd="0" presId="urn:microsoft.com/office/officeart/2005/8/layout/hierarchy4"/>
    <dgm:cxn modelId="{086F69CD-8D98-4DC2-AFDB-009E95BF18E6}" type="presParOf" srcId="{AF157ACE-04CF-46AC-BBA4-4513DAC2FEED}" destId="{0173EF90-65AC-40C1-BC63-3905C32CCBD3}" srcOrd="0" destOrd="0" presId="urn:microsoft.com/office/officeart/2005/8/layout/hierarchy4"/>
    <dgm:cxn modelId="{DC599819-7284-4C20-8C0E-0E1C5DCE45BB}" type="presParOf" srcId="{AF157ACE-04CF-46AC-BBA4-4513DAC2FEED}" destId="{074A374B-49A7-4B87-A7E3-020A459817C7}" srcOrd="1" destOrd="0" presId="urn:microsoft.com/office/officeart/2005/8/layout/hierarchy4"/>
    <dgm:cxn modelId="{AB9EBDD8-2C67-4683-B74B-53CE742AE4AB}" type="presParOf" srcId="{B74154C5-AFFE-498C-8E4C-911D7456AC97}" destId="{694C6A3E-E1B4-4940-ABED-A0BE47161CCE}" srcOrd="1" destOrd="0" presId="urn:microsoft.com/office/officeart/2005/8/layout/hierarchy4"/>
    <dgm:cxn modelId="{5A4701A6-122D-4F5D-BD44-7030513B04BD}" type="presParOf" srcId="{B74154C5-AFFE-498C-8E4C-911D7456AC97}" destId="{22BDFE06-8D1B-4C76-8FF0-2DABD4B35522}" srcOrd="2" destOrd="0" presId="urn:microsoft.com/office/officeart/2005/8/layout/hierarchy4"/>
    <dgm:cxn modelId="{F55938D2-778E-4CB6-9158-EA6A6A9C32A4}" type="presParOf" srcId="{22BDFE06-8D1B-4C76-8FF0-2DABD4B35522}" destId="{576C6983-4618-426C-8177-DEA9FE3AC4EB}" srcOrd="0" destOrd="0" presId="urn:microsoft.com/office/officeart/2005/8/layout/hierarchy4"/>
    <dgm:cxn modelId="{5807D494-C399-48A7-88FD-9E6405A5B2FC}" type="presParOf" srcId="{22BDFE06-8D1B-4C76-8FF0-2DABD4B35522}" destId="{498D5BED-6816-45E0-A418-8DCFF49902AF}" srcOrd="1" destOrd="0" presId="urn:microsoft.com/office/officeart/2005/8/layout/hierarchy4"/>
    <dgm:cxn modelId="{994EE0A5-A0F2-4214-B860-555DE2EB6B7F}" type="presParOf" srcId="{22BDFE06-8D1B-4C76-8FF0-2DABD4B35522}" destId="{508A389B-C0F5-43D4-BD46-7C9F058EB2F7}" srcOrd="2" destOrd="0" presId="urn:microsoft.com/office/officeart/2005/8/layout/hierarchy4"/>
    <dgm:cxn modelId="{F2B7B349-08F0-45D8-BDC1-BE45A3C9E53B}" type="presParOf" srcId="{508A389B-C0F5-43D4-BD46-7C9F058EB2F7}" destId="{4BE30B0A-6BC4-4384-8F26-09633F1C2F67}" srcOrd="0" destOrd="0" presId="urn:microsoft.com/office/officeart/2005/8/layout/hierarchy4"/>
    <dgm:cxn modelId="{C18AE009-DE15-4573-A0CD-432AFEAA032D}" type="presParOf" srcId="{4BE30B0A-6BC4-4384-8F26-09633F1C2F67}" destId="{C1736FFF-D3A9-461C-843A-75D86022B9DC}" srcOrd="0" destOrd="0" presId="urn:microsoft.com/office/officeart/2005/8/layout/hierarchy4"/>
    <dgm:cxn modelId="{0C97C49E-8991-4880-8634-C113B4EC32D0}" type="presParOf" srcId="{4BE30B0A-6BC4-4384-8F26-09633F1C2F67}" destId="{45FD02FA-D649-4107-81C7-BA7596601166}" srcOrd="1" destOrd="0" presId="urn:microsoft.com/office/officeart/2005/8/layout/hierarchy4"/>
    <dgm:cxn modelId="{A5F9ECE6-A108-4ECB-962A-FF621D4A6AEB}" type="presParOf" srcId="{4BE30B0A-6BC4-4384-8F26-09633F1C2F67}" destId="{62BDDD9A-D02D-4EC9-9A51-1238D67179B7}" srcOrd="2" destOrd="0" presId="urn:microsoft.com/office/officeart/2005/8/layout/hierarchy4"/>
    <dgm:cxn modelId="{9254B5A8-B3DD-4CF7-AE2F-0FAE5431E72C}" type="presParOf" srcId="{62BDDD9A-D02D-4EC9-9A51-1238D67179B7}" destId="{244A4C12-9192-4253-93E3-A0FF0E338196}" srcOrd="0" destOrd="0" presId="urn:microsoft.com/office/officeart/2005/8/layout/hierarchy4"/>
    <dgm:cxn modelId="{DD8FB675-5870-4C52-A1FE-B0A7E5CCF729}" type="presParOf" srcId="{244A4C12-9192-4253-93E3-A0FF0E338196}" destId="{33D6FFE4-E349-423D-A7F1-8E1A49A29AC4}" srcOrd="0" destOrd="0" presId="urn:microsoft.com/office/officeart/2005/8/layout/hierarchy4"/>
    <dgm:cxn modelId="{9C008373-D2E0-4B83-BFCA-BA274813800C}" type="presParOf" srcId="{244A4C12-9192-4253-93E3-A0FF0E338196}" destId="{43C3D53A-843E-4C4F-9A60-8FB58F11DD4E}" srcOrd="1" destOrd="0" presId="urn:microsoft.com/office/officeart/2005/8/layout/hierarchy4"/>
    <dgm:cxn modelId="{924B04CC-1DCC-4DC5-A571-18D83D998762}" type="presParOf" srcId="{244A4C12-9192-4253-93E3-A0FF0E338196}" destId="{6E5BFFB0-6E2B-4011-9640-F6BAB03B9ADF}" srcOrd="2" destOrd="0" presId="urn:microsoft.com/office/officeart/2005/8/layout/hierarchy4"/>
    <dgm:cxn modelId="{9C65353D-6D0D-4359-A0F1-7E43311D5A21}" type="presParOf" srcId="{6E5BFFB0-6E2B-4011-9640-F6BAB03B9ADF}" destId="{FF422C5A-2F9A-4C9D-854E-BFC785439DEC}" srcOrd="0" destOrd="0" presId="urn:microsoft.com/office/officeart/2005/8/layout/hierarchy4"/>
    <dgm:cxn modelId="{44AAD0CA-A355-4E7B-BBFF-D1994C25E73D}" type="presParOf" srcId="{FF422C5A-2F9A-4C9D-854E-BFC785439DEC}" destId="{C586111C-58B6-40AF-8D8A-60EE680572BA}" srcOrd="0" destOrd="0" presId="urn:microsoft.com/office/officeart/2005/8/layout/hierarchy4"/>
    <dgm:cxn modelId="{84245290-2809-470F-90FE-6B3E42F51BC4}" type="presParOf" srcId="{FF422C5A-2F9A-4C9D-854E-BFC785439DEC}" destId="{A0E0AB26-1DEA-4D08-AD62-8A7E0816A59C}" srcOrd="1" destOrd="0" presId="urn:microsoft.com/office/officeart/2005/8/layout/hierarchy4"/>
    <dgm:cxn modelId="{CD27E51D-1CAE-46E4-AA5A-96697E5F84F3}" type="presParOf" srcId="{FF422C5A-2F9A-4C9D-854E-BFC785439DEC}" destId="{FFF447F9-BACE-4B19-B5DF-5D71FE61C4DC}" srcOrd="2" destOrd="0" presId="urn:microsoft.com/office/officeart/2005/8/layout/hierarchy4"/>
    <dgm:cxn modelId="{80FB7A77-4169-44DD-857E-4CFAF3C65153}" type="presParOf" srcId="{FFF447F9-BACE-4B19-B5DF-5D71FE61C4DC}" destId="{5106FDE3-AC3E-4615-8C4F-829EABC2C26C}" srcOrd="0" destOrd="0" presId="urn:microsoft.com/office/officeart/2005/8/layout/hierarchy4"/>
    <dgm:cxn modelId="{89664D0A-23E6-43EE-A02D-7CA9944C377B}" type="presParOf" srcId="{5106FDE3-AC3E-4615-8C4F-829EABC2C26C}" destId="{41590EE3-70B4-4E0E-8D44-18EF1FD97F2E}" srcOrd="0" destOrd="0" presId="urn:microsoft.com/office/officeart/2005/8/layout/hierarchy4"/>
    <dgm:cxn modelId="{0B6FAF1D-E9D4-498E-98DD-1DEAD0E97731}" type="presParOf" srcId="{5106FDE3-AC3E-4615-8C4F-829EABC2C26C}" destId="{58DAA9F4-0E18-4F78-BD4F-92D296477D35}" srcOrd="1" destOrd="0" presId="urn:microsoft.com/office/officeart/2005/8/layout/hierarchy4"/>
    <dgm:cxn modelId="{7BA0C3B4-40FB-4473-959D-95BB3A22B70D}" type="presParOf" srcId="{5106FDE3-AC3E-4615-8C4F-829EABC2C26C}" destId="{D1A4E4BA-FB74-44DD-88E4-672303AAC4FA}" srcOrd="2" destOrd="0" presId="urn:microsoft.com/office/officeart/2005/8/layout/hierarchy4"/>
    <dgm:cxn modelId="{80CBBF30-B995-4992-A44B-D0C0EFE95E6A}" type="presParOf" srcId="{D1A4E4BA-FB74-44DD-88E4-672303AAC4FA}" destId="{E5B57F09-2B59-4711-A8C9-974EF4149D9A}" srcOrd="0" destOrd="0" presId="urn:microsoft.com/office/officeart/2005/8/layout/hierarchy4"/>
    <dgm:cxn modelId="{04EF8118-2DA6-4552-B73D-815D868C77CE}" type="presParOf" srcId="{E5B57F09-2B59-4711-A8C9-974EF4149D9A}" destId="{6CE5FDB4-BFBB-4259-A330-B441199BCE24}" srcOrd="0" destOrd="0" presId="urn:microsoft.com/office/officeart/2005/8/layout/hierarchy4"/>
    <dgm:cxn modelId="{24C1DF7F-1294-4B23-8BB4-2D6F6D300D27}" type="presParOf" srcId="{E5B57F09-2B59-4711-A8C9-974EF4149D9A}" destId="{333F826B-C233-4B5F-A398-764D3F47A1BA}" srcOrd="1" destOrd="0" presId="urn:microsoft.com/office/officeart/2005/8/layout/hierarchy4"/>
    <dgm:cxn modelId="{74208B37-303B-40CA-96D0-88B4AF2F4247}" type="presParOf" srcId="{E5B57F09-2B59-4711-A8C9-974EF4149D9A}" destId="{E607D5B5-B0CE-46E0-84C5-F456BAF04EE4}" srcOrd="2" destOrd="0" presId="urn:microsoft.com/office/officeart/2005/8/layout/hierarchy4"/>
    <dgm:cxn modelId="{BC18037D-6405-4E43-B177-71637D5098B7}" type="presParOf" srcId="{E607D5B5-B0CE-46E0-84C5-F456BAF04EE4}" destId="{F267116D-D0B1-4457-ABA0-2D94424C53E8}" srcOrd="0" destOrd="0" presId="urn:microsoft.com/office/officeart/2005/8/layout/hierarchy4"/>
    <dgm:cxn modelId="{E3203AD0-F082-4385-82AC-F853B7E791C7}" type="presParOf" srcId="{F267116D-D0B1-4457-ABA0-2D94424C53E8}" destId="{89DC61A6-3199-4C88-A8D1-98ADCFDD3274}" srcOrd="0" destOrd="0" presId="urn:microsoft.com/office/officeart/2005/8/layout/hierarchy4"/>
    <dgm:cxn modelId="{49274B73-92C1-4116-A3DB-F31FF4A461E1}" type="presParOf" srcId="{F267116D-D0B1-4457-ABA0-2D94424C53E8}" destId="{911FD772-B984-413E-A468-8F0F3007E9F5}" srcOrd="1" destOrd="0" presId="urn:microsoft.com/office/officeart/2005/8/layout/hierarchy4"/>
    <dgm:cxn modelId="{56D60278-B65E-4C03-B3AA-6CC1672CA221}" type="presParOf" srcId="{F267116D-D0B1-4457-ABA0-2D94424C53E8}" destId="{C7E808E6-5BB0-42AD-9568-7FA84FFA1273}" srcOrd="2" destOrd="0" presId="urn:microsoft.com/office/officeart/2005/8/layout/hierarchy4"/>
    <dgm:cxn modelId="{049459A1-CF05-4552-9A06-C543E5087417}" type="presParOf" srcId="{C7E808E6-5BB0-42AD-9568-7FA84FFA1273}" destId="{6143EFE8-4DC9-41D7-A90D-BEF4DD9D6775}" srcOrd="0" destOrd="0" presId="urn:microsoft.com/office/officeart/2005/8/layout/hierarchy4"/>
    <dgm:cxn modelId="{971619F0-920C-4491-B157-1E0635D1DDF9}" type="presParOf" srcId="{6143EFE8-4DC9-41D7-A90D-BEF4DD9D6775}" destId="{B35EEDEE-A63C-4DC0-9860-A34A7BFD903E}" srcOrd="0" destOrd="0" presId="urn:microsoft.com/office/officeart/2005/8/layout/hierarchy4"/>
    <dgm:cxn modelId="{51911868-29BB-42B8-AF05-9031B191DDAC}" type="presParOf" srcId="{6143EFE8-4DC9-41D7-A90D-BEF4DD9D6775}" destId="{DE95F23C-C4B0-414E-84D4-9F202008C6C7}" srcOrd="1" destOrd="0" presId="urn:microsoft.com/office/officeart/2005/8/layout/hierarchy4"/>
    <dgm:cxn modelId="{11544A20-F598-46D2-BB9F-2F575DE7286D}" type="presParOf" srcId="{6143EFE8-4DC9-41D7-A90D-BEF4DD9D6775}" destId="{2AFD5925-89E6-4CDB-B771-8976E3EAA1E0}" srcOrd="2" destOrd="0" presId="urn:microsoft.com/office/officeart/2005/8/layout/hierarchy4"/>
    <dgm:cxn modelId="{D345BABB-3245-41B5-9F85-82DDF11E9D0E}" type="presParOf" srcId="{2AFD5925-89E6-4CDB-B771-8976E3EAA1E0}" destId="{70126A72-D428-49FA-8D64-455D3BB37C3B}" srcOrd="0" destOrd="0" presId="urn:microsoft.com/office/officeart/2005/8/layout/hierarchy4"/>
    <dgm:cxn modelId="{2E8F8C58-25AE-4535-8901-1BA42329055D}" type="presParOf" srcId="{70126A72-D428-49FA-8D64-455D3BB37C3B}" destId="{6C2FB839-90B1-4C3A-BFA4-60802C25EC81}" srcOrd="0" destOrd="0" presId="urn:microsoft.com/office/officeart/2005/8/layout/hierarchy4"/>
    <dgm:cxn modelId="{60E6B559-19AB-4668-85A7-455585913DC4}" type="presParOf" srcId="{70126A72-D428-49FA-8D64-455D3BB37C3B}" destId="{BCAF8949-B074-41B5-830F-D70AB29BD44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2015 год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88AF55BF-2C52-478B-8F7B-157C2C0B3B5C}">
      <dgm:prSet phldrT="[Текст]" custT="1"/>
      <dgm:spPr/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864D3113-CD68-4C58-934C-D98B64584BCB}" type="par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5BB4011B-E3FC-4057-A00E-8A9838BA3A59}" type="sib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A57325F4-ED51-4632-8210-EB7BB1A937E3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факт</a:t>
          </a:r>
          <a:endParaRPr lang="ru-RU" sz="1100" b="1" dirty="0"/>
        </a:p>
      </dgm:t>
    </dgm:pt>
    <dgm:pt modelId="{6150F581-7907-438C-A5FF-D5610DEF132F}" type="par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E72CAC59-F6F2-42E5-B76B-89BAE641EF02}" type="sib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2016 год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B27758F7-CCC5-4853-943C-C625AC5B9618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9938749E-0144-426C-8499-F0A7FBDF416A}" type="par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34700083-B36F-462F-B323-1D0EB181521B}" type="sib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6B08672F-E0FF-490A-8A6A-EE15E9A347DB}">
      <dgm:prSet custT="1"/>
      <dgm:spPr/>
      <dgm:t>
        <a:bodyPr/>
        <a:lstStyle/>
        <a:p>
          <a:r>
            <a:rPr lang="ru-RU" sz="1100" b="1" smtClean="0"/>
            <a:t>5,0</a:t>
          </a:r>
          <a:endParaRPr lang="ru-RU" sz="1100" b="1" dirty="0"/>
        </a:p>
      </dgm:t>
    </dgm:pt>
    <dgm:pt modelId="{C79FC32D-21F6-44D8-BB85-40E56683B653}" type="par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1D61555D-5C35-4B12-BFFF-483B302CB699}" type="sib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4,95</a:t>
          </a:r>
          <a:endParaRPr lang="ru-RU" sz="1100" b="1" dirty="0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4,9</a:t>
          </a:r>
          <a:endParaRPr lang="ru-RU" sz="1100" b="1" dirty="0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38339FB0-E72C-41C6-B50E-F0AC88B19FB8}">
      <dgm:prSet custT="1"/>
      <dgm:spPr/>
      <dgm:t>
        <a:bodyPr/>
        <a:lstStyle/>
        <a:p>
          <a:r>
            <a:rPr lang="ru-RU" sz="1100" b="1" dirty="0" smtClean="0"/>
            <a:t>0,7</a:t>
          </a:r>
          <a:endParaRPr lang="ru-RU" sz="1100" b="1" dirty="0"/>
        </a:p>
      </dgm:t>
    </dgm:pt>
    <dgm:pt modelId="{BCD2EDD9-D801-4E03-BB4B-D967153748FB}" type="par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8F96F08A-9CC7-4FB6-A9E1-3EDCD9F33FD8}" type="sib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0,65</a:t>
          </a:r>
          <a:endParaRPr lang="ru-RU" sz="1100" b="1" dirty="0"/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0,7</a:t>
          </a:r>
          <a:endParaRPr lang="ru-RU" sz="11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A0EE0816-71FE-4855-B1E0-02990AF78A21}">
      <dgm:prSet custT="1"/>
      <dgm:spPr/>
      <dgm:t>
        <a:bodyPr/>
        <a:lstStyle/>
        <a:p>
          <a:r>
            <a:rPr lang="ru-RU" sz="1100" b="1" dirty="0" smtClean="0"/>
            <a:t>17,3</a:t>
          </a:r>
          <a:endParaRPr lang="ru-RU" sz="1100" b="1" dirty="0"/>
        </a:p>
      </dgm:t>
    </dgm:pt>
    <dgm:pt modelId="{75674904-C66D-4634-9B49-059D96BD5483}" type="par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A2DE86E6-72CD-4DC8-9624-4DD62F96EFAF}" type="sib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18,9</a:t>
          </a:r>
          <a:endParaRPr lang="ru-RU" sz="1100" b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17,1</a:t>
          </a:r>
          <a:endParaRPr lang="ru-RU" sz="11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</dgm:pt>
    <dgm:pt modelId="{B74154C5-AFFE-498C-8E4C-911D7456AC97}" type="pres">
      <dgm:prSet presAssocID="{946393D2-3BB5-4D19-BAF6-84B7339845C4}" presName="horzOne" presStyleCnt="0"/>
      <dgm:spPr/>
    </dgm:pt>
    <dgm:pt modelId="{AA6E5317-C9D5-49D6-9218-04A9A8CDF9E8}" type="pres">
      <dgm:prSet presAssocID="{5A6BA2F8-AB86-4FEA-9FCE-F9FA52A7F9A0}" presName="vertTwo" presStyleCnt="0"/>
      <dgm:spPr/>
    </dgm:pt>
    <dgm:pt modelId="{EFD09625-1EEB-463A-9D51-52F09A5E039B}" type="pres">
      <dgm:prSet presAssocID="{5A6BA2F8-AB86-4FEA-9FCE-F9FA52A7F9A0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</dgm:pt>
    <dgm:pt modelId="{ED986375-36F5-4143-A5F0-85653599471E}" type="pres">
      <dgm:prSet presAssocID="{5A6BA2F8-AB86-4FEA-9FCE-F9FA52A7F9A0}" presName="horzTwo" presStyleCnt="0"/>
      <dgm:spPr/>
    </dgm:pt>
    <dgm:pt modelId="{3DBCE625-CEFD-4EF1-944D-CC5E1F9EB348}" type="pres">
      <dgm:prSet presAssocID="{88AF55BF-2C52-478B-8F7B-157C2C0B3B5C}" presName="vertThree" presStyleCnt="0"/>
      <dgm:spPr/>
    </dgm:pt>
    <dgm:pt modelId="{A222F7FC-2C70-4D44-8E21-34A02376492D}" type="pres">
      <dgm:prSet presAssocID="{88AF55BF-2C52-478B-8F7B-157C2C0B3B5C}" presName="txThree" presStyleLbl="node3" presStyleIdx="0" presStyleCnt="3" custLinFactNeighborX="-747" custLinFactNeighborY="576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163781-30A9-4492-8F46-0B375E77D606}" type="pres">
      <dgm:prSet presAssocID="{88AF55BF-2C52-478B-8F7B-157C2C0B3B5C}" presName="parTransThree" presStyleCnt="0"/>
      <dgm:spPr/>
    </dgm:pt>
    <dgm:pt modelId="{6207E762-9DCF-4231-A9C6-08BD43E83D20}" type="pres">
      <dgm:prSet presAssocID="{88AF55BF-2C52-478B-8F7B-157C2C0B3B5C}" presName="horzThree" presStyleCnt="0"/>
      <dgm:spPr/>
    </dgm:pt>
    <dgm:pt modelId="{CFAF5DA1-06E5-4585-BDBB-446033F9BE23}" type="pres">
      <dgm:prSet presAssocID="{6B08672F-E0FF-490A-8A6A-EE15E9A347DB}" presName="vertFour" presStyleCnt="0">
        <dgm:presLayoutVars>
          <dgm:chPref val="3"/>
        </dgm:presLayoutVars>
      </dgm:prSet>
      <dgm:spPr/>
    </dgm:pt>
    <dgm:pt modelId="{F6FE7E8E-883A-4C79-93F7-AEF9AEF9F9DE}" type="pres">
      <dgm:prSet presAssocID="{6B08672F-E0FF-490A-8A6A-EE15E9A347DB}" presName="txFour" presStyleLbl="node4" presStyleIdx="0" presStyleCnt="9" custLinFactNeighborX="-36" custLinFactNeighborY="999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A7653C-2830-4B7A-B97A-E0B91F2A457A}" type="pres">
      <dgm:prSet presAssocID="{6B08672F-E0FF-490A-8A6A-EE15E9A347DB}" presName="parTransFour" presStyleCnt="0"/>
      <dgm:spPr/>
    </dgm:pt>
    <dgm:pt modelId="{E69FA2EB-A010-4E64-83A0-722237B7A7E1}" type="pres">
      <dgm:prSet presAssocID="{6B08672F-E0FF-490A-8A6A-EE15E9A347DB}" presName="horzFour" presStyleCnt="0"/>
      <dgm:spPr/>
    </dgm:pt>
    <dgm:pt modelId="{67CE9756-A8D0-45D9-86D8-03109F5CBCE9}" type="pres">
      <dgm:prSet presAssocID="{38339FB0-E72C-41C6-B50E-F0AC88B19FB8}" presName="vertFour" presStyleCnt="0">
        <dgm:presLayoutVars>
          <dgm:chPref val="3"/>
        </dgm:presLayoutVars>
      </dgm:prSet>
      <dgm:spPr/>
    </dgm:pt>
    <dgm:pt modelId="{B0232F34-051D-481D-9CC7-7CFB0339C454}" type="pres">
      <dgm:prSet presAssocID="{38339FB0-E72C-41C6-B50E-F0AC88B19FB8}" presName="txFour" presStyleLbl="node4" presStyleIdx="1" presStyleCnt="9" custScale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1A3C60-BC49-49D1-BCCE-B160FCDBC262}" type="pres">
      <dgm:prSet presAssocID="{38339FB0-E72C-41C6-B50E-F0AC88B19FB8}" presName="parTransFour" presStyleCnt="0"/>
      <dgm:spPr/>
    </dgm:pt>
    <dgm:pt modelId="{03D9FDDF-6FEE-4AC3-8403-A2D130230B08}" type="pres">
      <dgm:prSet presAssocID="{38339FB0-E72C-41C6-B50E-F0AC88B19FB8}" presName="horzFour" presStyleCnt="0"/>
      <dgm:spPr/>
    </dgm:pt>
    <dgm:pt modelId="{A97F1489-052C-4C38-86B7-BC4BB90AC75E}" type="pres">
      <dgm:prSet presAssocID="{A0EE0816-71FE-4855-B1E0-02990AF78A21}" presName="vertFour" presStyleCnt="0">
        <dgm:presLayoutVars>
          <dgm:chPref val="3"/>
        </dgm:presLayoutVars>
      </dgm:prSet>
      <dgm:spPr/>
    </dgm:pt>
    <dgm:pt modelId="{4DC6FEF6-AA8E-4A28-95B0-4EA11C79CD95}" type="pres">
      <dgm:prSet presAssocID="{A0EE0816-71FE-4855-B1E0-02990AF78A21}" presName="txFour" presStyleLbl="node4" presStyleIdx="2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BC19EF-6235-4CE4-A4BA-F52EF090EA43}" type="pres">
      <dgm:prSet presAssocID="{A0EE0816-71FE-4855-B1E0-02990AF78A21}" presName="horzFour" presStyleCnt="0"/>
      <dgm:spPr/>
    </dgm:pt>
    <dgm:pt modelId="{9F687AEC-AB3B-4512-84AB-9EF38359FE99}" type="pres">
      <dgm:prSet presAssocID="{5BB4011B-E3FC-4057-A00E-8A9838BA3A59}" presName="sibSpaceThree" presStyleCnt="0"/>
      <dgm:spPr/>
    </dgm:pt>
    <dgm:pt modelId="{113415A5-E91F-4FE8-9BF8-30244626B0BF}" type="pres">
      <dgm:prSet presAssocID="{A57325F4-ED51-4632-8210-EB7BB1A937E3}" presName="vertThree" presStyleCnt="0"/>
      <dgm:spPr/>
    </dgm:pt>
    <dgm:pt modelId="{98728C6C-700D-4AF5-919D-571D1B1C73D6}" type="pres">
      <dgm:prSet presAssocID="{A57325F4-ED51-4632-8210-EB7BB1A937E3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A4393A-B616-4187-9FD5-5855AF709139}" type="pres">
      <dgm:prSet presAssocID="{A57325F4-ED51-4632-8210-EB7BB1A937E3}" presName="parTransThree" presStyleCnt="0"/>
      <dgm:spPr/>
    </dgm:pt>
    <dgm:pt modelId="{5DBF41F9-76A7-4B1D-8947-AD1CA93918D7}" type="pres">
      <dgm:prSet presAssocID="{A57325F4-ED51-4632-8210-EB7BB1A937E3}" presName="horzThree" presStyleCnt="0"/>
      <dgm:spPr/>
    </dgm:pt>
    <dgm:pt modelId="{AE066C26-0F89-4F74-8EEE-568A145904EB}" type="pres">
      <dgm:prSet presAssocID="{F6F97186-B344-4193-9FE9-6DFB5403A289}" presName="vertFour" presStyleCnt="0">
        <dgm:presLayoutVars>
          <dgm:chPref val="3"/>
        </dgm:presLayoutVars>
      </dgm:prSet>
      <dgm:spPr/>
    </dgm:pt>
    <dgm:pt modelId="{8A4A9CFA-AEA9-4F05-83EE-AD7DC19C36EB}" type="pres">
      <dgm:prSet presAssocID="{F6F97186-B344-4193-9FE9-6DFB5403A289}" presName="txFour" presStyleLbl="node4" presStyleIdx="3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5BD70D-9B23-4D1F-955D-1C23DF0F0579}" type="pres">
      <dgm:prSet presAssocID="{F6F97186-B344-4193-9FE9-6DFB5403A289}" presName="parTransFour" presStyleCnt="0"/>
      <dgm:spPr/>
    </dgm:pt>
    <dgm:pt modelId="{74FFA38C-DB40-401A-8BBA-313CB5741F28}" type="pres">
      <dgm:prSet presAssocID="{F6F97186-B344-4193-9FE9-6DFB5403A289}" presName="horzFour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</dgm:pt>
    <dgm:pt modelId="{14BABD28-5047-47A3-A701-B7AFBBE28819}" type="pres">
      <dgm:prSet presAssocID="{CD119780-6575-4106-AE5B-2CC6B48E5482}" presName="txFour" presStyleLbl="node4" presStyleIdx="4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</dgm:pt>
    <dgm:pt modelId="{D0D594F6-8533-4A50-8AE7-20755C3BFFA9}" type="pres">
      <dgm:prSet presAssocID="{CD119780-6575-4106-AE5B-2CC6B48E5482}" presName="horzFour" presStyleCnt="0"/>
      <dgm:spPr/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</dgm:pt>
    <dgm:pt modelId="{8E7E2D4A-62E6-4A23-A5DD-552A63903B64}" type="pres">
      <dgm:prSet presAssocID="{93520637-36B3-4AB9-B949-92D55141E733}" presName="txFour" presStyleLbl="node4" presStyleIdx="5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38BAF6-59FE-4215-B697-18ED9B1E550D}" type="pres">
      <dgm:prSet presAssocID="{93520637-36B3-4AB9-B949-92D55141E733}" presName="horzFour" presStyleCnt="0"/>
      <dgm:spPr/>
    </dgm:pt>
    <dgm:pt modelId="{694C6A3E-E1B4-4940-ABED-A0BE47161CCE}" type="pres">
      <dgm:prSet presAssocID="{C6F24F42-97B0-4B65-A4C6-FEB3AD0E1596}" presName="sibSpaceTwo" presStyleCnt="0"/>
      <dgm:spPr/>
    </dgm:pt>
    <dgm:pt modelId="{22BDFE06-8D1B-4C76-8FF0-2DABD4B35522}" type="pres">
      <dgm:prSet presAssocID="{7711325B-E859-44FE-8B41-57F9AFDCA54B}" presName="vertTwo" presStyleCnt="0"/>
      <dgm:spPr/>
    </dgm:pt>
    <dgm:pt modelId="{576C6983-4618-426C-8177-DEA9FE3AC4EB}" type="pres">
      <dgm:prSet presAssocID="{7711325B-E859-44FE-8B41-57F9AFDCA54B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</dgm:pt>
    <dgm:pt modelId="{508A389B-C0F5-43D4-BD46-7C9F058EB2F7}" type="pres">
      <dgm:prSet presAssocID="{7711325B-E859-44FE-8B41-57F9AFDCA54B}" presName="horzTwo" presStyleCnt="0"/>
      <dgm:spPr/>
    </dgm:pt>
    <dgm:pt modelId="{4BE30B0A-6BC4-4384-8F26-09633F1C2F67}" type="pres">
      <dgm:prSet presAssocID="{B27758F7-CCC5-4853-943C-C625AC5B9618}" presName="vertThree" presStyleCnt="0"/>
      <dgm:spPr/>
    </dgm:pt>
    <dgm:pt modelId="{C1736FFF-D3A9-461C-843A-75D86022B9DC}" type="pres">
      <dgm:prSet presAssocID="{B27758F7-CCC5-4853-943C-C625AC5B9618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FD02FA-D649-4107-81C7-BA7596601166}" type="pres">
      <dgm:prSet presAssocID="{B27758F7-CCC5-4853-943C-C625AC5B9618}" presName="parTransThree" presStyleCnt="0"/>
      <dgm:spPr/>
    </dgm:pt>
    <dgm:pt modelId="{62BDDD9A-D02D-4EC9-9A51-1238D67179B7}" type="pres">
      <dgm:prSet presAssocID="{B27758F7-CCC5-4853-943C-C625AC5B9618}" presName="horzThree" presStyleCnt="0"/>
      <dgm:spPr/>
    </dgm:pt>
    <dgm:pt modelId="{244A4C12-9192-4253-93E3-A0FF0E338196}" type="pres">
      <dgm:prSet presAssocID="{A1BB5A2E-A45D-4F6A-B329-CD4782193917}" presName="vertFour" presStyleCnt="0">
        <dgm:presLayoutVars>
          <dgm:chPref val="3"/>
        </dgm:presLayoutVars>
      </dgm:prSet>
      <dgm:spPr/>
    </dgm:pt>
    <dgm:pt modelId="{33D6FFE4-E349-423D-A7F1-8E1A49A29AC4}" type="pres">
      <dgm:prSet presAssocID="{A1BB5A2E-A45D-4F6A-B329-CD4782193917}" presName="txFour" presStyleLbl="node4" presStyleIdx="6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C3D53A-843E-4C4F-9A60-8FB58F11DD4E}" type="pres">
      <dgm:prSet presAssocID="{A1BB5A2E-A45D-4F6A-B329-CD4782193917}" presName="parTransFour" presStyleCnt="0"/>
      <dgm:spPr/>
    </dgm:pt>
    <dgm:pt modelId="{6E5BFFB0-6E2B-4011-9640-F6BAB03B9ADF}" type="pres">
      <dgm:prSet presAssocID="{A1BB5A2E-A45D-4F6A-B329-CD4782193917}" presName="horzFour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</dgm:pt>
    <dgm:pt modelId="{C586111C-58B6-40AF-8D8A-60EE680572BA}" type="pres">
      <dgm:prSet presAssocID="{B34B6A16-5EF9-4B63-A5E4-12B190B34880}" presName="txFour" presStyleLbl="node4" presStyleIdx="7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</dgm:pt>
    <dgm:pt modelId="{FFF447F9-BACE-4B19-B5DF-5D71FE61C4DC}" type="pres">
      <dgm:prSet presAssocID="{B34B6A16-5EF9-4B63-A5E4-12B190B34880}" presName="horzFour" presStyleCnt="0"/>
      <dgm:spPr/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</dgm:pt>
    <dgm:pt modelId="{41590EE3-70B4-4E0E-8D44-18EF1FD97F2E}" type="pres">
      <dgm:prSet presAssocID="{9A0A1B48-08CE-44F2-8C66-5814C06EE4CC}" presName="txFour" presStyleLbl="node4" presStyleIdx="8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1A4E4BA-FB74-44DD-88E4-672303AAC4FA}" type="pres">
      <dgm:prSet presAssocID="{9A0A1B48-08CE-44F2-8C66-5814C06EE4CC}" presName="horzFour" presStyleCnt="0"/>
      <dgm:spPr/>
    </dgm:pt>
  </dgm:ptLst>
  <dgm:cxnLst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C38E8795-CB70-4D9A-9446-1192A76BFB91}" srcId="{7711325B-E859-44FE-8B41-57F9AFDCA54B}" destId="{B27758F7-CCC5-4853-943C-C625AC5B9618}" srcOrd="0" destOrd="0" parTransId="{9938749E-0144-426C-8499-F0A7FBDF416A}" sibTransId="{34700083-B36F-462F-B323-1D0EB181521B}"/>
    <dgm:cxn modelId="{3A6BB8B6-6DE3-4079-807F-C5F2B4DA616B}" type="presOf" srcId="{88AF55BF-2C52-478B-8F7B-157C2C0B3B5C}" destId="{A222F7FC-2C70-4D44-8E21-34A02376492D}" srcOrd="0" destOrd="0" presId="urn:microsoft.com/office/officeart/2005/8/layout/hierarchy4"/>
    <dgm:cxn modelId="{FD0B4AA9-BC48-4557-8309-723E52DF4E6F}" srcId="{38339FB0-E72C-41C6-B50E-F0AC88B19FB8}" destId="{A0EE0816-71FE-4855-B1E0-02990AF78A21}" srcOrd="0" destOrd="0" parTransId="{75674904-C66D-4634-9B49-059D96BD5483}" sibTransId="{A2DE86E6-72CD-4DC8-9624-4DD62F96EFAF}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2EB87AEC-8035-40C4-A985-AABEEAC250C1}" type="presOf" srcId="{B34B6A16-5EF9-4B63-A5E4-12B190B34880}" destId="{C586111C-58B6-40AF-8D8A-60EE680572BA}" srcOrd="0" destOrd="0" presId="urn:microsoft.com/office/officeart/2005/8/layout/hierarchy4"/>
    <dgm:cxn modelId="{C28CBCF7-3139-40F7-B426-1830BB2434D9}" srcId="{A57325F4-ED51-4632-8210-EB7BB1A937E3}" destId="{F6F97186-B344-4193-9FE9-6DFB5403A289}" srcOrd="0" destOrd="0" parTransId="{F22CCE59-9B42-4DA2-949C-34E1E0586A20}" sibTransId="{01E5FF1C-8ED4-4ED1-A0DD-0AA37640AF28}"/>
    <dgm:cxn modelId="{39CB7476-0355-4574-884B-A45EE7355E60}" type="presOf" srcId="{7711325B-E859-44FE-8B41-57F9AFDCA54B}" destId="{576C6983-4618-426C-8177-DEA9FE3AC4EB}" srcOrd="0" destOrd="0" presId="urn:microsoft.com/office/officeart/2005/8/layout/hierarchy4"/>
    <dgm:cxn modelId="{199CDE1F-991B-442E-A14C-F3DD079718EC}" type="presOf" srcId="{946393D2-3BB5-4D19-BAF6-84B7339845C4}" destId="{9DF12F5D-797B-4C71-93F7-7C835BFF7982}" srcOrd="0" destOrd="0" presId="urn:microsoft.com/office/officeart/2005/8/layout/hierarchy4"/>
    <dgm:cxn modelId="{81491584-AF29-4A41-A880-E8728934FEF0}" srcId="{88AF55BF-2C52-478B-8F7B-157C2C0B3B5C}" destId="{6B08672F-E0FF-490A-8A6A-EE15E9A347DB}" srcOrd="0" destOrd="0" parTransId="{C79FC32D-21F6-44D8-BB85-40E56683B653}" sibTransId="{1D61555D-5C35-4B12-BFFF-483B302CB699}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9581E3C9-0F5B-406E-BB37-C8F620D6A8B4}" type="presOf" srcId="{CE075476-E9CA-4A59-A127-31223E8D37A1}" destId="{25DDEEC2-9BA5-4367-BB24-33CAA47BBC09}" srcOrd="0" destOrd="0" presId="urn:microsoft.com/office/officeart/2005/8/layout/hierarchy4"/>
    <dgm:cxn modelId="{115FB311-DC06-4D8A-931F-BD791E16D993}" type="presOf" srcId="{93520637-36B3-4AB9-B949-92D55141E733}" destId="{8E7E2D4A-62E6-4A23-A5DD-552A63903B64}" srcOrd="0" destOrd="0" presId="urn:microsoft.com/office/officeart/2005/8/layout/hierarchy4"/>
    <dgm:cxn modelId="{5BA4828B-CA0A-4DD7-BA23-AF56465333D3}" srcId="{6B08672F-E0FF-490A-8A6A-EE15E9A347DB}" destId="{38339FB0-E72C-41C6-B50E-F0AC88B19FB8}" srcOrd="0" destOrd="0" parTransId="{BCD2EDD9-D801-4E03-BB4B-D967153748FB}" sibTransId="{8F96F08A-9CC7-4FB6-A9E1-3EDCD9F33FD8}"/>
    <dgm:cxn modelId="{BC1978DF-5A53-4ACC-9F6A-CC8D94CA3C14}" type="presOf" srcId="{F6F97186-B344-4193-9FE9-6DFB5403A289}" destId="{8A4A9CFA-AEA9-4F05-83EE-AD7DC19C36EB}" srcOrd="0" destOrd="0" presId="urn:microsoft.com/office/officeart/2005/8/layout/hierarchy4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C659E586-DDF1-4C89-8002-1F1BC48E2129}" type="presOf" srcId="{A1BB5A2E-A45D-4F6A-B329-CD4782193917}" destId="{33D6FFE4-E349-423D-A7F1-8E1A49A29AC4}" srcOrd="0" destOrd="0" presId="urn:microsoft.com/office/officeart/2005/8/layout/hierarchy4"/>
    <dgm:cxn modelId="{0E9E16F7-471F-482D-AA32-FB3784D2D3FD}" type="presOf" srcId="{6B08672F-E0FF-490A-8A6A-EE15E9A347DB}" destId="{F6FE7E8E-883A-4C79-93F7-AEF9AEF9F9DE}" srcOrd="0" destOrd="0" presId="urn:microsoft.com/office/officeart/2005/8/layout/hierarchy4"/>
    <dgm:cxn modelId="{ACCEACD2-3173-4044-85F8-D2DD3604C1A0}" type="presOf" srcId="{9A0A1B48-08CE-44F2-8C66-5814C06EE4CC}" destId="{41590EE3-70B4-4E0E-8D44-18EF1FD97F2E}" srcOrd="0" destOrd="0" presId="urn:microsoft.com/office/officeart/2005/8/layout/hierarchy4"/>
    <dgm:cxn modelId="{EFA08DB9-2A00-43D3-B718-DCFAD41C9E5B}" srcId="{B27758F7-CCC5-4853-943C-C625AC5B9618}" destId="{A1BB5A2E-A45D-4F6A-B329-CD4782193917}" srcOrd="0" destOrd="0" parTransId="{64F31578-307B-4AF8-9DDD-FA0365BF46F7}" sibTransId="{EE696C4B-FDDD-492E-99F0-85F84DCD2C36}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18C8FEC4-19B8-45CC-9FD1-CD7E88790033}" type="presOf" srcId="{B27758F7-CCC5-4853-943C-C625AC5B9618}" destId="{C1736FFF-D3A9-461C-843A-75D86022B9DC}" srcOrd="0" destOrd="0" presId="urn:microsoft.com/office/officeart/2005/8/layout/hierarchy4"/>
    <dgm:cxn modelId="{72E6837C-CE9E-4A78-A973-0E917BCC5E44}" type="presOf" srcId="{A0EE0816-71FE-4855-B1E0-02990AF78A21}" destId="{4DC6FEF6-AA8E-4A28-95B0-4EA11C79CD95}" srcOrd="0" destOrd="0" presId="urn:microsoft.com/office/officeart/2005/8/layout/hierarchy4"/>
    <dgm:cxn modelId="{D9F80B00-6206-418F-82DE-6834C95B9BF0}" type="presOf" srcId="{38339FB0-E72C-41C6-B50E-F0AC88B19FB8}" destId="{B0232F34-051D-481D-9CC7-7CFB0339C454}" srcOrd="0" destOrd="0" presId="urn:microsoft.com/office/officeart/2005/8/layout/hierarchy4"/>
    <dgm:cxn modelId="{4A0465B6-06DE-4E6C-AF78-923D7902F035}" type="presOf" srcId="{5A6BA2F8-AB86-4FEA-9FCE-F9FA52A7F9A0}" destId="{EFD09625-1EEB-463A-9D51-52F09A5E039B}" srcOrd="0" destOrd="0" presId="urn:microsoft.com/office/officeart/2005/8/layout/hierarchy4"/>
    <dgm:cxn modelId="{0BA4BC91-63D1-4150-A3D8-4B5CE4AAE016}" srcId="{5A6BA2F8-AB86-4FEA-9FCE-F9FA52A7F9A0}" destId="{88AF55BF-2C52-478B-8F7B-157C2C0B3B5C}" srcOrd="0" destOrd="0" parTransId="{864D3113-CD68-4C58-934C-D98B64584BCB}" sibTransId="{5BB4011B-E3FC-4057-A00E-8A9838BA3A59}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BDB019E8-DD21-42C9-8FE4-CAC9B96FB478}" type="presOf" srcId="{CD119780-6575-4106-AE5B-2CC6B48E5482}" destId="{14BABD28-5047-47A3-A701-B7AFBBE28819}" srcOrd="0" destOrd="0" presId="urn:microsoft.com/office/officeart/2005/8/layout/hierarchy4"/>
    <dgm:cxn modelId="{E4F2792D-07C5-4C94-A5E2-650B4BA37CD8}" srcId="{5A6BA2F8-AB86-4FEA-9FCE-F9FA52A7F9A0}" destId="{A57325F4-ED51-4632-8210-EB7BB1A937E3}" srcOrd="1" destOrd="0" parTransId="{6150F581-7907-438C-A5FF-D5610DEF132F}" sibTransId="{E72CAC59-F6F2-42E5-B76B-89BAE641EF02}"/>
    <dgm:cxn modelId="{78E2FE69-FC3A-47E7-B10A-C82A456EAE03}" type="presOf" srcId="{A57325F4-ED51-4632-8210-EB7BB1A937E3}" destId="{98728C6C-700D-4AF5-919D-571D1B1C73D6}" srcOrd="0" destOrd="0" presId="urn:microsoft.com/office/officeart/2005/8/layout/hierarchy4"/>
    <dgm:cxn modelId="{1CC721E6-DFDF-4F6C-AB0B-35D527A65385}" type="presParOf" srcId="{25DDEEC2-9BA5-4367-BB24-33CAA47BBC09}" destId="{87933F1B-038B-4A5D-83E8-61DBF60EC4B3}" srcOrd="0" destOrd="0" presId="urn:microsoft.com/office/officeart/2005/8/layout/hierarchy4"/>
    <dgm:cxn modelId="{D5E0EF65-AC66-4B92-A3B0-BFCDB2B1983A}" type="presParOf" srcId="{87933F1B-038B-4A5D-83E8-61DBF60EC4B3}" destId="{9DF12F5D-797B-4C71-93F7-7C835BFF7982}" srcOrd="0" destOrd="0" presId="urn:microsoft.com/office/officeart/2005/8/layout/hierarchy4"/>
    <dgm:cxn modelId="{79BECC87-5C4E-4F58-8BA2-94612CBFF5DE}" type="presParOf" srcId="{87933F1B-038B-4A5D-83E8-61DBF60EC4B3}" destId="{BB51C614-670C-40C7-BCBD-B3150FB090FB}" srcOrd="1" destOrd="0" presId="urn:microsoft.com/office/officeart/2005/8/layout/hierarchy4"/>
    <dgm:cxn modelId="{6B6C2400-3785-4E4C-8454-59AB8FF56624}" type="presParOf" srcId="{87933F1B-038B-4A5D-83E8-61DBF60EC4B3}" destId="{B74154C5-AFFE-498C-8E4C-911D7456AC97}" srcOrd="2" destOrd="0" presId="urn:microsoft.com/office/officeart/2005/8/layout/hierarchy4"/>
    <dgm:cxn modelId="{7DDE77CA-123A-4054-88D0-54A97A5123FA}" type="presParOf" srcId="{B74154C5-AFFE-498C-8E4C-911D7456AC97}" destId="{AA6E5317-C9D5-49D6-9218-04A9A8CDF9E8}" srcOrd="0" destOrd="0" presId="urn:microsoft.com/office/officeart/2005/8/layout/hierarchy4"/>
    <dgm:cxn modelId="{4E22BB26-E684-4E8B-A35B-92647C691E17}" type="presParOf" srcId="{AA6E5317-C9D5-49D6-9218-04A9A8CDF9E8}" destId="{EFD09625-1EEB-463A-9D51-52F09A5E039B}" srcOrd="0" destOrd="0" presId="urn:microsoft.com/office/officeart/2005/8/layout/hierarchy4"/>
    <dgm:cxn modelId="{6F256B9B-4CA2-4811-BB96-80301579371A}" type="presParOf" srcId="{AA6E5317-C9D5-49D6-9218-04A9A8CDF9E8}" destId="{D65A41FF-7035-4133-9240-517AEBC67369}" srcOrd="1" destOrd="0" presId="urn:microsoft.com/office/officeart/2005/8/layout/hierarchy4"/>
    <dgm:cxn modelId="{D9644C19-DD7A-4C04-A4B4-25D8F7E6A47D}" type="presParOf" srcId="{AA6E5317-C9D5-49D6-9218-04A9A8CDF9E8}" destId="{ED986375-36F5-4143-A5F0-85653599471E}" srcOrd="2" destOrd="0" presId="urn:microsoft.com/office/officeart/2005/8/layout/hierarchy4"/>
    <dgm:cxn modelId="{9FC545B7-5117-4C7C-A0A9-B24ECCBDE3FE}" type="presParOf" srcId="{ED986375-36F5-4143-A5F0-85653599471E}" destId="{3DBCE625-CEFD-4EF1-944D-CC5E1F9EB348}" srcOrd="0" destOrd="0" presId="urn:microsoft.com/office/officeart/2005/8/layout/hierarchy4"/>
    <dgm:cxn modelId="{C94F4213-0DD4-4DCF-92C6-967739C97DC8}" type="presParOf" srcId="{3DBCE625-CEFD-4EF1-944D-CC5E1F9EB348}" destId="{A222F7FC-2C70-4D44-8E21-34A02376492D}" srcOrd="0" destOrd="0" presId="urn:microsoft.com/office/officeart/2005/8/layout/hierarchy4"/>
    <dgm:cxn modelId="{8302ABAD-B140-4CDB-B151-A75C52537E6F}" type="presParOf" srcId="{3DBCE625-CEFD-4EF1-944D-CC5E1F9EB348}" destId="{F0163781-30A9-4492-8F46-0B375E77D606}" srcOrd="1" destOrd="0" presId="urn:microsoft.com/office/officeart/2005/8/layout/hierarchy4"/>
    <dgm:cxn modelId="{E91954CA-6323-4AED-87D3-408CA17CF1B5}" type="presParOf" srcId="{3DBCE625-CEFD-4EF1-944D-CC5E1F9EB348}" destId="{6207E762-9DCF-4231-A9C6-08BD43E83D20}" srcOrd="2" destOrd="0" presId="urn:microsoft.com/office/officeart/2005/8/layout/hierarchy4"/>
    <dgm:cxn modelId="{949CAB1D-DD90-48DC-BE47-B8765491D01D}" type="presParOf" srcId="{6207E762-9DCF-4231-A9C6-08BD43E83D20}" destId="{CFAF5DA1-06E5-4585-BDBB-446033F9BE23}" srcOrd="0" destOrd="0" presId="urn:microsoft.com/office/officeart/2005/8/layout/hierarchy4"/>
    <dgm:cxn modelId="{AA3978C8-C644-4F43-8CB2-09FA41AE1BC7}" type="presParOf" srcId="{CFAF5DA1-06E5-4585-BDBB-446033F9BE23}" destId="{F6FE7E8E-883A-4C79-93F7-AEF9AEF9F9DE}" srcOrd="0" destOrd="0" presId="urn:microsoft.com/office/officeart/2005/8/layout/hierarchy4"/>
    <dgm:cxn modelId="{ED3530E6-68ED-4D97-B86A-4FC9480C60FC}" type="presParOf" srcId="{CFAF5DA1-06E5-4585-BDBB-446033F9BE23}" destId="{F4A7653C-2830-4B7A-B97A-E0B91F2A457A}" srcOrd="1" destOrd="0" presId="urn:microsoft.com/office/officeart/2005/8/layout/hierarchy4"/>
    <dgm:cxn modelId="{4A5B036E-A93F-43B9-9BAC-6E81999AFDFC}" type="presParOf" srcId="{CFAF5DA1-06E5-4585-BDBB-446033F9BE23}" destId="{E69FA2EB-A010-4E64-83A0-722237B7A7E1}" srcOrd="2" destOrd="0" presId="urn:microsoft.com/office/officeart/2005/8/layout/hierarchy4"/>
    <dgm:cxn modelId="{C213D01F-D3D7-4B7D-A4D1-8B9B7FD86B8C}" type="presParOf" srcId="{E69FA2EB-A010-4E64-83A0-722237B7A7E1}" destId="{67CE9756-A8D0-45D9-86D8-03109F5CBCE9}" srcOrd="0" destOrd="0" presId="urn:microsoft.com/office/officeart/2005/8/layout/hierarchy4"/>
    <dgm:cxn modelId="{D25599C4-1CD3-4AF9-BAA6-4AD8C5666C6D}" type="presParOf" srcId="{67CE9756-A8D0-45D9-86D8-03109F5CBCE9}" destId="{B0232F34-051D-481D-9CC7-7CFB0339C454}" srcOrd="0" destOrd="0" presId="urn:microsoft.com/office/officeart/2005/8/layout/hierarchy4"/>
    <dgm:cxn modelId="{03AC99E4-B597-41A3-8E95-942913AD9A47}" type="presParOf" srcId="{67CE9756-A8D0-45D9-86D8-03109F5CBCE9}" destId="{571A3C60-BC49-49D1-BCCE-B160FCDBC262}" srcOrd="1" destOrd="0" presId="urn:microsoft.com/office/officeart/2005/8/layout/hierarchy4"/>
    <dgm:cxn modelId="{5CD1C921-9EB5-4B65-8CD9-94E05C11FE71}" type="presParOf" srcId="{67CE9756-A8D0-45D9-86D8-03109F5CBCE9}" destId="{03D9FDDF-6FEE-4AC3-8403-A2D130230B08}" srcOrd="2" destOrd="0" presId="urn:microsoft.com/office/officeart/2005/8/layout/hierarchy4"/>
    <dgm:cxn modelId="{6F231C7B-C723-4B47-9F40-C68EBE7B75CE}" type="presParOf" srcId="{03D9FDDF-6FEE-4AC3-8403-A2D130230B08}" destId="{A97F1489-052C-4C38-86B7-BC4BB90AC75E}" srcOrd="0" destOrd="0" presId="urn:microsoft.com/office/officeart/2005/8/layout/hierarchy4"/>
    <dgm:cxn modelId="{7C40A2F0-C2FE-4FB3-B117-386B64FF2A2B}" type="presParOf" srcId="{A97F1489-052C-4C38-86B7-BC4BB90AC75E}" destId="{4DC6FEF6-AA8E-4A28-95B0-4EA11C79CD95}" srcOrd="0" destOrd="0" presId="urn:microsoft.com/office/officeart/2005/8/layout/hierarchy4"/>
    <dgm:cxn modelId="{138F56F9-93ED-4BD7-ADED-F63F9560BEAF}" type="presParOf" srcId="{A97F1489-052C-4C38-86B7-BC4BB90AC75E}" destId="{63BC19EF-6235-4CE4-A4BA-F52EF090EA43}" srcOrd="1" destOrd="0" presId="urn:microsoft.com/office/officeart/2005/8/layout/hierarchy4"/>
    <dgm:cxn modelId="{51DCDA83-FB39-40E4-903F-342FAEDB8075}" type="presParOf" srcId="{ED986375-36F5-4143-A5F0-85653599471E}" destId="{9F687AEC-AB3B-4512-84AB-9EF38359FE99}" srcOrd="1" destOrd="0" presId="urn:microsoft.com/office/officeart/2005/8/layout/hierarchy4"/>
    <dgm:cxn modelId="{E60ACAB3-337E-4EF8-ACC2-F75089BD0A41}" type="presParOf" srcId="{ED986375-36F5-4143-A5F0-85653599471E}" destId="{113415A5-E91F-4FE8-9BF8-30244626B0BF}" srcOrd="2" destOrd="0" presId="urn:microsoft.com/office/officeart/2005/8/layout/hierarchy4"/>
    <dgm:cxn modelId="{427D0922-2795-4249-8FEF-DD14F8132B4D}" type="presParOf" srcId="{113415A5-E91F-4FE8-9BF8-30244626B0BF}" destId="{98728C6C-700D-4AF5-919D-571D1B1C73D6}" srcOrd="0" destOrd="0" presId="urn:microsoft.com/office/officeart/2005/8/layout/hierarchy4"/>
    <dgm:cxn modelId="{4F3CDCD0-ACF6-467E-8111-5C47BA600022}" type="presParOf" srcId="{113415A5-E91F-4FE8-9BF8-30244626B0BF}" destId="{7DA4393A-B616-4187-9FD5-5855AF709139}" srcOrd="1" destOrd="0" presId="urn:microsoft.com/office/officeart/2005/8/layout/hierarchy4"/>
    <dgm:cxn modelId="{A87228D8-B7A5-4F9C-B417-026B951829D4}" type="presParOf" srcId="{113415A5-E91F-4FE8-9BF8-30244626B0BF}" destId="{5DBF41F9-76A7-4B1D-8947-AD1CA93918D7}" srcOrd="2" destOrd="0" presId="urn:microsoft.com/office/officeart/2005/8/layout/hierarchy4"/>
    <dgm:cxn modelId="{BFDDB7B5-8D57-43B1-B41E-DB2CA99B9D0B}" type="presParOf" srcId="{5DBF41F9-76A7-4B1D-8947-AD1CA93918D7}" destId="{AE066C26-0F89-4F74-8EEE-568A145904EB}" srcOrd="0" destOrd="0" presId="urn:microsoft.com/office/officeart/2005/8/layout/hierarchy4"/>
    <dgm:cxn modelId="{259F406E-CCE4-46D8-B61F-003E828879D5}" type="presParOf" srcId="{AE066C26-0F89-4F74-8EEE-568A145904EB}" destId="{8A4A9CFA-AEA9-4F05-83EE-AD7DC19C36EB}" srcOrd="0" destOrd="0" presId="urn:microsoft.com/office/officeart/2005/8/layout/hierarchy4"/>
    <dgm:cxn modelId="{E877A21A-9E73-4B09-A90D-35EA0DC198A6}" type="presParOf" srcId="{AE066C26-0F89-4F74-8EEE-568A145904EB}" destId="{895BD70D-9B23-4D1F-955D-1C23DF0F0579}" srcOrd="1" destOrd="0" presId="urn:microsoft.com/office/officeart/2005/8/layout/hierarchy4"/>
    <dgm:cxn modelId="{8E9646BE-D020-48E2-9958-0796C5D6E0CB}" type="presParOf" srcId="{AE066C26-0F89-4F74-8EEE-568A145904EB}" destId="{74FFA38C-DB40-401A-8BBA-313CB5741F28}" srcOrd="2" destOrd="0" presId="urn:microsoft.com/office/officeart/2005/8/layout/hierarchy4"/>
    <dgm:cxn modelId="{F22E5893-346E-4D30-80FB-8483FDD9C9D6}" type="presParOf" srcId="{74FFA38C-DB40-401A-8BBA-313CB5741F28}" destId="{0149EBE6-AA59-4F78-AF18-137F8047AB47}" srcOrd="0" destOrd="0" presId="urn:microsoft.com/office/officeart/2005/8/layout/hierarchy4"/>
    <dgm:cxn modelId="{3CC9B4B8-A6DA-4D52-BE00-1C5396C5A794}" type="presParOf" srcId="{0149EBE6-AA59-4F78-AF18-137F8047AB47}" destId="{14BABD28-5047-47A3-A701-B7AFBBE28819}" srcOrd="0" destOrd="0" presId="urn:microsoft.com/office/officeart/2005/8/layout/hierarchy4"/>
    <dgm:cxn modelId="{62F62E97-D488-4324-8243-65B75D430A5A}" type="presParOf" srcId="{0149EBE6-AA59-4F78-AF18-137F8047AB47}" destId="{3F489D25-51FA-4C91-9DDF-6BA1DB51256D}" srcOrd="1" destOrd="0" presId="urn:microsoft.com/office/officeart/2005/8/layout/hierarchy4"/>
    <dgm:cxn modelId="{922AC1F9-B335-4B84-964B-77B7DD6500DC}" type="presParOf" srcId="{0149EBE6-AA59-4F78-AF18-137F8047AB47}" destId="{D0D594F6-8533-4A50-8AE7-20755C3BFFA9}" srcOrd="2" destOrd="0" presId="urn:microsoft.com/office/officeart/2005/8/layout/hierarchy4"/>
    <dgm:cxn modelId="{A379F896-94F6-4028-AFDB-E546AF7681DD}" type="presParOf" srcId="{D0D594F6-8533-4A50-8AE7-20755C3BFFA9}" destId="{25C7D557-F0AE-4C4E-8B80-BC2468777DC6}" srcOrd="0" destOrd="0" presId="urn:microsoft.com/office/officeart/2005/8/layout/hierarchy4"/>
    <dgm:cxn modelId="{0F594C1C-C1AC-41D5-B55B-41CE55A7F673}" type="presParOf" srcId="{25C7D557-F0AE-4C4E-8B80-BC2468777DC6}" destId="{8E7E2D4A-62E6-4A23-A5DD-552A63903B64}" srcOrd="0" destOrd="0" presId="urn:microsoft.com/office/officeart/2005/8/layout/hierarchy4"/>
    <dgm:cxn modelId="{BEE7809E-46F0-461F-896F-F60D882DE29B}" type="presParOf" srcId="{25C7D557-F0AE-4C4E-8B80-BC2468777DC6}" destId="{B338BAF6-59FE-4215-B697-18ED9B1E550D}" srcOrd="1" destOrd="0" presId="urn:microsoft.com/office/officeart/2005/8/layout/hierarchy4"/>
    <dgm:cxn modelId="{C1B6997A-8A1F-44BA-AAD0-8361633C2E92}" type="presParOf" srcId="{B74154C5-AFFE-498C-8E4C-911D7456AC97}" destId="{694C6A3E-E1B4-4940-ABED-A0BE47161CCE}" srcOrd="1" destOrd="0" presId="urn:microsoft.com/office/officeart/2005/8/layout/hierarchy4"/>
    <dgm:cxn modelId="{047D1A8A-462E-4ABB-871F-2D69E1FA698D}" type="presParOf" srcId="{B74154C5-AFFE-498C-8E4C-911D7456AC97}" destId="{22BDFE06-8D1B-4C76-8FF0-2DABD4B35522}" srcOrd="2" destOrd="0" presId="urn:microsoft.com/office/officeart/2005/8/layout/hierarchy4"/>
    <dgm:cxn modelId="{ABF8038E-58A7-4EB8-B47D-DFAFFECE55D7}" type="presParOf" srcId="{22BDFE06-8D1B-4C76-8FF0-2DABD4B35522}" destId="{576C6983-4618-426C-8177-DEA9FE3AC4EB}" srcOrd="0" destOrd="0" presId="urn:microsoft.com/office/officeart/2005/8/layout/hierarchy4"/>
    <dgm:cxn modelId="{2BB47D70-2DD5-41F5-8CA1-9DA7F3D28E67}" type="presParOf" srcId="{22BDFE06-8D1B-4C76-8FF0-2DABD4B35522}" destId="{498D5BED-6816-45E0-A418-8DCFF49902AF}" srcOrd="1" destOrd="0" presId="urn:microsoft.com/office/officeart/2005/8/layout/hierarchy4"/>
    <dgm:cxn modelId="{26421BF8-E1C8-4A2F-8CF1-4A20828AF056}" type="presParOf" srcId="{22BDFE06-8D1B-4C76-8FF0-2DABD4B35522}" destId="{508A389B-C0F5-43D4-BD46-7C9F058EB2F7}" srcOrd="2" destOrd="0" presId="urn:microsoft.com/office/officeart/2005/8/layout/hierarchy4"/>
    <dgm:cxn modelId="{EC7E916F-D498-4475-86F9-A072CCBEEBD2}" type="presParOf" srcId="{508A389B-C0F5-43D4-BD46-7C9F058EB2F7}" destId="{4BE30B0A-6BC4-4384-8F26-09633F1C2F67}" srcOrd="0" destOrd="0" presId="urn:microsoft.com/office/officeart/2005/8/layout/hierarchy4"/>
    <dgm:cxn modelId="{E93F167F-3514-4C8A-ACA4-DDD14FDE0EBF}" type="presParOf" srcId="{4BE30B0A-6BC4-4384-8F26-09633F1C2F67}" destId="{C1736FFF-D3A9-461C-843A-75D86022B9DC}" srcOrd="0" destOrd="0" presId="urn:microsoft.com/office/officeart/2005/8/layout/hierarchy4"/>
    <dgm:cxn modelId="{AA1680D0-CA08-4974-9BBB-5EB783A0D872}" type="presParOf" srcId="{4BE30B0A-6BC4-4384-8F26-09633F1C2F67}" destId="{45FD02FA-D649-4107-81C7-BA7596601166}" srcOrd="1" destOrd="0" presId="urn:microsoft.com/office/officeart/2005/8/layout/hierarchy4"/>
    <dgm:cxn modelId="{784EC3FB-92D6-49BB-A8CA-A34A7224233F}" type="presParOf" srcId="{4BE30B0A-6BC4-4384-8F26-09633F1C2F67}" destId="{62BDDD9A-D02D-4EC9-9A51-1238D67179B7}" srcOrd="2" destOrd="0" presId="urn:microsoft.com/office/officeart/2005/8/layout/hierarchy4"/>
    <dgm:cxn modelId="{4F8D35E9-CFF8-4FC6-BA45-D46E5606720F}" type="presParOf" srcId="{62BDDD9A-D02D-4EC9-9A51-1238D67179B7}" destId="{244A4C12-9192-4253-93E3-A0FF0E338196}" srcOrd="0" destOrd="0" presId="urn:microsoft.com/office/officeart/2005/8/layout/hierarchy4"/>
    <dgm:cxn modelId="{AA8BFEA0-F9E9-49C2-92B2-3C9C79B76DF8}" type="presParOf" srcId="{244A4C12-9192-4253-93E3-A0FF0E338196}" destId="{33D6FFE4-E349-423D-A7F1-8E1A49A29AC4}" srcOrd="0" destOrd="0" presId="urn:microsoft.com/office/officeart/2005/8/layout/hierarchy4"/>
    <dgm:cxn modelId="{CFF252F6-4E39-4E2D-984C-00B6F66A2E71}" type="presParOf" srcId="{244A4C12-9192-4253-93E3-A0FF0E338196}" destId="{43C3D53A-843E-4C4F-9A60-8FB58F11DD4E}" srcOrd="1" destOrd="0" presId="urn:microsoft.com/office/officeart/2005/8/layout/hierarchy4"/>
    <dgm:cxn modelId="{F01F809C-79F4-48C0-B22E-9A3F25F8CB07}" type="presParOf" srcId="{244A4C12-9192-4253-93E3-A0FF0E338196}" destId="{6E5BFFB0-6E2B-4011-9640-F6BAB03B9ADF}" srcOrd="2" destOrd="0" presId="urn:microsoft.com/office/officeart/2005/8/layout/hierarchy4"/>
    <dgm:cxn modelId="{F4D58886-31D3-45FC-89D9-5F83E7250983}" type="presParOf" srcId="{6E5BFFB0-6E2B-4011-9640-F6BAB03B9ADF}" destId="{FF422C5A-2F9A-4C9D-854E-BFC785439DEC}" srcOrd="0" destOrd="0" presId="urn:microsoft.com/office/officeart/2005/8/layout/hierarchy4"/>
    <dgm:cxn modelId="{D124790C-C508-4A66-9023-7669E4F4324A}" type="presParOf" srcId="{FF422C5A-2F9A-4C9D-854E-BFC785439DEC}" destId="{C586111C-58B6-40AF-8D8A-60EE680572BA}" srcOrd="0" destOrd="0" presId="urn:microsoft.com/office/officeart/2005/8/layout/hierarchy4"/>
    <dgm:cxn modelId="{FA7A0E78-5A7A-4107-980F-5F1453717DF2}" type="presParOf" srcId="{FF422C5A-2F9A-4C9D-854E-BFC785439DEC}" destId="{A0E0AB26-1DEA-4D08-AD62-8A7E0816A59C}" srcOrd="1" destOrd="0" presId="urn:microsoft.com/office/officeart/2005/8/layout/hierarchy4"/>
    <dgm:cxn modelId="{E2FF3C58-DD1F-43D5-85F1-23AE2D493295}" type="presParOf" srcId="{FF422C5A-2F9A-4C9D-854E-BFC785439DEC}" destId="{FFF447F9-BACE-4B19-B5DF-5D71FE61C4DC}" srcOrd="2" destOrd="0" presId="urn:microsoft.com/office/officeart/2005/8/layout/hierarchy4"/>
    <dgm:cxn modelId="{C1186FC9-76AA-43B5-ABD0-B184C708F85E}" type="presParOf" srcId="{FFF447F9-BACE-4B19-B5DF-5D71FE61C4DC}" destId="{5106FDE3-AC3E-4615-8C4F-829EABC2C26C}" srcOrd="0" destOrd="0" presId="urn:microsoft.com/office/officeart/2005/8/layout/hierarchy4"/>
    <dgm:cxn modelId="{BCD297F9-55F1-4DC5-895D-A25A66BADB07}" type="presParOf" srcId="{5106FDE3-AC3E-4615-8C4F-829EABC2C26C}" destId="{41590EE3-70B4-4E0E-8D44-18EF1FD97F2E}" srcOrd="0" destOrd="0" presId="urn:microsoft.com/office/officeart/2005/8/layout/hierarchy4"/>
    <dgm:cxn modelId="{71ADE11B-D2A6-4655-B610-962855A6D91C}" type="presParOf" srcId="{5106FDE3-AC3E-4615-8C4F-829EABC2C26C}" destId="{D1A4E4BA-FB74-44DD-88E4-672303AAC4FA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2015 год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88AF55BF-2C52-478B-8F7B-157C2C0B3B5C}">
      <dgm:prSet phldrT="[Текст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864D3113-CD68-4C58-934C-D98B64584BCB}" type="par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5BB4011B-E3FC-4057-A00E-8A9838BA3A59}" type="sib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A57325F4-ED51-4632-8210-EB7BB1A937E3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1100" b="1" dirty="0" smtClean="0"/>
            <a:t>факт</a:t>
          </a:r>
          <a:endParaRPr lang="ru-RU" sz="1100" b="1" dirty="0"/>
        </a:p>
      </dgm:t>
    </dgm:pt>
    <dgm:pt modelId="{6150F581-7907-438C-A5FF-D5610DEF132F}" type="par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E72CAC59-F6F2-42E5-B76B-89BAE641EF02}" type="sib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2016 год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B27758F7-CCC5-4853-943C-C625AC5B9618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9938749E-0144-426C-8499-F0A7FBDF416A}" type="par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34700083-B36F-462F-B323-1D0EB181521B}" type="sib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6B08672F-E0FF-490A-8A6A-EE15E9A347DB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99,9%</a:t>
          </a:r>
          <a:endParaRPr lang="ru-RU" sz="1100" b="1" dirty="0"/>
        </a:p>
      </dgm:t>
    </dgm:pt>
    <dgm:pt modelId="{C79FC32D-21F6-44D8-BB85-40E56683B653}" type="par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1D61555D-5C35-4B12-BFFF-483B302CB699}" type="sib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rgbClr val="00B050"/>
        </a:solidFill>
      </dgm:spPr>
      <dgm:t>
        <a:bodyPr/>
        <a:lstStyle/>
        <a:p>
          <a:r>
            <a:rPr lang="ru-RU" sz="1100" b="1" dirty="0" smtClean="0"/>
            <a:t>99,8%</a:t>
          </a:r>
          <a:endParaRPr lang="ru-RU" sz="1100" b="1" dirty="0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rgbClr val="FFC000"/>
        </a:solidFill>
      </dgm:spPr>
      <dgm:t>
        <a:bodyPr/>
        <a:lstStyle/>
        <a:p>
          <a:r>
            <a:rPr lang="ru-RU" sz="1100" b="1" dirty="0" smtClean="0"/>
            <a:t>99,9%</a:t>
          </a:r>
          <a:endParaRPr lang="ru-RU" sz="1100" b="1" dirty="0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38339FB0-E72C-41C6-B50E-F0AC88B19FB8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0,15%</a:t>
          </a:r>
          <a:endParaRPr lang="ru-RU" sz="1100" b="1" dirty="0"/>
        </a:p>
      </dgm:t>
    </dgm:pt>
    <dgm:pt modelId="{BCD2EDD9-D801-4E03-BB4B-D967153748FB}" type="par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8F96F08A-9CC7-4FB6-A9E1-3EDCD9F33FD8}" type="sib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rgbClr val="00B050"/>
        </a:solidFill>
      </dgm:spPr>
      <dgm:t>
        <a:bodyPr/>
        <a:lstStyle/>
        <a:p>
          <a:r>
            <a:rPr lang="ru-RU" sz="1100" b="1" dirty="0" smtClean="0"/>
            <a:t>1%</a:t>
          </a:r>
          <a:endParaRPr lang="ru-RU" sz="1100" b="1" dirty="0"/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rgbClr val="FFC000"/>
        </a:solidFill>
      </dgm:spPr>
      <dgm:t>
        <a:bodyPr/>
        <a:lstStyle/>
        <a:p>
          <a:r>
            <a:rPr lang="ru-RU" sz="1100" b="1" dirty="0" smtClean="0"/>
            <a:t>0,15%</a:t>
          </a:r>
          <a:endParaRPr lang="ru-RU" sz="11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A0EE0816-71FE-4855-B1E0-02990AF78A21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45%</a:t>
          </a:r>
          <a:endParaRPr lang="ru-RU" sz="1100" b="1" dirty="0"/>
        </a:p>
      </dgm:t>
    </dgm:pt>
    <dgm:pt modelId="{75674904-C66D-4634-9B49-059D96BD5483}" type="par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A2DE86E6-72CD-4DC8-9624-4DD62F96EFAF}" type="sib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rgbClr val="00B050"/>
        </a:solidFill>
      </dgm:spPr>
      <dgm:t>
        <a:bodyPr/>
        <a:lstStyle/>
        <a:p>
          <a:r>
            <a:rPr lang="ru-RU" sz="1100" b="1" dirty="0" smtClean="0"/>
            <a:t>45,2%</a:t>
          </a:r>
          <a:endParaRPr lang="ru-RU" sz="1100" b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rgbClr val="FFC000"/>
        </a:solidFill>
      </dgm:spPr>
      <dgm:t>
        <a:bodyPr/>
        <a:lstStyle/>
        <a:p>
          <a:r>
            <a:rPr lang="ru-RU" sz="1100" b="1" dirty="0" smtClean="0"/>
            <a:t>50%</a:t>
          </a:r>
          <a:endParaRPr lang="ru-RU" sz="11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791EFB96-2A48-4A9C-BE1D-F031EA878AFE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45%</a:t>
          </a:r>
          <a:endParaRPr lang="ru-RU" sz="1100" b="1" dirty="0"/>
        </a:p>
      </dgm:t>
    </dgm:pt>
    <dgm:pt modelId="{1E8A2730-A5BA-46E9-A335-CB83EFC33D2E}" type="par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13658E9D-3F3D-4273-992A-0B3786DB1FA2}" type="sib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44367D81-039C-4579-8E09-66CAF90F5041}">
      <dgm:prSet custT="1"/>
      <dgm:spPr>
        <a:solidFill>
          <a:srgbClr val="00B050"/>
        </a:solidFill>
      </dgm:spPr>
      <dgm:t>
        <a:bodyPr/>
        <a:lstStyle/>
        <a:p>
          <a:r>
            <a:rPr lang="ru-RU" sz="1100" b="1" dirty="0" smtClean="0"/>
            <a:t>45%</a:t>
          </a:r>
          <a:endParaRPr lang="ru-RU" sz="1100" b="1" dirty="0"/>
        </a:p>
      </dgm:t>
    </dgm:pt>
    <dgm:pt modelId="{67B6E404-88D1-4D88-A32E-7761881B20C7}" type="par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F7E1C861-8795-4EA1-A76A-EE2CB6232346}" type="sib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614AF9F2-E1A1-4D10-882A-EB6B0D669FCA}">
      <dgm:prSet custT="1"/>
      <dgm:spPr>
        <a:solidFill>
          <a:srgbClr val="FFC000"/>
        </a:solidFill>
      </dgm:spPr>
      <dgm:t>
        <a:bodyPr/>
        <a:lstStyle/>
        <a:p>
          <a:r>
            <a:rPr lang="ru-RU" sz="1100" b="1" dirty="0" smtClean="0"/>
            <a:t>51%</a:t>
          </a:r>
          <a:endParaRPr lang="ru-RU" sz="1100" b="1" dirty="0"/>
        </a:p>
      </dgm:t>
    </dgm:pt>
    <dgm:pt modelId="{5B0591E8-42AF-40BA-A11A-3996F9B13E48}" type="par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A52C1518-95AA-4EDF-99FF-93D999EDDD4A}" type="sib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BEF973DE-6365-49F3-835F-CCBF08C4BF08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20%</a:t>
          </a:r>
          <a:endParaRPr lang="ru-RU" sz="1100" b="1" dirty="0"/>
        </a:p>
      </dgm:t>
    </dgm:pt>
    <dgm:pt modelId="{4114FF11-0257-4D42-AADC-1BE4D81731B2}" type="parTrans" cxnId="{91EE41DD-3D34-4525-8B8A-AC9BAD6A700E}">
      <dgm:prSet/>
      <dgm:spPr/>
      <dgm:t>
        <a:bodyPr/>
        <a:lstStyle/>
        <a:p>
          <a:endParaRPr lang="ru-RU" sz="1100" b="1"/>
        </a:p>
      </dgm:t>
    </dgm:pt>
    <dgm:pt modelId="{94B6E5B7-7418-4AEA-A67A-36550A12FE23}" type="sibTrans" cxnId="{91EE41DD-3D34-4525-8B8A-AC9BAD6A700E}">
      <dgm:prSet/>
      <dgm:spPr/>
      <dgm:t>
        <a:bodyPr/>
        <a:lstStyle/>
        <a:p>
          <a:endParaRPr lang="ru-RU" sz="1100" b="1"/>
        </a:p>
      </dgm:t>
    </dgm:pt>
    <dgm:pt modelId="{9C715FE5-31CA-4541-A958-D2C730C134E0}">
      <dgm:prSet custT="1"/>
      <dgm:spPr>
        <a:solidFill>
          <a:srgbClr val="00B050"/>
        </a:solidFill>
      </dgm:spPr>
      <dgm:t>
        <a:bodyPr/>
        <a:lstStyle/>
        <a:p>
          <a:r>
            <a:rPr lang="ru-RU" sz="1100" b="1" dirty="0" smtClean="0"/>
            <a:t>20,4%</a:t>
          </a:r>
          <a:endParaRPr lang="ru-RU" sz="1100" b="1" dirty="0"/>
        </a:p>
      </dgm:t>
    </dgm:pt>
    <dgm:pt modelId="{536A8C1B-37CE-4FCD-A098-830552423D53}" type="par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132F376-D606-4DE2-9BBB-04499697516A}" type="sib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E98D1AB-A280-4D0B-A815-73E57FD87EC3}">
      <dgm:prSet custT="1"/>
      <dgm:spPr>
        <a:solidFill>
          <a:srgbClr val="FFC000"/>
        </a:solidFill>
      </dgm:spPr>
      <dgm:t>
        <a:bodyPr/>
        <a:lstStyle/>
        <a:p>
          <a:r>
            <a:rPr lang="ru-RU" sz="1100" b="1" dirty="0" smtClean="0"/>
            <a:t>25%</a:t>
          </a:r>
          <a:endParaRPr lang="ru-RU" sz="1100" b="1" dirty="0"/>
        </a:p>
      </dgm:t>
    </dgm:pt>
    <dgm:pt modelId="{CDDECA34-9841-4A92-959B-4DB892243F64}" type="par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2FD537BC-8C4D-4BAF-9555-CDCB9FCAC8F1}" type="sib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760B7BB0-6CDC-4C42-A4D4-3948592E3CC2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350 человек</a:t>
          </a:r>
          <a:endParaRPr lang="ru-RU" sz="1100" b="1" dirty="0"/>
        </a:p>
      </dgm:t>
    </dgm:pt>
    <dgm:pt modelId="{183294BA-F08B-4F00-A2C9-E7340190BF27}" type="parTrans" cxnId="{82628FE3-2F0A-4606-8242-BC6E9B910153}">
      <dgm:prSet/>
      <dgm:spPr/>
      <dgm:t>
        <a:bodyPr/>
        <a:lstStyle/>
        <a:p>
          <a:endParaRPr lang="ru-RU" sz="1100" b="1"/>
        </a:p>
      </dgm:t>
    </dgm:pt>
    <dgm:pt modelId="{B450BEF8-5FD5-4BB7-BBE9-94543DFCEDAA}" type="sibTrans" cxnId="{82628FE3-2F0A-4606-8242-BC6E9B910153}">
      <dgm:prSet/>
      <dgm:spPr/>
      <dgm:t>
        <a:bodyPr/>
        <a:lstStyle/>
        <a:p>
          <a:endParaRPr lang="ru-RU" sz="1100" b="1"/>
        </a:p>
      </dgm:t>
    </dgm:pt>
    <dgm:pt modelId="{8536FD6B-8AD2-4A43-B337-6FD60B3FD4B2}">
      <dgm:prSet custT="1"/>
      <dgm:spPr>
        <a:solidFill>
          <a:srgbClr val="00B050"/>
        </a:solidFill>
      </dgm:spPr>
      <dgm:t>
        <a:bodyPr/>
        <a:lstStyle/>
        <a:p>
          <a:r>
            <a:rPr lang="ru-RU" sz="1100" b="1" dirty="0" smtClean="0"/>
            <a:t>350 человек</a:t>
          </a:r>
          <a:endParaRPr lang="ru-RU" sz="1100" b="1" dirty="0"/>
        </a:p>
      </dgm:t>
    </dgm:pt>
    <dgm:pt modelId="{AE96D71A-01B8-4654-A8DF-88EC5108171C}" type="par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60DD4894-6B75-4AA7-A724-54B5BA9C59B6}" type="sib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4D9EF634-1BF2-4A35-90CA-8A6D73717D8F}">
      <dgm:prSet custT="1"/>
      <dgm:spPr>
        <a:solidFill>
          <a:srgbClr val="FFC000"/>
        </a:solidFill>
      </dgm:spPr>
      <dgm:t>
        <a:bodyPr/>
        <a:lstStyle/>
        <a:p>
          <a:r>
            <a:rPr lang="ru-RU" sz="1100" b="1" dirty="0" smtClean="0"/>
            <a:t>350 человек</a:t>
          </a:r>
          <a:endParaRPr lang="ru-RU" sz="1100" b="1" dirty="0"/>
        </a:p>
      </dgm:t>
    </dgm:pt>
    <dgm:pt modelId="{D6488317-C95D-43C5-9B8A-714D8EF3A555}" type="par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0BFC9299-BE1F-43E4-88A9-E9437E2FDE3A}" type="sib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</dgm:pt>
    <dgm:pt modelId="{B74154C5-AFFE-498C-8E4C-911D7456AC97}" type="pres">
      <dgm:prSet presAssocID="{946393D2-3BB5-4D19-BAF6-84B7339845C4}" presName="horzOne" presStyleCnt="0"/>
      <dgm:spPr/>
    </dgm:pt>
    <dgm:pt modelId="{AA6E5317-C9D5-49D6-9218-04A9A8CDF9E8}" type="pres">
      <dgm:prSet presAssocID="{5A6BA2F8-AB86-4FEA-9FCE-F9FA52A7F9A0}" presName="vertTwo" presStyleCnt="0"/>
      <dgm:spPr/>
    </dgm:pt>
    <dgm:pt modelId="{EFD09625-1EEB-463A-9D51-52F09A5E039B}" type="pres">
      <dgm:prSet presAssocID="{5A6BA2F8-AB86-4FEA-9FCE-F9FA52A7F9A0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</dgm:pt>
    <dgm:pt modelId="{ED986375-36F5-4143-A5F0-85653599471E}" type="pres">
      <dgm:prSet presAssocID="{5A6BA2F8-AB86-4FEA-9FCE-F9FA52A7F9A0}" presName="horzTwo" presStyleCnt="0"/>
      <dgm:spPr/>
    </dgm:pt>
    <dgm:pt modelId="{3DBCE625-CEFD-4EF1-944D-CC5E1F9EB348}" type="pres">
      <dgm:prSet presAssocID="{88AF55BF-2C52-478B-8F7B-157C2C0B3B5C}" presName="vertThree" presStyleCnt="0"/>
      <dgm:spPr/>
    </dgm:pt>
    <dgm:pt modelId="{A222F7FC-2C70-4D44-8E21-34A02376492D}" type="pres">
      <dgm:prSet presAssocID="{88AF55BF-2C52-478B-8F7B-157C2C0B3B5C}" presName="txThree" presStyleLbl="node3" presStyleIdx="0" presStyleCnt="3" custScaleY="826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163781-30A9-4492-8F46-0B375E77D606}" type="pres">
      <dgm:prSet presAssocID="{88AF55BF-2C52-478B-8F7B-157C2C0B3B5C}" presName="parTransThree" presStyleCnt="0"/>
      <dgm:spPr/>
    </dgm:pt>
    <dgm:pt modelId="{6207E762-9DCF-4231-A9C6-08BD43E83D20}" type="pres">
      <dgm:prSet presAssocID="{88AF55BF-2C52-478B-8F7B-157C2C0B3B5C}" presName="horzThree" presStyleCnt="0"/>
      <dgm:spPr/>
    </dgm:pt>
    <dgm:pt modelId="{CFAF5DA1-06E5-4585-BDBB-446033F9BE23}" type="pres">
      <dgm:prSet presAssocID="{6B08672F-E0FF-490A-8A6A-EE15E9A347DB}" presName="vertFour" presStyleCnt="0">
        <dgm:presLayoutVars>
          <dgm:chPref val="3"/>
        </dgm:presLayoutVars>
      </dgm:prSet>
      <dgm:spPr/>
    </dgm:pt>
    <dgm:pt modelId="{F6FE7E8E-883A-4C79-93F7-AEF9AEF9F9DE}" type="pres">
      <dgm:prSet presAssocID="{6B08672F-E0FF-490A-8A6A-EE15E9A347DB}" presName="txFour" presStyleLbl="node4" presStyleIdx="0" presStyleCnt="18" custScaleY="68832" custLinFactNeighborX="-36" custLinFactNeighborY="999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A7653C-2830-4B7A-B97A-E0B91F2A457A}" type="pres">
      <dgm:prSet presAssocID="{6B08672F-E0FF-490A-8A6A-EE15E9A347DB}" presName="parTransFour" presStyleCnt="0"/>
      <dgm:spPr/>
    </dgm:pt>
    <dgm:pt modelId="{E69FA2EB-A010-4E64-83A0-722237B7A7E1}" type="pres">
      <dgm:prSet presAssocID="{6B08672F-E0FF-490A-8A6A-EE15E9A347DB}" presName="horzFour" presStyleCnt="0"/>
      <dgm:spPr/>
    </dgm:pt>
    <dgm:pt modelId="{67CE9756-A8D0-45D9-86D8-03109F5CBCE9}" type="pres">
      <dgm:prSet presAssocID="{38339FB0-E72C-41C6-B50E-F0AC88B19FB8}" presName="vertFour" presStyleCnt="0">
        <dgm:presLayoutVars>
          <dgm:chPref val="3"/>
        </dgm:presLayoutVars>
      </dgm:prSet>
      <dgm:spPr/>
    </dgm:pt>
    <dgm:pt modelId="{B0232F34-051D-481D-9CC7-7CFB0339C454}" type="pres">
      <dgm:prSet presAssocID="{38339FB0-E72C-41C6-B50E-F0AC88B19FB8}" presName="txFour" presStyleLbl="node4" presStyleIdx="1" presStyleCnt="18" custScale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1A3C60-BC49-49D1-BCCE-B160FCDBC262}" type="pres">
      <dgm:prSet presAssocID="{38339FB0-E72C-41C6-B50E-F0AC88B19FB8}" presName="parTransFour" presStyleCnt="0"/>
      <dgm:spPr/>
    </dgm:pt>
    <dgm:pt modelId="{03D9FDDF-6FEE-4AC3-8403-A2D130230B08}" type="pres">
      <dgm:prSet presAssocID="{38339FB0-E72C-41C6-B50E-F0AC88B19FB8}" presName="horzFour" presStyleCnt="0"/>
      <dgm:spPr/>
    </dgm:pt>
    <dgm:pt modelId="{A97F1489-052C-4C38-86B7-BC4BB90AC75E}" type="pres">
      <dgm:prSet presAssocID="{A0EE0816-71FE-4855-B1E0-02990AF78A21}" presName="vertFour" presStyleCnt="0">
        <dgm:presLayoutVars>
          <dgm:chPref val="3"/>
        </dgm:presLayoutVars>
      </dgm:prSet>
      <dgm:spPr/>
    </dgm:pt>
    <dgm:pt modelId="{4DC6FEF6-AA8E-4A28-95B0-4EA11C79CD95}" type="pres">
      <dgm:prSet presAssocID="{A0EE0816-71FE-4855-B1E0-02990AF78A21}" presName="txFour" presStyleLbl="node4" presStyleIdx="2" presStyleCnt="18" custScaleY="12522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6EFF89-E9BD-466E-8956-F5C947F3F307}" type="pres">
      <dgm:prSet presAssocID="{A0EE0816-71FE-4855-B1E0-02990AF78A21}" presName="parTransFour" presStyleCnt="0"/>
      <dgm:spPr/>
    </dgm:pt>
    <dgm:pt modelId="{63BC19EF-6235-4CE4-A4BA-F52EF090EA43}" type="pres">
      <dgm:prSet presAssocID="{A0EE0816-71FE-4855-B1E0-02990AF78A21}" presName="horzFour" presStyleCnt="0"/>
      <dgm:spPr/>
    </dgm:pt>
    <dgm:pt modelId="{73293728-592E-4338-AB87-2AC4FCED647C}" type="pres">
      <dgm:prSet presAssocID="{791EFB96-2A48-4A9C-BE1D-F031EA878AFE}" presName="vertFour" presStyleCnt="0">
        <dgm:presLayoutVars>
          <dgm:chPref val="3"/>
        </dgm:presLayoutVars>
      </dgm:prSet>
      <dgm:spPr/>
    </dgm:pt>
    <dgm:pt modelId="{615F75F9-6DBD-4ECA-9FA4-52847E4C9098}" type="pres">
      <dgm:prSet presAssocID="{791EFB96-2A48-4A9C-BE1D-F031EA878AFE}" presName="txFour" presStyleLbl="node4" presStyleIdx="3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8C8B5A2-76C8-4678-86AB-DBE9F295BAD2}" type="pres">
      <dgm:prSet presAssocID="{791EFB96-2A48-4A9C-BE1D-F031EA878AFE}" presName="parTransFour" presStyleCnt="0"/>
      <dgm:spPr/>
    </dgm:pt>
    <dgm:pt modelId="{C877937E-BF6D-4EE3-A84E-C485A4A82125}" type="pres">
      <dgm:prSet presAssocID="{791EFB96-2A48-4A9C-BE1D-F031EA878AFE}" presName="horzFour" presStyleCnt="0"/>
      <dgm:spPr/>
    </dgm:pt>
    <dgm:pt modelId="{E5FAF1B6-DF8B-41BB-9450-959403177014}" type="pres">
      <dgm:prSet presAssocID="{BEF973DE-6365-49F3-835F-CCBF08C4BF08}" presName="vertFour" presStyleCnt="0">
        <dgm:presLayoutVars>
          <dgm:chPref val="3"/>
        </dgm:presLayoutVars>
      </dgm:prSet>
      <dgm:spPr/>
    </dgm:pt>
    <dgm:pt modelId="{9BB5BEDE-0A68-4B74-853B-ED035F285445}" type="pres">
      <dgm:prSet presAssocID="{BEF973DE-6365-49F3-835F-CCBF08C4BF08}" presName="txFour" presStyleLbl="node4" presStyleIdx="4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EB2D3E-8D0A-4478-B85E-864C8F700D89}" type="pres">
      <dgm:prSet presAssocID="{BEF973DE-6365-49F3-835F-CCBF08C4BF08}" presName="parTransFour" presStyleCnt="0"/>
      <dgm:spPr/>
    </dgm:pt>
    <dgm:pt modelId="{F76323CD-0211-4D0A-9436-5011E89DC58D}" type="pres">
      <dgm:prSet presAssocID="{BEF973DE-6365-49F3-835F-CCBF08C4BF08}" presName="horzFour" presStyleCnt="0"/>
      <dgm:spPr/>
    </dgm:pt>
    <dgm:pt modelId="{229A73DC-6CC6-4786-8845-25809D353107}" type="pres">
      <dgm:prSet presAssocID="{760B7BB0-6CDC-4C42-A4D4-3948592E3CC2}" presName="vertFour" presStyleCnt="0">
        <dgm:presLayoutVars>
          <dgm:chPref val="3"/>
        </dgm:presLayoutVars>
      </dgm:prSet>
      <dgm:spPr/>
    </dgm:pt>
    <dgm:pt modelId="{D0394572-BF2C-44BB-9A5E-1619CF8086D8}" type="pres">
      <dgm:prSet presAssocID="{760B7BB0-6CDC-4C42-A4D4-3948592E3CC2}" presName="txFour" presStyleLbl="node4" presStyleIdx="5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37820FE-BEC5-4BB7-9E41-E2B17ED92E62}" type="pres">
      <dgm:prSet presAssocID="{760B7BB0-6CDC-4C42-A4D4-3948592E3CC2}" presName="horzFour" presStyleCnt="0"/>
      <dgm:spPr/>
    </dgm:pt>
    <dgm:pt modelId="{9F687AEC-AB3B-4512-84AB-9EF38359FE99}" type="pres">
      <dgm:prSet presAssocID="{5BB4011B-E3FC-4057-A00E-8A9838BA3A59}" presName="sibSpaceThree" presStyleCnt="0"/>
      <dgm:spPr/>
    </dgm:pt>
    <dgm:pt modelId="{113415A5-E91F-4FE8-9BF8-30244626B0BF}" type="pres">
      <dgm:prSet presAssocID="{A57325F4-ED51-4632-8210-EB7BB1A937E3}" presName="vertThree" presStyleCnt="0"/>
      <dgm:spPr/>
    </dgm:pt>
    <dgm:pt modelId="{98728C6C-700D-4AF5-919D-571D1B1C73D6}" type="pres">
      <dgm:prSet presAssocID="{A57325F4-ED51-4632-8210-EB7BB1A937E3}" presName="txThree" presStyleLbl="node3" presStyleIdx="1" presStyleCnt="3" custScaleY="822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A4393A-B616-4187-9FD5-5855AF709139}" type="pres">
      <dgm:prSet presAssocID="{A57325F4-ED51-4632-8210-EB7BB1A937E3}" presName="parTransThree" presStyleCnt="0"/>
      <dgm:spPr/>
    </dgm:pt>
    <dgm:pt modelId="{5DBF41F9-76A7-4B1D-8947-AD1CA93918D7}" type="pres">
      <dgm:prSet presAssocID="{A57325F4-ED51-4632-8210-EB7BB1A937E3}" presName="horzThree" presStyleCnt="0"/>
      <dgm:spPr/>
    </dgm:pt>
    <dgm:pt modelId="{AE066C26-0F89-4F74-8EEE-568A145904EB}" type="pres">
      <dgm:prSet presAssocID="{F6F97186-B344-4193-9FE9-6DFB5403A289}" presName="vertFour" presStyleCnt="0">
        <dgm:presLayoutVars>
          <dgm:chPref val="3"/>
        </dgm:presLayoutVars>
      </dgm:prSet>
      <dgm:spPr/>
    </dgm:pt>
    <dgm:pt modelId="{8A4A9CFA-AEA9-4F05-83EE-AD7DC19C36EB}" type="pres">
      <dgm:prSet presAssocID="{F6F97186-B344-4193-9FE9-6DFB5403A289}" presName="txFour" presStyleLbl="node4" presStyleIdx="6" presStyleCnt="18" custScaleY="738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5BD70D-9B23-4D1F-955D-1C23DF0F0579}" type="pres">
      <dgm:prSet presAssocID="{F6F97186-B344-4193-9FE9-6DFB5403A289}" presName="parTransFour" presStyleCnt="0"/>
      <dgm:spPr/>
    </dgm:pt>
    <dgm:pt modelId="{74FFA38C-DB40-401A-8BBA-313CB5741F28}" type="pres">
      <dgm:prSet presAssocID="{F6F97186-B344-4193-9FE9-6DFB5403A289}" presName="horzFour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</dgm:pt>
    <dgm:pt modelId="{14BABD28-5047-47A3-A701-B7AFBBE28819}" type="pres">
      <dgm:prSet presAssocID="{CD119780-6575-4106-AE5B-2CC6B48E5482}" presName="txFour" presStyleLbl="node4" presStyleIdx="7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</dgm:pt>
    <dgm:pt modelId="{D0D594F6-8533-4A50-8AE7-20755C3BFFA9}" type="pres">
      <dgm:prSet presAssocID="{CD119780-6575-4106-AE5B-2CC6B48E5482}" presName="horzFour" presStyleCnt="0"/>
      <dgm:spPr/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</dgm:pt>
    <dgm:pt modelId="{8E7E2D4A-62E6-4A23-A5DD-552A63903B64}" type="pres">
      <dgm:prSet presAssocID="{93520637-36B3-4AB9-B949-92D55141E733}" presName="txFour" presStyleLbl="node4" presStyleIdx="8" presStyleCnt="18" custScaleY="1223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83630-5D09-45D7-92AD-109BAA43CF48}" type="pres">
      <dgm:prSet presAssocID="{93520637-36B3-4AB9-B949-92D55141E733}" presName="parTransFour" presStyleCnt="0"/>
      <dgm:spPr/>
    </dgm:pt>
    <dgm:pt modelId="{B338BAF6-59FE-4215-B697-18ED9B1E550D}" type="pres">
      <dgm:prSet presAssocID="{93520637-36B3-4AB9-B949-92D55141E733}" presName="horzFour" presStyleCnt="0"/>
      <dgm:spPr/>
    </dgm:pt>
    <dgm:pt modelId="{C2D8D153-FBF9-44C5-B447-F4BF501D8FA1}" type="pres">
      <dgm:prSet presAssocID="{44367D81-039C-4579-8E09-66CAF90F5041}" presName="vertFour" presStyleCnt="0">
        <dgm:presLayoutVars>
          <dgm:chPref val="3"/>
        </dgm:presLayoutVars>
      </dgm:prSet>
      <dgm:spPr/>
    </dgm:pt>
    <dgm:pt modelId="{085136A3-D02F-461C-B31C-FD1D69D16759}" type="pres">
      <dgm:prSet presAssocID="{44367D81-039C-4579-8E09-66CAF90F5041}" presName="txFour" presStyleLbl="node4" presStyleIdx="9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6CF81-D743-4AD3-A3A1-3DF9D9BFBC77}" type="pres">
      <dgm:prSet presAssocID="{44367D81-039C-4579-8E09-66CAF90F5041}" presName="parTransFour" presStyleCnt="0"/>
      <dgm:spPr/>
    </dgm:pt>
    <dgm:pt modelId="{8A9FECDA-0971-4926-9F35-6C36E65B14A9}" type="pres">
      <dgm:prSet presAssocID="{44367D81-039C-4579-8E09-66CAF90F5041}" presName="horzFour" presStyleCnt="0"/>
      <dgm:spPr/>
    </dgm:pt>
    <dgm:pt modelId="{4A1D7939-C139-4889-AA8A-C0FC12630CEE}" type="pres">
      <dgm:prSet presAssocID="{9C715FE5-31CA-4541-A958-D2C730C134E0}" presName="vertFour" presStyleCnt="0">
        <dgm:presLayoutVars>
          <dgm:chPref val="3"/>
        </dgm:presLayoutVars>
      </dgm:prSet>
      <dgm:spPr/>
    </dgm:pt>
    <dgm:pt modelId="{2BC9EB28-F68D-4321-836D-A642C2C0DAB1}" type="pres">
      <dgm:prSet presAssocID="{9C715FE5-31CA-4541-A958-D2C730C134E0}" presName="txFour" presStyleLbl="node4" presStyleIdx="10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FCCA56-038C-4613-B7B2-16CD590F385E}" type="pres">
      <dgm:prSet presAssocID="{9C715FE5-31CA-4541-A958-D2C730C134E0}" presName="parTransFour" presStyleCnt="0"/>
      <dgm:spPr/>
    </dgm:pt>
    <dgm:pt modelId="{7F93EC46-9C8D-4119-8F52-CCFA2BE3D856}" type="pres">
      <dgm:prSet presAssocID="{9C715FE5-31CA-4541-A958-D2C730C134E0}" presName="horzFour" presStyleCnt="0"/>
      <dgm:spPr/>
    </dgm:pt>
    <dgm:pt modelId="{57E5281D-099B-4146-8847-39F267019B93}" type="pres">
      <dgm:prSet presAssocID="{8536FD6B-8AD2-4A43-B337-6FD60B3FD4B2}" presName="vertFour" presStyleCnt="0">
        <dgm:presLayoutVars>
          <dgm:chPref val="3"/>
        </dgm:presLayoutVars>
      </dgm:prSet>
      <dgm:spPr/>
    </dgm:pt>
    <dgm:pt modelId="{85D767EC-FAE5-4312-B23F-9B41F2C6B7D7}" type="pres">
      <dgm:prSet presAssocID="{8536FD6B-8AD2-4A43-B337-6FD60B3FD4B2}" presName="txFour" presStyleLbl="node4" presStyleIdx="11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795CE46-C816-4100-AC67-9520DA742BDE}" type="pres">
      <dgm:prSet presAssocID="{8536FD6B-8AD2-4A43-B337-6FD60B3FD4B2}" presName="horzFour" presStyleCnt="0"/>
      <dgm:spPr/>
    </dgm:pt>
    <dgm:pt modelId="{694C6A3E-E1B4-4940-ABED-A0BE47161CCE}" type="pres">
      <dgm:prSet presAssocID="{C6F24F42-97B0-4B65-A4C6-FEB3AD0E1596}" presName="sibSpaceTwo" presStyleCnt="0"/>
      <dgm:spPr/>
    </dgm:pt>
    <dgm:pt modelId="{22BDFE06-8D1B-4C76-8FF0-2DABD4B35522}" type="pres">
      <dgm:prSet presAssocID="{7711325B-E859-44FE-8B41-57F9AFDCA54B}" presName="vertTwo" presStyleCnt="0"/>
      <dgm:spPr/>
    </dgm:pt>
    <dgm:pt modelId="{576C6983-4618-426C-8177-DEA9FE3AC4EB}" type="pres">
      <dgm:prSet presAssocID="{7711325B-E859-44FE-8B41-57F9AFDCA54B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</dgm:pt>
    <dgm:pt modelId="{508A389B-C0F5-43D4-BD46-7C9F058EB2F7}" type="pres">
      <dgm:prSet presAssocID="{7711325B-E859-44FE-8B41-57F9AFDCA54B}" presName="horzTwo" presStyleCnt="0"/>
      <dgm:spPr/>
    </dgm:pt>
    <dgm:pt modelId="{4BE30B0A-6BC4-4384-8F26-09633F1C2F67}" type="pres">
      <dgm:prSet presAssocID="{B27758F7-CCC5-4853-943C-C625AC5B9618}" presName="vertThree" presStyleCnt="0"/>
      <dgm:spPr/>
    </dgm:pt>
    <dgm:pt modelId="{C1736FFF-D3A9-461C-843A-75D86022B9DC}" type="pres">
      <dgm:prSet presAssocID="{B27758F7-CCC5-4853-943C-C625AC5B9618}" presName="txThree" presStyleLbl="node3" presStyleIdx="2" presStyleCnt="3" custScaleY="822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FD02FA-D649-4107-81C7-BA7596601166}" type="pres">
      <dgm:prSet presAssocID="{B27758F7-CCC5-4853-943C-C625AC5B9618}" presName="parTransThree" presStyleCnt="0"/>
      <dgm:spPr/>
    </dgm:pt>
    <dgm:pt modelId="{62BDDD9A-D02D-4EC9-9A51-1238D67179B7}" type="pres">
      <dgm:prSet presAssocID="{B27758F7-CCC5-4853-943C-C625AC5B9618}" presName="horzThree" presStyleCnt="0"/>
      <dgm:spPr/>
    </dgm:pt>
    <dgm:pt modelId="{244A4C12-9192-4253-93E3-A0FF0E338196}" type="pres">
      <dgm:prSet presAssocID="{A1BB5A2E-A45D-4F6A-B329-CD4782193917}" presName="vertFour" presStyleCnt="0">
        <dgm:presLayoutVars>
          <dgm:chPref val="3"/>
        </dgm:presLayoutVars>
      </dgm:prSet>
      <dgm:spPr/>
    </dgm:pt>
    <dgm:pt modelId="{33D6FFE4-E349-423D-A7F1-8E1A49A29AC4}" type="pres">
      <dgm:prSet presAssocID="{A1BB5A2E-A45D-4F6A-B329-CD4782193917}" presName="txFour" presStyleLbl="node4" presStyleIdx="12" presStyleCnt="18" custScaleY="738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C3D53A-843E-4C4F-9A60-8FB58F11DD4E}" type="pres">
      <dgm:prSet presAssocID="{A1BB5A2E-A45D-4F6A-B329-CD4782193917}" presName="parTransFour" presStyleCnt="0"/>
      <dgm:spPr/>
    </dgm:pt>
    <dgm:pt modelId="{6E5BFFB0-6E2B-4011-9640-F6BAB03B9ADF}" type="pres">
      <dgm:prSet presAssocID="{A1BB5A2E-A45D-4F6A-B329-CD4782193917}" presName="horzFour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</dgm:pt>
    <dgm:pt modelId="{C586111C-58B6-40AF-8D8A-60EE680572BA}" type="pres">
      <dgm:prSet presAssocID="{B34B6A16-5EF9-4B63-A5E4-12B190B34880}" presName="txFour" presStyleLbl="node4" presStyleIdx="13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</dgm:pt>
    <dgm:pt modelId="{FFF447F9-BACE-4B19-B5DF-5D71FE61C4DC}" type="pres">
      <dgm:prSet presAssocID="{B34B6A16-5EF9-4B63-A5E4-12B190B34880}" presName="horzFour" presStyleCnt="0"/>
      <dgm:spPr/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</dgm:pt>
    <dgm:pt modelId="{41590EE3-70B4-4E0E-8D44-18EF1FD97F2E}" type="pres">
      <dgm:prSet presAssocID="{9A0A1B48-08CE-44F2-8C66-5814C06EE4CC}" presName="txFour" presStyleLbl="node4" presStyleIdx="14" presStyleCnt="18" custScaleY="12239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AA9F4-0E18-4F78-BD4F-92D296477D35}" type="pres">
      <dgm:prSet presAssocID="{9A0A1B48-08CE-44F2-8C66-5814C06EE4CC}" presName="parTransFour" presStyleCnt="0"/>
      <dgm:spPr/>
    </dgm:pt>
    <dgm:pt modelId="{D1A4E4BA-FB74-44DD-88E4-672303AAC4FA}" type="pres">
      <dgm:prSet presAssocID="{9A0A1B48-08CE-44F2-8C66-5814C06EE4CC}" presName="horzFour" presStyleCnt="0"/>
      <dgm:spPr/>
    </dgm:pt>
    <dgm:pt modelId="{E5B57F09-2B59-4711-A8C9-974EF4149D9A}" type="pres">
      <dgm:prSet presAssocID="{614AF9F2-E1A1-4D10-882A-EB6B0D669FCA}" presName="vertFour" presStyleCnt="0">
        <dgm:presLayoutVars>
          <dgm:chPref val="3"/>
        </dgm:presLayoutVars>
      </dgm:prSet>
      <dgm:spPr/>
    </dgm:pt>
    <dgm:pt modelId="{6CE5FDB4-BFBB-4259-A330-B441199BCE24}" type="pres">
      <dgm:prSet presAssocID="{614AF9F2-E1A1-4D10-882A-EB6B0D669FCA}" presName="txFour" presStyleLbl="node4" presStyleIdx="15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3F826B-C233-4B5F-A398-764D3F47A1BA}" type="pres">
      <dgm:prSet presAssocID="{614AF9F2-E1A1-4D10-882A-EB6B0D669FCA}" presName="parTransFour" presStyleCnt="0"/>
      <dgm:spPr/>
    </dgm:pt>
    <dgm:pt modelId="{E607D5B5-B0CE-46E0-84C5-F456BAF04EE4}" type="pres">
      <dgm:prSet presAssocID="{614AF9F2-E1A1-4D10-882A-EB6B0D669FCA}" presName="horzFour" presStyleCnt="0"/>
      <dgm:spPr/>
    </dgm:pt>
    <dgm:pt modelId="{F267116D-D0B1-4457-ABA0-2D94424C53E8}" type="pres">
      <dgm:prSet presAssocID="{BE98D1AB-A280-4D0B-A815-73E57FD87EC3}" presName="vertFour" presStyleCnt="0">
        <dgm:presLayoutVars>
          <dgm:chPref val="3"/>
        </dgm:presLayoutVars>
      </dgm:prSet>
      <dgm:spPr/>
    </dgm:pt>
    <dgm:pt modelId="{89DC61A6-3199-4C88-A8D1-98ADCFDD3274}" type="pres">
      <dgm:prSet presAssocID="{BE98D1AB-A280-4D0B-A815-73E57FD87EC3}" presName="txFour" presStyleLbl="node4" presStyleIdx="16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1FD772-B984-413E-A468-8F0F3007E9F5}" type="pres">
      <dgm:prSet presAssocID="{BE98D1AB-A280-4D0B-A815-73E57FD87EC3}" presName="parTransFour" presStyleCnt="0"/>
      <dgm:spPr/>
    </dgm:pt>
    <dgm:pt modelId="{C7E808E6-5BB0-42AD-9568-7FA84FFA1273}" type="pres">
      <dgm:prSet presAssocID="{BE98D1AB-A280-4D0B-A815-73E57FD87EC3}" presName="horzFour" presStyleCnt="0"/>
      <dgm:spPr/>
    </dgm:pt>
    <dgm:pt modelId="{6143EFE8-4DC9-41D7-A90D-BEF4DD9D6775}" type="pres">
      <dgm:prSet presAssocID="{4D9EF634-1BF2-4A35-90CA-8A6D73717D8F}" presName="vertFour" presStyleCnt="0">
        <dgm:presLayoutVars>
          <dgm:chPref val="3"/>
        </dgm:presLayoutVars>
      </dgm:prSet>
      <dgm:spPr/>
    </dgm:pt>
    <dgm:pt modelId="{B35EEDEE-A63C-4DC0-9860-A34A7BFD903E}" type="pres">
      <dgm:prSet presAssocID="{4D9EF634-1BF2-4A35-90CA-8A6D73717D8F}" presName="txFour" presStyleLbl="node4" presStyleIdx="17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AFD5925-89E6-4CDB-B771-8976E3EAA1E0}" type="pres">
      <dgm:prSet presAssocID="{4D9EF634-1BF2-4A35-90CA-8A6D73717D8F}" presName="horzFour" presStyleCnt="0"/>
      <dgm:spPr/>
    </dgm:pt>
  </dgm:ptLst>
  <dgm:cxnLst>
    <dgm:cxn modelId="{FD0B4AA9-BC48-4557-8309-723E52DF4E6F}" srcId="{38339FB0-E72C-41C6-B50E-F0AC88B19FB8}" destId="{A0EE0816-71FE-4855-B1E0-02990AF78A21}" srcOrd="0" destOrd="0" parTransId="{75674904-C66D-4634-9B49-059D96BD5483}" sibTransId="{A2DE86E6-72CD-4DC8-9624-4DD62F96EFAF}"/>
    <dgm:cxn modelId="{BB3E7022-B481-4842-BB9C-7A21A1F46321}" type="presOf" srcId="{CD119780-6575-4106-AE5B-2CC6B48E5482}" destId="{14BABD28-5047-47A3-A701-B7AFBBE28819}" srcOrd="0" destOrd="0" presId="urn:microsoft.com/office/officeart/2005/8/layout/hierarchy4"/>
    <dgm:cxn modelId="{F1D9D270-AECF-4F03-87DB-1FE8BCAFEC8D}" srcId="{9A0A1B48-08CE-44F2-8C66-5814C06EE4CC}" destId="{614AF9F2-E1A1-4D10-882A-EB6B0D669FCA}" srcOrd="0" destOrd="0" parTransId="{5B0591E8-42AF-40BA-A11A-3996F9B13E48}" sibTransId="{A52C1518-95AA-4EDF-99FF-93D999EDDD4A}"/>
    <dgm:cxn modelId="{0BA4BC91-63D1-4150-A3D8-4B5CE4AAE016}" srcId="{5A6BA2F8-AB86-4FEA-9FCE-F9FA52A7F9A0}" destId="{88AF55BF-2C52-478B-8F7B-157C2C0B3B5C}" srcOrd="0" destOrd="0" parTransId="{864D3113-CD68-4C58-934C-D98B64584BCB}" sibTransId="{5BB4011B-E3FC-4057-A00E-8A9838BA3A59}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7DF475FF-FFE1-47DD-B826-54123B3C448D}" type="presOf" srcId="{791EFB96-2A48-4A9C-BE1D-F031EA878AFE}" destId="{615F75F9-6DBD-4ECA-9FA4-52847E4C9098}" srcOrd="0" destOrd="0" presId="urn:microsoft.com/office/officeart/2005/8/layout/hierarchy4"/>
    <dgm:cxn modelId="{6B84C0AA-E86D-4A20-A7E7-1552AC385289}" type="presOf" srcId="{8536FD6B-8AD2-4A43-B337-6FD60B3FD4B2}" destId="{85D767EC-FAE5-4312-B23F-9B41F2C6B7D7}" srcOrd="0" destOrd="0" presId="urn:microsoft.com/office/officeart/2005/8/layout/hierarchy4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1B101E65-82C8-44B6-A76A-B881EEF70C13}" type="presOf" srcId="{946393D2-3BB5-4D19-BAF6-84B7339845C4}" destId="{9DF12F5D-797B-4C71-93F7-7C835BFF7982}" srcOrd="0" destOrd="0" presId="urn:microsoft.com/office/officeart/2005/8/layout/hierarchy4"/>
    <dgm:cxn modelId="{31A350BF-29AC-4EA0-ABEA-26FFAC7BB748}" type="presOf" srcId="{9C715FE5-31CA-4541-A958-D2C730C134E0}" destId="{2BC9EB28-F68D-4321-836D-A642C2C0DAB1}" srcOrd="0" destOrd="0" presId="urn:microsoft.com/office/officeart/2005/8/layout/hierarchy4"/>
    <dgm:cxn modelId="{D878E8C6-1550-4A7F-8203-02B3493BC616}" type="presOf" srcId="{760B7BB0-6CDC-4C42-A4D4-3948592E3CC2}" destId="{D0394572-BF2C-44BB-9A5E-1619CF8086D8}" srcOrd="0" destOrd="0" presId="urn:microsoft.com/office/officeart/2005/8/layout/hierarchy4"/>
    <dgm:cxn modelId="{1FBD70CB-EC6B-4FF2-91B1-A55A7D219479}" type="presOf" srcId="{93520637-36B3-4AB9-B949-92D55141E733}" destId="{8E7E2D4A-62E6-4A23-A5DD-552A63903B64}" srcOrd="0" destOrd="0" presId="urn:microsoft.com/office/officeart/2005/8/layout/hierarchy4"/>
    <dgm:cxn modelId="{C28CBCF7-3139-40F7-B426-1830BB2434D9}" srcId="{A57325F4-ED51-4632-8210-EB7BB1A937E3}" destId="{F6F97186-B344-4193-9FE9-6DFB5403A289}" srcOrd="0" destOrd="0" parTransId="{F22CCE59-9B42-4DA2-949C-34E1E0586A20}" sibTransId="{01E5FF1C-8ED4-4ED1-A0DD-0AA37640AF28}"/>
    <dgm:cxn modelId="{1353F5B1-A866-4D6A-B15E-0290F1208B3B}" type="presOf" srcId="{F6F97186-B344-4193-9FE9-6DFB5403A289}" destId="{8A4A9CFA-AEA9-4F05-83EE-AD7DC19C36EB}" srcOrd="0" destOrd="0" presId="urn:microsoft.com/office/officeart/2005/8/layout/hierarchy4"/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15B242EC-11A3-40F7-B2A4-A7E917E37951}" srcId="{614AF9F2-E1A1-4D10-882A-EB6B0D669FCA}" destId="{BE98D1AB-A280-4D0B-A815-73E57FD87EC3}" srcOrd="0" destOrd="0" parTransId="{CDDECA34-9841-4A92-959B-4DB892243F64}" sibTransId="{2FD537BC-8C4D-4BAF-9555-CDCB9FCAC8F1}"/>
    <dgm:cxn modelId="{E7A3CCC9-A040-4196-A487-82912454F434}" type="presOf" srcId="{BEF973DE-6365-49F3-835F-CCBF08C4BF08}" destId="{9BB5BEDE-0A68-4B74-853B-ED035F285445}" srcOrd="0" destOrd="0" presId="urn:microsoft.com/office/officeart/2005/8/layout/hierarchy4"/>
    <dgm:cxn modelId="{EE08F3E1-4048-489C-B5CE-A9EE78DAE2A6}" srcId="{BE98D1AB-A280-4D0B-A815-73E57FD87EC3}" destId="{4D9EF634-1BF2-4A35-90CA-8A6D73717D8F}" srcOrd="0" destOrd="0" parTransId="{D6488317-C95D-43C5-9B8A-714D8EF3A555}" sibTransId="{0BFC9299-BE1F-43E4-88A9-E9437E2FDE3A}"/>
    <dgm:cxn modelId="{3B9649E6-F219-4B13-BA44-39A3DA568FEB}" type="presOf" srcId="{4D9EF634-1BF2-4A35-90CA-8A6D73717D8F}" destId="{B35EEDEE-A63C-4DC0-9860-A34A7BFD903E}" srcOrd="0" destOrd="0" presId="urn:microsoft.com/office/officeart/2005/8/layout/hierarchy4"/>
    <dgm:cxn modelId="{103FC7B4-F82F-4F87-825F-B99D5E7FA9BE}" type="presOf" srcId="{38339FB0-E72C-41C6-B50E-F0AC88B19FB8}" destId="{B0232F34-051D-481D-9CC7-7CFB0339C454}" srcOrd="0" destOrd="0" presId="urn:microsoft.com/office/officeart/2005/8/layout/hierarchy4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3061D32B-2686-494E-9E48-D4C8C7413414}" type="presOf" srcId="{6B08672F-E0FF-490A-8A6A-EE15E9A347DB}" destId="{F6FE7E8E-883A-4C79-93F7-AEF9AEF9F9DE}" srcOrd="0" destOrd="0" presId="urn:microsoft.com/office/officeart/2005/8/layout/hierarchy4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EFA08DB9-2A00-43D3-B718-DCFAD41C9E5B}" srcId="{B27758F7-CCC5-4853-943C-C625AC5B9618}" destId="{A1BB5A2E-A45D-4F6A-B329-CD4782193917}" srcOrd="0" destOrd="0" parTransId="{64F31578-307B-4AF8-9DDD-FA0365BF46F7}" sibTransId="{EE696C4B-FDDD-492E-99F0-85F84DCD2C36}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40507847-F126-4DDB-BB3F-890CC45D0B45}" type="presOf" srcId="{A0EE0816-71FE-4855-B1E0-02990AF78A21}" destId="{4DC6FEF6-AA8E-4A28-95B0-4EA11C79CD95}" srcOrd="0" destOrd="0" presId="urn:microsoft.com/office/officeart/2005/8/layout/hierarchy4"/>
    <dgm:cxn modelId="{82628FE3-2F0A-4606-8242-BC6E9B910153}" srcId="{BEF973DE-6365-49F3-835F-CCBF08C4BF08}" destId="{760B7BB0-6CDC-4C42-A4D4-3948592E3CC2}" srcOrd="0" destOrd="0" parTransId="{183294BA-F08B-4F00-A2C9-E7340190BF27}" sibTransId="{B450BEF8-5FD5-4BB7-BBE9-94543DFCEDAA}"/>
    <dgm:cxn modelId="{5BA4828B-CA0A-4DD7-BA23-AF56465333D3}" srcId="{6B08672F-E0FF-490A-8A6A-EE15E9A347DB}" destId="{38339FB0-E72C-41C6-B50E-F0AC88B19FB8}" srcOrd="0" destOrd="0" parTransId="{BCD2EDD9-D801-4E03-BB4B-D967153748FB}" sibTransId="{8F96F08A-9CC7-4FB6-A9E1-3EDCD9F33FD8}"/>
    <dgm:cxn modelId="{BDA2456C-0D9D-4253-A00B-156E1EAAA9F8}" type="presOf" srcId="{44367D81-039C-4579-8E09-66CAF90F5041}" destId="{085136A3-D02F-461C-B31C-FD1D69D16759}" srcOrd="0" destOrd="0" presId="urn:microsoft.com/office/officeart/2005/8/layout/hierarchy4"/>
    <dgm:cxn modelId="{E4F2792D-07C5-4C94-A5E2-650B4BA37CD8}" srcId="{5A6BA2F8-AB86-4FEA-9FCE-F9FA52A7F9A0}" destId="{A57325F4-ED51-4632-8210-EB7BB1A937E3}" srcOrd="1" destOrd="0" parTransId="{6150F581-7907-438C-A5FF-D5610DEF132F}" sibTransId="{E72CAC59-F6F2-42E5-B76B-89BAE641EF02}"/>
    <dgm:cxn modelId="{3309F21D-4431-4903-BB3C-90427A73504C}" srcId="{44367D81-039C-4579-8E09-66CAF90F5041}" destId="{9C715FE5-31CA-4541-A958-D2C730C134E0}" srcOrd="0" destOrd="0" parTransId="{536A8C1B-37CE-4FCD-A098-830552423D53}" sibTransId="{B132F376-D606-4DE2-9BBB-04499697516A}"/>
    <dgm:cxn modelId="{0501B6F7-CE7E-4C29-B313-9E317ADBEDA3}" type="presOf" srcId="{7711325B-E859-44FE-8B41-57F9AFDCA54B}" destId="{576C6983-4618-426C-8177-DEA9FE3AC4EB}" srcOrd="0" destOrd="0" presId="urn:microsoft.com/office/officeart/2005/8/layout/hierarchy4"/>
    <dgm:cxn modelId="{95ADED13-15E9-49B5-8A42-F75911FC6FE4}" type="presOf" srcId="{CE075476-E9CA-4A59-A127-31223E8D37A1}" destId="{25DDEEC2-9BA5-4367-BB24-33CAA47BBC09}" srcOrd="0" destOrd="0" presId="urn:microsoft.com/office/officeart/2005/8/layout/hierarchy4"/>
    <dgm:cxn modelId="{CB3443CF-5727-4B4F-8F91-0A0CC7EF5E84}" type="presOf" srcId="{88AF55BF-2C52-478B-8F7B-157C2C0B3B5C}" destId="{A222F7FC-2C70-4D44-8E21-34A02376492D}" srcOrd="0" destOrd="0" presId="urn:microsoft.com/office/officeart/2005/8/layout/hierarchy4"/>
    <dgm:cxn modelId="{18E7571E-0282-49D0-BFDF-8850764A426B}" type="presOf" srcId="{B27758F7-CCC5-4853-943C-C625AC5B9618}" destId="{C1736FFF-D3A9-461C-843A-75D86022B9DC}" srcOrd="0" destOrd="0" presId="urn:microsoft.com/office/officeart/2005/8/layout/hierarchy4"/>
    <dgm:cxn modelId="{2F5C10DD-3338-4BCA-84C7-95EED55632F7}" type="presOf" srcId="{B34B6A16-5EF9-4B63-A5E4-12B190B34880}" destId="{C586111C-58B6-40AF-8D8A-60EE680572BA}" srcOrd="0" destOrd="0" presId="urn:microsoft.com/office/officeart/2005/8/layout/hierarchy4"/>
    <dgm:cxn modelId="{ADAC1714-226C-4078-8558-1D82C0FA321D}" type="presOf" srcId="{9A0A1B48-08CE-44F2-8C66-5814C06EE4CC}" destId="{41590EE3-70B4-4E0E-8D44-18EF1FD97F2E}" srcOrd="0" destOrd="0" presId="urn:microsoft.com/office/officeart/2005/8/layout/hierarchy4"/>
    <dgm:cxn modelId="{C38E8795-CB70-4D9A-9446-1192A76BFB91}" srcId="{7711325B-E859-44FE-8B41-57F9AFDCA54B}" destId="{B27758F7-CCC5-4853-943C-C625AC5B9618}" srcOrd="0" destOrd="0" parTransId="{9938749E-0144-426C-8499-F0A7FBDF416A}" sibTransId="{34700083-B36F-462F-B323-1D0EB181521B}"/>
    <dgm:cxn modelId="{3F66F4E7-118F-47DC-A27B-AAEEA55B2CC7}" type="presOf" srcId="{BE98D1AB-A280-4D0B-A815-73E57FD87EC3}" destId="{89DC61A6-3199-4C88-A8D1-98ADCFDD3274}" srcOrd="0" destOrd="0" presId="urn:microsoft.com/office/officeart/2005/8/layout/hierarchy4"/>
    <dgm:cxn modelId="{81491584-AF29-4A41-A880-E8728934FEF0}" srcId="{88AF55BF-2C52-478B-8F7B-157C2C0B3B5C}" destId="{6B08672F-E0FF-490A-8A6A-EE15E9A347DB}" srcOrd="0" destOrd="0" parTransId="{C79FC32D-21F6-44D8-BB85-40E56683B653}" sibTransId="{1D61555D-5C35-4B12-BFFF-483B302CB699}"/>
    <dgm:cxn modelId="{9C500218-733C-43E7-BB06-892635C0F7E2}" srcId="{9C715FE5-31CA-4541-A958-D2C730C134E0}" destId="{8536FD6B-8AD2-4A43-B337-6FD60B3FD4B2}" srcOrd="0" destOrd="0" parTransId="{AE96D71A-01B8-4654-A8DF-88EC5108171C}" sibTransId="{60DD4894-6B75-4AA7-A724-54B5BA9C59B6}"/>
    <dgm:cxn modelId="{0DC76281-AE6D-4D6E-81A2-1B2B3B2AF0AA}" srcId="{93520637-36B3-4AB9-B949-92D55141E733}" destId="{44367D81-039C-4579-8E09-66CAF90F5041}" srcOrd="0" destOrd="0" parTransId="{67B6E404-88D1-4D88-A32E-7761881B20C7}" sibTransId="{F7E1C861-8795-4EA1-A76A-EE2CB6232346}"/>
    <dgm:cxn modelId="{8C73F13B-2777-408F-B756-8790411E429F}" type="presOf" srcId="{614AF9F2-E1A1-4D10-882A-EB6B0D669FCA}" destId="{6CE5FDB4-BFBB-4259-A330-B441199BCE24}" srcOrd="0" destOrd="0" presId="urn:microsoft.com/office/officeart/2005/8/layout/hierarchy4"/>
    <dgm:cxn modelId="{C1FA949B-9293-47A9-B809-15C4EE37CFE7}" type="presOf" srcId="{A57325F4-ED51-4632-8210-EB7BB1A937E3}" destId="{98728C6C-700D-4AF5-919D-571D1B1C73D6}" srcOrd="0" destOrd="0" presId="urn:microsoft.com/office/officeart/2005/8/layout/hierarchy4"/>
    <dgm:cxn modelId="{86C397BE-530B-48C5-9307-D5FAC0F5B7EF}" type="presOf" srcId="{5A6BA2F8-AB86-4FEA-9FCE-F9FA52A7F9A0}" destId="{EFD09625-1EEB-463A-9D51-52F09A5E039B}" srcOrd="0" destOrd="0" presId="urn:microsoft.com/office/officeart/2005/8/layout/hierarchy4"/>
    <dgm:cxn modelId="{6738166E-1452-4A75-8F33-77A0EBB476DE}" srcId="{A0EE0816-71FE-4855-B1E0-02990AF78A21}" destId="{791EFB96-2A48-4A9C-BE1D-F031EA878AFE}" srcOrd="0" destOrd="0" parTransId="{1E8A2730-A5BA-46E9-A335-CB83EFC33D2E}" sibTransId="{13658E9D-3F3D-4273-992A-0B3786DB1FA2}"/>
    <dgm:cxn modelId="{4EC746CB-EE46-4280-8209-42039A11BF88}" type="presOf" srcId="{A1BB5A2E-A45D-4F6A-B329-CD4782193917}" destId="{33D6FFE4-E349-423D-A7F1-8E1A49A29AC4}" srcOrd="0" destOrd="0" presId="urn:microsoft.com/office/officeart/2005/8/layout/hierarchy4"/>
    <dgm:cxn modelId="{91EE41DD-3D34-4525-8B8A-AC9BAD6A700E}" srcId="{791EFB96-2A48-4A9C-BE1D-F031EA878AFE}" destId="{BEF973DE-6365-49F3-835F-CCBF08C4BF08}" srcOrd="0" destOrd="0" parTransId="{4114FF11-0257-4D42-AADC-1BE4D81731B2}" sibTransId="{94B6E5B7-7418-4AEA-A67A-36550A12FE23}"/>
    <dgm:cxn modelId="{8EF0E225-0810-4D50-8F08-D8A8E4F82484}" type="presParOf" srcId="{25DDEEC2-9BA5-4367-BB24-33CAA47BBC09}" destId="{87933F1B-038B-4A5D-83E8-61DBF60EC4B3}" srcOrd="0" destOrd="0" presId="urn:microsoft.com/office/officeart/2005/8/layout/hierarchy4"/>
    <dgm:cxn modelId="{CF7A33A2-0CF9-4D38-B22A-EEE2BC12A8FD}" type="presParOf" srcId="{87933F1B-038B-4A5D-83E8-61DBF60EC4B3}" destId="{9DF12F5D-797B-4C71-93F7-7C835BFF7982}" srcOrd="0" destOrd="0" presId="urn:microsoft.com/office/officeart/2005/8/layout/hierarchy4"/>
    <dgm:cxn modelId="{9CA9AA80-E158-4468-B635-F5B42B80ABDB}" type="presParOf" srcId="{87933F1B-038B-4A5D-83E8-61DBF60EC4B3}" destId="{BB51C614-670C-40C7-BCBD-B3150FB090FB}" srcOrd="1" destOrd="0" presId="urn:microsoft.com/office/officeart/2005/8/layout/hierarchy4"/>
    <dgm:cxn modelId="{03C56C35-998C-40FF-8865-470468494B22}" type="presParOf" srcId="{87933F1B-038B-4A5D-83E8-61DBF60EC4B3}" destId="{B74154C5-AFFE-498C-8E4C-911D7456AC97}" srcOrd="2" destOrd="0" presId="urn:microsoft.com/office/officeart/2005/8/layout/hierarchy4"/>
    <dgm:cxn modelId="{05A544C3-EF3F-4D83-9067-80E7C0379B1B}" type="presParOf" srcId="{B74154C5-AFFE-498C-8E4C-911D7456AC97}" destId="{AA6E5317-C9D5-49D6-9218-04A9A8CDF9E8}" srcOrd="0" destOrd="0" presId="urn:microsoft.com/office/officeart/2005/8/layout/hierarchy4"/>
    <dgm:cxn modelId="{1D794C15-6276-4038-93BB-0B4D19649680}" type="presParOf" srcId="{AA6E5317-C9D5-49D6-9218-04A9A8CDF9E8}" destId="{EFD09625-1EEB-463A-9D51-52F09A5E039B}" srcOrd="0" destOrd="0" presId="urn:microsoft.com/office/officeart/2005/8/layout/hierarchy4"/>
    <dgm:cxn modelId="{1F376352-389C-448B-9EF2-9741BBCF8849}" type="presParOf" srcId="{AA6E5317-C9D5-49D6-9218-04A9A8CDF9E8}" destId="{D65A41FF-7035-4133-9240-517AEBC67369}" srcOrd="1" destOrd="0" presId="urn:microsoft.com/office/officeart/2005/8/layout/hierarchy4"/>
    <dgm:cxn modelId="{75C535D6-B304-40A4-BCA1-2DCC943BA488}" type="presParOf" srcId="{AA6E5317-C9D5-49D6-9218-04A9A8CDF9E8}" destId="{ED986375-36F5-4143-A5F0-85653599471E}" srcOrd="2" destOrd="0" presId="urn:microsoft.com/office/officeart/2005/8/layout/hierarchy4"/>
    <dgm:cxn modelId="{99EA349E-13BC-425E-9163-A14960390910}" type="presParOf" srcId="{ED986375-36F5-4143-A5F0-85653599471E}" destId="{3DBCE625-CEFD-4EF1-944D-CC5E1F9EB348}" srcOrd="0" destOrd="0" presId="urn:microsoft.com/office/officeart/2005/8/layout/hierarchy4"/>
    <dgm:cxn modelId="{6AF526B4-E3E7-4921-A5B2-05E78B4C659F}" type="presParOf" srcId="{3DBCE625-CEFD-4EF1-944D-CC5E1F9EB348}" destId="{A222F7FC-2C70-4D44-8E21-34A02376492D}" srcOrd="0" destOrd="0" presId="urn:microsoft.com/office/officeart/2005/8/layout/hierarchy4"/>
    <dgm:cxn modelId="{2A61CD3B-CCD0-4AE7-895C-0D6E0CD5CA13}" type="presParOf" srcId="{3DBCE625-CEFD-4EF1-944D-CC5E1F9EB348}" destId="{F0163781-30A9-4492-8F46-0B375E77D606}" srcOrd="1" destOrd="0" presId="urn:microsoft.com/office/officeart/2005/8/layout/hierarchy4"/>
    <dgm:cxn modelId="{A0F80168-2D54-475A-9859-127D2C11E89B}" type="presParOf" srcId="{3DBCE625-CEFD-4EF1-944D-CC5E1F9EB348}" destId="{6207E762-9DCF-4231-A9C6-08BD43E83D20}" srcOrd="2" destOrd="0" presId="urn:microsoft.com/office/officeart/2005/8/layout/hierarchy4"/>
    <dgm:cxn modelId="{D5DFA5BD-BE57-46A2-88AD-3F00E3EFBF0B}" type="presParOf" srcId="{6207E762-9DCF-4231-A9C6-08BD43E83D20}" destId="{CFAF5DA1-06E5-4585-BDBB-446033F9BE23}" srcOrd="0" destOrd="0" presId="urn:microsoft.com/office/officeart/2005/8/layout/hierarchy4"/>
    <dgm:cxn modelId="{60E7A74C-2DA1-4184-94D5-444D81021280}" type="presParOf" srcId="{CFAF5DA1-06E5-4585-BDBB-446033F9BE23}" destId="{F6FE7E8E-883A-4C79-93F7-AEF9AEF9F9DE}" srcOrd="0" destOrd="0" presId="urn:microsoft.com/office/officeart/2005/8/layout/hierarchy4"/>
    <dgm:cxn modelId="{6E4EA7D5-7290-48C0-A575-8848D786A6F9}" type="presParOf" srcId="{CFAF5DA1-06E5-4585-BDBB-446033F9BE23}" destId="{F4A7653C-2830-4B7A-B97A-E0B91F2A457A}" srcOrd="1" destOrd="0" presId="urn:microsoft.com/office/officeart/2005/8/layout/hierarchy4"/>
    <dgm:cxn modelId="{2C9CEF54-0E42-4B9A-9C86-7EB6ED7677B8}" type="presParOf" srcId="{CFAF5DA1-06E5-4585-BDBB-446033F9BE23}" destId="{E69FA2EB-A010-4E64-83A0-722237B7A7E1}" srcOrd="2" destOrd="0" presId="urn:microsoft.com/office/officeart/2005/8/layout/hierarchy4"/>
    <dgm:cxn modelId="{98D904F6-C3B5-4533-AF53-458F13536FB1}" type="presParOf" srcId="{E69FA2EB-A010-4E64-83A0-722237B7A7E1}" destId="{67CE9756-A8D0-45D9-86D8-03109F5CBCE9}" srcOrd="0" destOrd="0" presId="urn:microsoft.com/office/officeart/2005/8/layout/hierarchy4"/>
    <dgm:cxn modelId="{01C35AB3-B89E-4329-90C3-9964BAD672BF}" type="presParOf" srcId="{67CE9756-A8D0-45D9-86D8-03109F5CBCE9}" destId="{B0232F34-051D-481D-9CC7-7CFB0339C454}" srcOrd="0" destOrd="0" presId="urn:microsoft.com/office/officeart/2005/8/layout/hierarchy4"/>
    <dgm:cxn modelId="{6C8BE9CC-8BBA-4182-AAFF-3C050954920E}" type="presParOf" srcId="{67CE9756-A8D0-45D9-86D8-03109F5CBCE9}" destId="{571A3C60-BC49-49D1-BCCE-B160FCDBC262}" srcOrd="1" destOrd="0" presId="urn:microsoft.com/office/officeart/2005/8/layout/hierarchy4"/>
    <dgm:cxn modelId="{C81B8A49-C4B9-4766-B4DF-4F339EC3C300}" type="presParOf" srcId="{67CE9756-A8D0-45D9-86D8-03109F5CBCE9}" destId="{03D9FDDF-6FEE-4AC3-8403-A2D130230B08}" srcOrd="2" destOrd="0" presId="urn:microsoft.com/office/officeart/2005/8/layout/hierarchy4"/>
    <dgm:cxn modelId="{39470BBB-648D-40D1-A87D-3CAF6FC4A7D5}" type="presParOf" srcId="{03D9FDDF-6FEE-4AC3-8403-A2D130230B08}" destId="{A97F1489-052C-4C38-86B7-BC4BB90AC75E}" srcOrd="0" destOrd="0" presId="urn:microsoft.com/office/officeart/2005/8/layout/hierarchy4"/>
    <dgm:cxn modelId="{73D42B11-D961-40E9-8933-F2912E7514D0}" type="presParOf" srcId="{A97F1489-052C-4C38-86B7-BC4BB90AC75E}" destId="{4DC6FEF6-AA8E-4A28-95B0-4EA11C79CD95}" srcOrd="0" destOrd="0" presId="urn:microsoft.com/office/officeart/2005/8/layout/hierarchy4"/>
    <dgm:cxn modelId="{5F1A27ED-45BF-4C92-B6E3-69570CA67070}" type="presParOf" srcId="{A97F1489-052C-4C38-86B7-BC4BB90AC75E}" destId="{A86EFF89-E9BD-466E-8956-F5C947F3F307}" srcOrd="1" destOrd="0" presId="urn:microsoft.com/office/officeart/2005/8/layout/hierarchy4"/>
    <dgm:cxn modelId="{85DAC19F-1381-4EE2-9482-A3DF229EB19F}" type="presParOf" srcId="{A97F1489-052C-4C38-86B7-BC4BB90AC75E}" destId="{63BC19EF-6235-4CE4-A4BA-F52EF090EA43}" srcOrd="2" destOrd="0" presId="urn:microsoft.com/office/officeart/2005/8/layout/hierarchy4"/>
    <dgm:cxn modelId="{57770982-A5BA-4120-9E6B-7103EBF90A20}" type="presParOf" srcId="{63BC19EF-6235-4CE4-A4BA-F52EF090EA43}" destId="{73293728-592E-4338-AB87-2AC4FCED647C}" srcOrd="0" destOrd="0" presId="urn:microsoft.com/office/officeart/2005/8/layout/hierarchy4"/>
    <dgm:cxn modelId="{51D18B9F-7B81-42FB-8F56-A7659D99F8A7}" type="presParOf" srcId="{73293728-592E-4338-AB87-2AC4FCED647C}" destId="{615F75F9-6DBD-4ECA-9FA4-52847E4C9098}" srcOrd="0" destOrd="0" presId="urn:microsoft.com/office/officeart/2005/8/layout/hierarchy4"/>
    <dgm:cxn modelId="{0EC106D7-0A13-40A7-929E-0A8CF7A0300B}" type="presParOf" srcId="{73293728-592E-4338-AB87-2AC4FCED647C}" destId="{B8C8B5A2-76C8-4678-86AB-DBE9F295BAD2}" srcOrd="1" destOrd="0" presId="urn:microsoft.com/office/officeart/2005/8/layout/hierarchy4"/>
    <dgm:cxn modelId="{BC2E6FFF-0B36-4D68-9546-CCCFA2C931BA}" type="presParOf" srcId="{73293728-592E-4338-AB87-2AC4FCED647C}" destId="{C877937E-BF6D-4EE3-A84E-C485A4A82125}" srcOrd="2" destOrd="0" presId="urn:microsoft.com/office/officeart/2005/8/layout/hierarchy4"/>
    <dgm:cxn modelId="{55D27C90-D106-40FA-8FC3-4A0F0F93555C}" type="presParOf" srcId="{C877937E-BF6D-4EE3-A84E-C485A4A82125}" destId="{E5FAF1B6-DF8B-41BB-9450-959403177014}" srcOrd="0" destOrd="0" presId="urn:microsoft.com/office/officeart/2005/8/layout/hierarchy4"/>
    <dgm:cxn modelId="{3235C563-AEA3-400D-A4A4-1A87DADA8FE0}" type="presParOf" srcId="{E5FAF1B6-DF8B-41BB-9450-959403177014}" destId="{9BB5BEDE-0A68-4B74-853B-ED035F285445}" srcOrd="0" destOrd="0" presId="urn:microsoft.com/office/officeart/2005/8/layout/hierarchy4"/>
    <dgm:cxn modelId="{27EF3417-5F2D-473F-A969-3A9D35F3F9E9}" type="presParOf" srcId="{E5FAF1B6-DF8B-41BB-9450-959403177014}" destId="{14EB2D3E-8D0A-4478-B85E-864C8F700D89}" srcOrd="1" destOrd="0" presId="urn:microsoft.com/office/officeart/2005/8/layout/hierarchy4"/>
    <dgm:cxn modelId="{457755E5-BFF2-4A51-B806-EA81D32B11C9}" type="presParOf" srcId="{E5FAF1B6-DF8B-41BB-9450-959403177014}" destId="{F76323CD-0211-4D0A-9436-5011E89DC58D}" srcOrd="2" destOrd="0" presId="urn:microsoft.com/office/officeart/2005/8/layout/hierarchy4"/>
    <dgm:cxn modelId="{EC98F025-DEAC-400B-8703-89138232305B}" type="presParOf" srcId="{F76323CD-0211-4D0A-9436-5011E89DC58D}" destId="{229A73DC-6CC6-4786-8845-25809D353107}" srcOrd="0" destOrd="0" presId="urn:microsoft.com/office/officeart/2005/8/layout/hierarchy4"/>
    <dgm:cxn modelId="{EFC86C19-C55F-490D-842B-F90652C633A2}" type="presParOf" srcId="{229A73DC-6CC6-4786-8845-25809D353107}" destId="{D0394572-BF2C-44BB-9A5E-1619CF8086D8}" srcOrd="0" destOrd="0" presId="urn:microsoft.com/office/officeart/2005/8/layout/hierarchy4"/>
    <dgm:cxn modelId="{1DCD1ACB-0AC5-40AD-9937-C3E590D2EDDA}" type="presParOf" srcId="{229A73DC-6CC6-4786-8845-25809D353107}" destId="{E37820FE-BEC5-4BB7-9E41-E2B17ED92E62}" srcOrd="1" destOrd="0" presId="urn:microsoft.com/office/officeart/2005/8/layout/hierarchy4"/>
    <dgm:cxn modelId="{BC81164C-7391-4E2B-A014-F4FB3ECDE7DF}" type="presParOf" srcId="{ED986375-36F5-4143-A5F0-85653599471E}" destId="{9F687AEC-AB3B-4512-84AB-9EF38359FE99}" srcOrd="1" destOrd="0" presId="urn:microsoft.com/office/officeart/2005/8/layout/hierarchy4"/>
    <dgm:cxn modelId="{D6527C6E-59B6-47AC-B0C1-4FD95C37BF14}" type="presParOf" srcId="{ED986375-36F5-4143-A5F0-85653599471E}" destId="{113415A5-E91F-4FE8-9BF8-30244626B0BF}" srcOrd="2" destOrd="0" presId="urn:microsoft.com/office/officeart/2005/8/layout/hierarchy4"/>
    <dgm:cxn modelId="{0D4824F7-4B19-4C4C-8CB2-010E46ECBB71}" type="presParOf" srcId="{113415A5-E91F-4FE8-9BF8-30244626B0BF}" destId="{98728C6C-700D-4AF5-919D-571D1B1C73D6}" srcOrd="0" destOrd="0" presId="urn:microsoft.com/office/officeart/2005/8/layout/hierarchy4"/>
    <dgm:cxn modelId="{A9E4F2C9-A8FC-4F24-BFD5-74C5284418B2}" type="presParOf" srcId="{113415A5-E91F-4FE8-9BF8-30244626B0BF}" destId="{7DA4393A-B616-4187-9FD5-5855AF709139}" srcOrd="1" destOrd="0" presId="urn:microsoft.com/office/officeart/2005/8/layout/hierarchy4"/>
    <dgm:cxn modelId="{F937CB94-663E-4026-A92E-DA6C932AB413}" type="presParOf" srcId="{113415A5-E91F-4FE8-9BF8-30244626B0BF}" destId="{5DBF41F9-76A7-4B1D-8947-AD1CA93918D7}" srcOrd="2" destOrd="0" presId="urn:microsoft.com/office/officeart/2005/8/layout/hierarchy4"/>
    <dgm:cxn modelId="{6D3AB7EB-5F94-4019-AB96-2C5809D932E6}" type="presParOf" srcId="{5DBF41F9-76A7-4B1D-8947-AD1CA93918D7}" destId="{AE066C26-0F89-4F74-8EEE-568A145904EB}" srcOrd="0" destOrd="0" presId="urn:microsoft.com/office/officeart/2005/8/layout/hierarchy4"/>
    <dgm:cxn modelId="{A6652C6F-AC67-4B55-86EB-F7D4F78045EA}" type="presParOf" srcId="{AE066C26-0F89-4F74-8EEE-568A145904EB}" destId="{8A4A9CFA-AEA9-4F05-83EE-AD7DC19C36EB}" srcOrd="0" destOrd="0" presId="urn:microsoft.com/office/officeart/2005/8/layout/hierarchy4"/>
    <dgm:cxn modelId="{4561278D-5C56-4E42-9F93-2CFF9E5E8BDC}" type="presParOf" srcId="{AE066C26-0F89-4F74-8EEE-568A145904EB}" destId="{895BD70D-9B23-4D1F-955D-1C23DF0F0579}" srcOrd="1" destOrd="0" presId="urn:microsoft.com/office/officeart/2005/8/layout/hierarchy4"/>
    <dgm:cxn modelId="{731C1B83-122B-42BC-830A-E2AB9DC9A5CC}" type="presParOf" srcId="{AE066C26-0F89-4F74-8EEE-568A145904EB}" destId="{74FFA38C-DB40-401A-8BBA-313CB5741F28}" srcOrd="2" destOrd="0" presId="urn:microsoft.com/office/officeart/2005/8/layout/hierarchy4"/>
    <dgm:cxn modelId="{C36AD45B-8DA7-4AC8-A081-B8B7787DB9C0}" type="presParOf" srcId="{74FFA38C-DB40-401A-8BBA-313CB5741F28}" destId="{0149EBE6-AA59-4F78-AF18-137F8047AB47}" srcOrd="0" destOrd="0" presId="urn:microsoft.com/office/officeart/2005/8/layout/hierarchy4"/>
    <dgm:cxn modelId="{B60C62B4-739B-4A6B-98D1-1364941CAD7C}" type="presParOf" srcId="{0149EBE6-AA59-4F78-AF18-137F8047AB47}" destId="{14BABD28-5047-47A3-A701-B7AFBBE28819}" srcOrd="0" destOrd="0" presId="urn:microsoft.com/office/officeart/2005/8/layout/hierarchy4"/>
    <dgm:cxn modelId="{72D3553A-56A8-4EDD-B7BF-EEB8A8736DFC}" type="presParOf" srcId="{0149EBE6-AA59-4F78-AF18-137F8047AB47}" destId="{3F489D25-51FA-4C91-9DDF-6BA1DB51256D}" srcOrd="1" destOrd="0" presId="urn:microsoft.com/office/officeart/2005/8/layout/hierarchy4"/>
    <dgm:cxn modelId="{A8013869-9CB9-488E-9167-B7518C9860DA}" type="presParOf" srcId="{0149EBE6-AA59-4F78-AF18-137F8047AB47}" destId="{D0D594F6-8533-4A50-8AE7-20755C3BFFA9}" srcOrd="2" destOrd="0" presId="urn:microsoft.com/office/officeart/2005/8/layout/hierarchy4"/>
    <dgm:cxn modelId="{D8A6927D-3C0A-4AD8-8FCA-E442B5CBB9E1}" type="presParOf" srcId="{D0D594F6-8533-4A50-8AE7-20755C3BFFA9}" destId="{25C7D557-F0AE-4C4E-8B80-BC2468777DC6}" srcOrd="0" destOrd="0" presId="urn:microsoft.com/office/officeart/2005/8/layout/hierarchy4"/>
    <dgm:cxn modelId="{7D2A5B37-D2BE-434C-8D7F-2011CEE6FD0A}" type="presParOf" srcId="{25C7D557-F0AE-4C4E-8B80-BC2468777DC6}" destId="{8E7E2D4A-62E6-4A23-A5DD-552A63903B64}" srcOrd="0" destOrd="0" presId="urn:microsoft.com/office/officeart/2005/8/layout/hierarchy4"/>
    <dgm:cxn modelId="{9D5DD5F2-7979-4522-825C-A7EA26D2B670}" type="presParOf" srcId="{25C7D557-F0AE-4C4E-8B80-BC2468777DC6}" destId="{9B983630-5D09-45D7-92AD-109BAA43CF48}" srcOrd="1" destOrd="0" presId="urn:microsoft.com/office/officeart/2005/8/layout/hierarchy4"/>
    <dgm:cxn modelId="{79BB634E-385C-4F9E-87D0-8C68616EDCC2}" type="presParOf" srcId="{25C7D557-F0AE-4C4E-8B80-BC2468777DC6}" destId="{B338BAF6-59FE-4215-B697-18ED9B1E550D}" srcOrd="2" destOrd="0" presId="urn:microsoft.com/office/officeart/2005/8/layout/hierarchy4"/>
    <dgm:cxn modelId="{630081BC-8AFF-470F-8315-BDF2DA243AE6}" type="presParOf" srcId="{B338BAF6-59FE-4215-B697-18ED9B1E550D}" destId="{C2D8D153-FBF9-44C5-B447-F4BF501D8FA1}" srcOrd="0" destOrd="0" presId="urn:microsoft.com/office/officeart/2005/8/layout/hierarchy4"/>
    <dgm:cxn modelId="{45DC33C9-96CB-4318-A401-D7091AFCCE4D}" type="presParOf" srcId="{C2D8D153-FBF9-44C5-B447-F4BF501D8FA1}" destId="{085136A3-D02F-461C-B31C-FD1D69D16759}" srcOrd="0" destOrd="0" presId="urn:microsoft.com/office/officeart/2005/8/layout/hierarchy4"/>
    <dgm:cxn modelId="{0ECCC64B-1A14-4158-92A6-C130714CFFAB}" type="presParOf" srcId="{C2D8D153-FBF9-44C5-B447-F4BF501D8FA1}" destId="{DCA6CF81-D743-4AD3-A3A1-3DF9D9BFBC77}" srcOrd="1" destOrd="0" presId="urn:microsoft.com/office/officeart/2005/8/layout/hierarchy4"/>
    <dgm:cxn modelId="{1780168A-506D-46D8-8389-FA15496EDE55}" type="presParOf" srcId="{C2D8D153-FBF9-44C5-B447-F4BF501D8FA1}" destId="{8A9FECDA-0971-4926-9F35-6C36E65B14A9}" srcOrd="2" destOrd="0" presId="urn:microsoft.com/office/officeart/2005/8/layout/hierarchy4"/>
    <dgm:cxn modelId="{85EB2540-C1E5-4947-AE58-167D2F54FA67}" type="presParOf" srcId="{8A9FECDA-0971-4926-9F35-6C36E65B14A9}" destId="{4A1D7939-C139-4889-AA8A-C0FC12630CEE}" srcOrd="0" destOrd="0" presId="urn:microsoft.com/office/officeart/2005/8/layout/hierarchy4"/>
    <dgm:cxn modelId="{65B481A2-561C-4802-8412-D59754C6B44C}" type="presParOf" srcId="{4A1D7939-C139-4889-AA8A-C0FC12630CEE}" destId="{2BC9EB28-F68D-4321-836D-A642C2C0DAB1}" srcOrd="0" destOrd="0" presId="urn:microsoft.com/office/officeart/2005/8/layout/hierarchy4"/>
    <dgm:cxn modelId="{41F0D040-3034-4E68-B3B1-4EAD7C07355D}" type="presParOf" srcId="{4A1D7939-C139-4889-AA8A-C0FC12630CEE}" destId="{27FCCA56-038C-4613-B7B2-16CD590F385E}" srcOrd="1" destOrd="0" presId="urn:microsoft.com/office/officeart/2005/8/layout/hierarchy4"/>
    <dgm:cxn modelId="{3E9B0EB1-7403-43C7-9305-F94722D28AFD}" type="presParOf" srcId="{4A1D7939-C139-4889-AA8A-C0FC12630CEE}" destId="{7F93EC46-9C8D-4119-8F52-CCFA2BE3D856}" srcOrd="2" destOrd="0" presId="urn:microsoft.com/office/officeart/2005/8/layout/hierarchy4"/>
    <dgm:cxn modelId="{20216F76-0063-4DB0-B585-F4A6A9354F19}" type="presParOf" srcId="{7F93EC46-9C8D-4119-8F52-CCFA2BE3D856}" destId="{57E5281D-099B-4146-8847-39F267019B93}" srcOrd="0" destOrd="0" presId="urn:microsoft.com/office/officeart/2005/8/layout/hierarchy4"/>
    <dgm:cxn modelId="{D50A6B19-DFF6-4328-9C88-3065F75B3623}" type="presParOf" srcId="{57E5281D-099B-4146-8847-39F267019B93}" destId="{85D767EC-FAE5-4312-B23F-9B41F2C6B7D7}" srcOrd="0" destOrd="0" presId="urn:microsoft.com/office/officeart/2005/8/layout/hierarchy4"/>
    <dgm:cxn modelId="{3C8E9F53-8AB1-4A84-B8CF-EDE15212552A}" type="presParOf" srcId="{57E5281D-099B-4146-8847-39F267019B93}" destId="{E795CE46-C816-4100-AC67-9520DA742BDE}" srcOrd="1" destOrd="0" presId="urn:microsoft.com/office/officeart/2005/8/layout/hierarchy4"/>
    <dgm:cxn modelId="{DDAF10F3-F27D-4057-B9E4-22DE40D258EC}" type="presParOf" srcId="{B74154C5-AFFE-498C-8E4C-911D7456AC97}" destId="{694C6A3E-E1B4-4940-ABED-A0BE47161CCE}" srcOrd="1" destOrd="0" presId="urn:microsoft.com/office/officeart/2005/8/layout/hierarchy4"/>
    <dgm:cxn modelId="{F1FFF778-9717-4E8E-A438-52E6A51BC31D}" type="presParOf" srcId="{B74154C5-AFFE-498C-8E4C-911D7456AC97}" destId="{22BDFE06-8D1B-4C76-8FF0-2DABD4B35522}" srcOrd="2" destOrd="0" presId="urn:microsoft.com/office/officeart/2005/8/layout/hierarchy4"/>
    <dgm:cxn modelId="{8AF94A78-5E87-4891-9A87-02A7EBC97126}" type="presParOf" srcId="{22BDFE06-8D1B-4C76-8FF0-2DABD4B35522}" destId="{576C6983-4618-426C-8177-DEA9FE3AC4EB}" srcOrd="0" destOrd="0" presId="urn:microsoft.com/office/officeart/2005/8/layout/hierarchy4"/>
    <dgm:cxn modelId="{F8527502-5CC6-4C95-A1BD-D3FC7D7FC247}" type="presParOf" srcId="{22BDFE06-8D1B-4C76-8FF0-2DABD4B35522}" destId="{498D5BED-6816-45E0-A418-8DCFF49902AF}" srcOrd="1" destOrd="0" presId="urn:microsoft.com/office/officeart/2005/8/layout/hierarchy4"/>
    <dgm:cxn modelId="{33E63EF1-FC47-4155-BE0A-00CEDF1B1E63}" type="presParOf" srcId="{22BDFE06-8D1B-4C76-8FF0-2DABD4B35522}" destId="{508A389B-C0F5-43D4-BD46-7C9F058EB2F7}" srcOrd="2" destOrd="0" presId="urn:microsoft.com/office/officeart/2005/8/layout/hierarchy4"/>
    <dgm:cxn modelId="{EC6E89F7-11D8-4B13-A544-4AC2D1E9BB76}" type="presParOf" srcId="{508A389B-C0F5-43D4-BD46-7C9F058EB2F7}" destId="{4BE30B0A-6BC4-4384-8F26-09633F1C2F67}" srcOrd="0" destOrd="0" presId="urn:microsoft.com/office/officeart/2005/8/layout/hierarchy4"/>
    <dgm:cxn modelId="{9779E1F4-C734-48EC-8682-7CA40768ED86}" type="presParOf" srcId="{4BE30B0A-6BC4-4384-8F26-09633F1C2F67}" destId="{C1736FFF-D3A9-461C-843A-75D86022B9DC}" srcOrd="0" destOrd="0" presId="urn:microsoft.com/office/officeart/2005/8/layout/hierarchy4"/>
    <dgm:cxn modelId="{762AF2E6-A1B2-4C6E-9382-11608F3F2794}" type="presParOf" srcId="{4BE30B0A-6BC4-4384-8F26-09633F1C2F67}" destId="{45FD02FA-D649-4107-81C7-BA7596601166}" srcOrd="1" destOrd="0" presId="urn:microsoft.com/office/officeart/2005/8/layout/hierarchy4"/>
    <dgm:cxn modelId="{7911269A-A2C0-4E38-8199-B4DABE41EE90}" type="presParOf" srcId="{4BE30B0A-6BC4-4384-8F26-09633F1C2F67}" destId="{62BDDD9A-D02D-4EC9-9A51-1238D67179B7}" srcOrd="2" destOrd="0" presId="urn:microsoft.com/office/officeart/2005/8/layout/hierarchy4"/>
    <dgm:cxn modelId="{8B3563A8-4487-41FC-AF8E-576608DE1992}" type="presParOf" srcId="{62BDDD9A-D02D-4EC9-9A51-1238D67179B7}" destId="{244A4C12-9192-4253-93E3-A0FF0E338196}" srcOrd="0" destOrd="0" presId="urn:microsoft.com/office/officeart/2005/8/layout/hierarchy4"/>
    <dgm:cxn modelId="{8AA925DD-323D-4855-9F76-ADD2095122EE}" type="presParOf" srcId="{244A4C12-9192-4253-93E3-A0FF0E338196}" destId="{33D6FFE4-E349-423D-A7F1-8E1A49A29AC4}" srcOrd="0" destOrd="0" presId="urn:microsoft.com/office/officeart/2005/8/layout/hierarchy4"/>
    <dgm:cxn modelId="{BF46991A-F07C-4B26-8908-27765589C07B}" type="presParOf" srcId="{244A4C12-9192-4253-93E3-A0FF0E338196}" destId="{43C3D53A-843E-4C4F-9A60-8FB58F11DD4E}" srcOrd="1" destOrd="0" presId="urn:microsoft.com/office/officeart/2005/8/layout/hierarchy4"/>
    <dgm:cxn modelId="{10C4AFB9-1EBF-4E18-A199-D08E807C9DAE}" type="presParOf" srcId="{244A4C12-9192-4253-93E3-A0FF0E338196}" destId="{6E5BFFB0-6E2B-4011-9640-F6BAB03B9ADF}" srcOrd="2" destOrd="0" presId="urn:microsoft.com/office/officeart/2005/8/layout/hierarchy4"/>
    <dgm:cxn modelId="{C9BC720B-D6FB-4EAE-A993-7DA38ED07F9B}" type="presParOf" srcId="{6E5BFFB0-6E2B-4011-9640-F6BAB03B9ADF}" destId="{FF422C5A-2F9A-4C9D-854E-BFC785439DEC}" srcOrd="0" destOrd="0" presId="urn:microsoft.com/office/officeart/2005/8/layout/hierarchy4"/>
    <dgm:cxn modelId="{04911585-86CA-4B0A-AD17-957D8BF6C253}" type="presParOf" srcId="{FF422C5A-2F9A-4C9D-854E-BFC785439DEC}" destId="{C586111C-58B6-40AF-8D8A-60EE680572BA}" srcOrd="0" destOrd="0" presId="urn:microsoft.com/office/officeart/2005/8/layout/hierarchy4"/>
    <dgm:cxn modelId="{491E6C00-8CB3-4C47-AF08-FDB141E81DB8}" type="presParOf" srcId="{FF422C5A-2F9A-4C9D-854E-BFC785439DEC}" destId="{A0E0AB26-1DEA-4D08-AD62-8A7E0816A59C}" srcOrd="1" destOrd="0" presId="urn:microsoft.com/office/officeart/2005/8/layout/hierarchy4"/>
    <dgm:cxn modelId="{36A4FA3A-55C5-4F9E-9C23-2D8CD841DD5C}" type="presParOf" srcId="{FF422C5A-2F9A-4C9D-854E-BFC785439DEC}" destId="{FFF447F9-BACE-4B19-B5DF-5D71FE61C4DC}" srcOrd="2" destOrd="0" presId="urn:microsoft.com/office/officeart/2005/8/layout/hierarchy4"/>
    <dgm:cxn modelId="{635B2B46-2FB8-4166-A60C-8BCE6C1B545B}" type="presParOf" srcId="{FFF447F9-BACE-4B19-B5DF-5D71FE61C4DC}" destId="{5106FDE3-AC3E-4615-8C4F-829EABC2C26C}" srcOrd="0" destOrd="0" presId="urn:microsoft.com/office/officeart/2005/8/layout/hierarchy4"/>
    <dgm:cxn modelId="{0E06E78F-3720-4B1D-AB46-EFA410B6A8CB}" type="presParOf" srcId="{5106FDE3-AC3E-4615-8C4F-829EABC2C26C}" destId="{41590EE3-70B4-4E0E-8D44-18EF1FD97F2E}" srcOrd="0" destOrd="0" presId="urn:microsoft.com/office/officeart/2005/8/layout/hierarchy4"/>
    <dgm:cxn modelId="{F4FB2D09-F5AE-417A-B827-ABA2C0E1AB03}" type="presParOf" srcId="{5106FDE3-AC3E-4615-8C4F-829EABC2C26C}" destId="{58DAA9F4-0E18-4F78-BD4F-92D296477D35}" srcOrd="1" destOrd="0" presId="urn:microsoft.com/office/officeart/2005/8/layout/hierarchy4"/>
    <dgm:cxn modelId="{18F1D114-A37C-45A4-85FB-422E173244D9}" type="presParOf" srcId="{5106FDE3-AC3E-4615-8C4F-829EABC2C26C}" destId="{D1A4E4BA-FB74-44DD-88E4-672303AAC4FA}" srcOrd="2" destOrd="0" presId="urn:microsoft.com/office/officeart/2005/8/layout/hierarchy4"/>
    <dgm:cxn modelId="{BC3963B8-AA09-403F-A58A-03121213DB88}" type="presParOf" srcId="{D1A4E4BA-FB74-44DD-88E4-672303AAC4FA}" destId="{E5B57F09-2B59-4711-A8C9-974EF4149D9A}" srcOrd="0" destOrd="0" presId="urn:microsoft.com/office/officeart/2005/8/layout/hierarchy4"/>
    <dgm:cxn modelId="{FF90095D-00F7-4927-9FD4-00F0632946A4}" type="presParOf" srcId="{E5B57F09-2B59-4711-A8C9-974EF4149D9A}" destId="{6CE5FDB4-BFBB-4259-A330-B441199BCE24}" srcOrd="0" destOrd="0" presId="urn:microsoft.com/office/officeart/2005/8/layout/hierarchy4"/>
    <dgm:cxn modelId="{6F890E42-74AA-4BF0-8B7F-B99303A56354}" type="presParOf" srcId="{E5B57F09-2B59-4711-A8C9-974EF4149D9A}" destId="{333F826B-C233-4B5F-A398-764D3F47A1BA}" srcOrd="1" destOrd="0" presId="urn:microsoft.com/office/officeart/2005/8/layout/hierarchy4"/>
    <dgm:cxn modelId="{F8E27DC1-A442-4498-8787-451BD774651D}" type="presParOf" srcId="{E5B57F09-2B59-4711-A8C9-974EF4149D9A}" destId="{E607D5B5-B0CE-46E0-84C5-F456BAF04EE4}" srcOrd="2" destOrd="0" presId="urn:microsoft.com/office/officeart/2005/8/layout/hierarchy4"/>
    <dgm:cxn modelId="{173AE18F-DD71-4574-8A60-66EA8B8B8FEC}" type="presParOf" srcId="{E607D5B5-B0CE-46E0-84C5-F456BAF04EE4}" destId="{F267116D-D0B1-4457-ABA0-2D94424C53E8}" srcOrd="0" destOrd="0" presId="urn:microsoft.com/office/officeart/2005/8/layout/hierarchy4"/>
    <dgm:cxn modelId="{04F0ED76-DFDB-400B-B130-AEFF29F71D34}" type="presParOf" srcId="{F267116D-D0B1-4457-ABA0-2D94424C53E8}" destId="{89DC61A6-3199-4C88-A8D1-98ADCFDD3274}" srcOrd="0" destOrd="0" presId="urn:microsoft.com/office/officeart/2005/8/layout/hierarchy4"/>
    <dgm:cxn modelId="{786DDA1C-151E-47F9-B4F5-0BD8789B9E59}" type="presParOf" srcId="{F267116D-D0B1-4457-ABA0-2D94424C53E8}" destId="{911FD772-B984-413E-A468-8F0F3007E9F5}" srcOrd="1" destOrd="0" presId="urn:microsoft.com/office/officeart/2005/8/layout/hierarchy4"/>
    <dgm:cxn modelId="{EE4FED5C-C563-486E-B860-E0016D7981D0}" type="presParOf" srcId="{F267116D-D0B1-4457-ABA0-2D94424C53E8}" destId="{C7E808E6-5BB0-42AD-9568-7FA84FFA1273}" srcOrd="2" destOrd="0" presId="urn:microsoft.com/office/officeart/2005/8/layout/hierarchy4"/>
    <dgm:cxn modelId="{5EB34095-FEA2-48BC-BB7B-041DC468CA48}" type="presParOf" srcId="{C7E808E6-5BB0-42AD-9568-7FA84FFA1273}" destId="{6143EFE8-4DC9-41D7-A90D-BEF4DD9D6775}" srcOrd="0" destOrd="0" presId="urn:microsoft.com/office/officeart/2005/8/layout/hierarchy4"/>
    <dgm:cxn modelId="{D6B8063F-22F6-489A-9068-ECC1A5FC8D49}" type="presParOf" srcId="{6143EFE8-4DC9-41D7-A90D-BEF4DD9D6775}" destId="{B35EEDEE-A63C-4DC0-9860-A34A7BFD903E}" srcOrd="0" destOrd="0" presId="urn:microsoft.com/office/officeart/2005/8/layout/hierarchy4"/>
    <dgm:cxn modelId="{A336C32A-EF66-43F8-8113-4FDEEBDD9BAF}" type="presParOf" srcId="{6143EFE8-4DC9-41D7-A90D-BEF4DD9D6775}" destId="{2AFD5925-89E6-4CDB-B771-8976E3EAA1E0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2015 год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88AF55BF-2C52-478B-8F7B-157C2C0B3B5C}">
      <dgm:prSet phldrT="[Текст]" custT="1"/>
      <dgm:spPr/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864D3113-CD68-4C58-934C-D98B64584BCB}" type="par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5BB4011B-E3FC-4057-A00E-8A9838BA3A59}" type="sib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A57325F4-ED51-4632-8210-EB7BB1A937E3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факт</a:t>
          </a:r>
          <a:endParaRPr lang="ru-RU" sz="1100" b="1" dirty="0"/>
        </a:p>
      </dgm:t>
    </dgm:pt>
    <dgm:pt modelId="{6150F581-7907-438C-A5FF-D5610DEF132F}" type="par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E72CAC59-F6F2-42E5-B76B-89BAE641EF02}" type="sib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2016 год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B27758F7-CCC5-4853-943C-C625AC5B9618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9938749E-0144-426C-8499-F0A7FBDF416A}" type="par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34700083-B36F-462F-B323-1D0EB181521B}" type="sib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6B08672F-E0FF-490A-8A6A-EE15E9A347DB}">
      <dgm:prSet custT="1"/>
      <dgm:spPr/>
      <dgm:t>
        <a:bodyPr/>
        <a:lstStyle/>
        <a:p>
          <a:r>
            <a:rPr lang="ru-RU" sz="1100" b="1" dirty="0" smtClean="0"/>
            <a:t>73,7%</a:t>
          </a:r>
          <a:endParaRPr lang="ru-RU" sz="1100" b="1" dirty="0"/>
        </a:p>
      </dgm:t>
    </dgm:pt>
    <dgm:pt modelId="{C79FC32D-21F6-44D8-BB85-40E56683B653}" type="par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1D61555D-5C35-4B12-BFFF-483B302CB699}" type="sib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74,3%</a:t>
          </a:r>
          <a:endParaRPr lang="ru-RU" sz="1100" b="1" dirty="0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82,4%</a:t>
          </a:r>
          <a:endParaRPr lang="ru-RU" sz="1100" b="1" dirty="0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38339FB0-E72C-41C6-B50E-F0AC88B19FB8}">
      <dgm:prSet custT="1"/>
      <dgm:spPr/>
      <dgm:t>
        <a:bodyPr/>
        <a:lstStyle/>
        <a:p>
          <a:r>
            <a:rPr lang="ru-RU" sz="1100" b="1" dirty="0" smtClean="0"/>
            <a:t>78,0%</a:t>
          </a:r>
          <a:endParaRPr lang="ru-RU" sz="1100" b="1" dirty="0"/>
        </a:p>
      </dgm:t>
    </dgm:pt>
    <dgm:pt modelId="{BCD2EDD9-D801-4E03-BB4B-D967153748FB}" type="par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8F96F08A-9CC7-4FB6-A9E1-3EDCD9F33FD8}" type="sib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78,0%</a:t>
          </a:r>
          <a:endParaRPr lang="ru-RU" sz="1100" b="1" dirty="0"/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83,0%</a:t>
          </a:r>
          <a:endParaRPr lang="ru-RU" sz="11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A0EE0816-71FE-4855-B1E0-02990AF78A21}">
      <dgm:prSet custT="1"/>
      <dgm:spPr/>
      <dgm:t>
        <a:bodyPr/>
        <a:lstStyle/>
        <a:p>
          <a:r>
            <a:rPr lang="ru-RU" sz="1100" b="1" dirty="0" smtClean="0"/>
            <a:t>126,4%</a:t>
          </a:r>
          <a:endParaRPr lang="ru-RU" sz="1100" b="1" dirty="0"/>
        </a:p>
      </dgm:t>
    </dgm:pt>
    <dgm:pt modelId="{75674904-C66D-4634-9B49-059D96BD5483}" type="par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A2DE86E6-72CD-4DC8-9624-4DD62F96EFAF}" type="sib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126,4%</a:t>
          </a:r>
          <a:endParaRPr lang="ru-RU" sz="1100" b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126,6%</a:t>
          </a:r>
          <a:endParaRPr lang="ru-RU" sz="11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791EFB96-2A48-4A9C-BE1D-F031EA878AFE}">
      <dgm:prSet custT="1"/>
      <dgm:spPr/>
      <dgm:t>
        <a:bodyPr/>
        <a:lstStyle/>
        <a:p>
          <a:r>
            <a:rPr lang="ru-RU" sz="1100" b="1" dirty="0" smtClean="0"/>
            <a:t>125,0 единиц</a:t>
          </a:r>
          <a:endParaRPr lang="ru-RU" sz="1100" b="1" dirty="0"/>
        </a:p>
      </dgm:t>
    </dgm:pt>
    <dgm:pt modelId="{1E8A2730-A5BA-46E9-A335-CB83EFC33D2E}" type="par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13658E9D-3F3D-4273-992A-0B3786DB1FA2}" type="sib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44367D81-039C-4579-8E09-66CAF90F504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121,6 единиц</a:t>
          </a:r>
          <a:endParaRPr lang="ru-RU" sz="1100" b="1" dirty="0"/>
        </a:p>
      </dgm:t>
    </dgm:pt>
    <dgm:pt modelId="{67B6E404-88D1-4D88-A32E-7761881B20C7}" type="par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F7E1C861-8795-4EA1-A76A-EE2CB6232346}" type="sib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614AF9F2-E1A1-4D10-882A-EB6B0D669FCA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125,2 единиц</a:t>
          </a:r>
          <a:endParaRPr lang="ru-RU" sz="1100" b="1" dirty="0"/>
        </a:p>
      </dgm:t>
    </dgm:pt>
    <dgm:pt modelId="{5B0591E8-42AF-40BA-A11A-3996F9B13E48}" type="par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A52C1518-95AA-4EDF-99FF-93D999EDDD4A}" type="sib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5EF94E5D-A00D-4D6B-BBF3-461287EBA22C}">
      <dgm:prSet custT="1"/>
      <dgm:spPr/>
      <dgm:t>
        <a:bodyPr/>
        <a:lstStyle/>
        <a:p>
          <a:r>
            <a:rPr lang="ru-RU" sz="1100" b="1" dirty="0" smtClean="0"/>
            <a:t>-</a:t>
          </a:r>
          <a:endParaRPr lang="ru-RU" sz="1100" b="1" dirty="0"/>
        </a:p>
      </dgm:t>
    </dgm:pt>
    <dgm:pt modelId="{DBF44DE8-44B1-4943-84F5-35C1C8CD5A7B}" type="parTrans" cxnId="{7753BD2E-D0EA-475D-A99F-4CC83C277E4D}">
      <dgm:prSet/>
      <dgm:spPr/>
      <dgm:t>
        <a:bodyPr/>
        <a:lstStyle/>
        <a:p>
          <a:endParaRPr lang="ru-RU"/>
        </a:p>
      </dgm:t>
    </dgm:pt>
    <dgm:pt modelId="{01D34C29-52C0-4CE0-AF14-445401AA7A14}" type="sibTrans" cxnId="{7753BD2E-D0EA-475D-A99F-4CC83C277E4D}">
      <dgm:prSet/>
      <dgm:spPr/>
      <dgm:t>
        <a:bodyPr/>
        <a:lstStyle/>
        <a:p>
          <a:endParaRPr lang="ru-RU"/>
        </a:p>
      </dgm:t>
    </dgm:pt>
    <dgm:pt modelId="{295294A5-4C2F-4C4C-9FF8-DDFC4093C260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-</a:t>
          </a:r>
          <a:endParaRPr lang="ru-RU" sz="1100" b="1" dirty="0"/>
        </a:p>
      </dgm:t>
    </dgm:pt>
    <dgm:pt modelId="{14BFBB8B-A2F0-4399-A562-6617F5E03847}" type="parTrans" cxnId="{CD3EEA9F-C464-453A-8D29-2CD71CDA5633}">
      <dgm:prSet/>
      <dgm:spPr/>
      <dgm:t>
        <a:bodyPr/>
        <a:lstStyle/>
        <a:p>
          <a:endParaRPr lang="ru-RU"/>
        </a:p>
      </dgm:t>
    </dgm:pt>
    <dgm:pt modelId="{A0D08C66-30DF-4DE3-9D09-0516208E6029}" type="sibTrans" cxnId="{CD3EEA9F-C464-453A-8D29-2CD71CDA5633}">
      <dgm:prSet/>
      <dgm:spPr/>
      <dgm:t>
        <a:bodyPr/>
        <a:lstStyle/>
        <a:p>
          <a:endParaRPr lang="ru-RU"/>
        </a:p>
      </dgm:t>
    </dgm:pt>
    <dgm:pt modelId="{1572607F-C94C-4014-A738-0092C584DEFF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0,2%</a:t>
          </a:r>
          <a:endParaRPr lang="ru-RU" sz="1100" b="1" dirty="0"/>
        </a:p>
      </dgm:t>
    </dgm:pt>
    <dgm:pt modelId="{9F325150-5E01-4ACD-A797-2707CABB08EA}" type="parTrans" cxnId="{6814EFD5-3A63-470D-940F-13432D280EE8}">
      <dgm:prSet/>
      <dgm:spPr/>
      <dgm:t>
        <a:bodyPr/>
        <a:lstStyle/>
        <a:p>
          <a:endParaRPr lang="ru-RU"/>
        </a:p>
      </dgm:t>
    </dgm:pt>
    <dgm:pt modelId="{6B2C28F3-265D-452F-9E81-E8DCAC994C96}" type="sibTrans" cxnId="{6814EFD5-3A63-470D-940F-13432D280EE8}">
      <dgm:prSet/>
      <dgm:spPr/>
      <dgm:t>
        <a:bodyPr/>
        <a:lstStyle/>
        <a:p>
          <a:endParaRPr lang="ru-RU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</dgm:pt>
    <dgm:pt modelId="{9DF12F5D-797B-4C71-93F7-7C835BFF7982}" type="pres">
      <dgm:prSet presAssocID="{946393D2-3BB5-4D19-BAF6-84B7339845C4}" presName="txOne" presStyleLbl="node0" presStyleIdx="0" presStyleCnt="1" custScaleY="604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</dgm:pt>
    <dgm:pt modelId="{B74154C5-AFFE-498C-8E4C-911D7456AC97}" type="pres">
      <dgm:prSet presAssocID="{946393D2-3BB5-4D19-BAF6-84B7339845C4}" presName="horzOne" presStyleCnt="0"/>
      <dgm:spPr/>
    </dgm:pt>
    <dgm:pt modelId="{AA6E5317-C9D5-49D6-9218-04A9A8CDF9E8}" type="pres">
      <dgm:prSet presAssocID="{5A6BA2F8-AB86-4FEA-9FCE-F9FA52A7F9A0}" presName="vertTwo" presStyleCnt="0"/>
      <dgm:spPr/>
    </dgm:pt>
    <dgm:pt modelId="{EFD09625-1EEB-463A-9D51-52F09A5E039B}" type="pres">
      <dgm:prSet presAssocID="{5A6BA2F8-AB86-4FEA-9FCE-F9FA52A7F9A0}" presName="txTwo" presStyleLbl="node2" presStyleIdx="0" presStyleCnt="2" custScaleY="442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</dgm:pt>
    <dgm:pt modelId="{ED986375-36F5-4143-A5F0-85653599471E}" type="pres">
      <dgm:prSet presAssocID="{5A6BA2F8-AB86-4FEA-9FCE-F9FA52A7F9A0}" presName="horzTwo" presStyleCnt="0"/>
      <dgm:spPr/>
    </dgm:pt>
    <dgm:pt modelId="{3DBCE625-CEFD-4EF1-944D-CC5E1F9EB348}" type="pres">
      <dgm:prSet presAssocID="{88AF55BF-2C52-478B-8F7B-157C2C0B3B5C}" presName="vertThree" presStyleCnt="0"/>
      <dgm:spPr/>
    </dgm:pt>
    <dgm:pt modelId="{A222F7FC-2C70-4D44-8E21-34A02376492D}" type="pres">
      <dgm:prSet presAssocID="{88AF55BF-2C52-478B-8F7B-157C2C0B3B5C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163781-30A9-4492-8F46-0B375E77D606}" type="pres">
      <dgm:prSet presAssocID="{88AF55BF-2C52-478B-8F7B-157C2C0B3B5C}" presName="parTransThree" presStyleCnt="0"/>
      <dgm:spPr/>
    </dgm:pt>
    <dgm:pt modelId="{6207E762-9DCF-4231-A9C6-08BD43E83D20}" type="pres">
      <dgm:prSet presAssocID="{88AF55BF-2C52-478B-8F7B-157C2C0B3B5C}" presName="horzThree" presStyleCnt="0"/>
      <dgm:spPr/>
    </dgm:pt>
    <dgm:pt modelId="{CFAF5DA1-06E5-4585-BDBB-446033F9BE23}" type="pres">
      <dgm:prSet presAssocID="{6B08672F-E0FF-490A-8A6A-EE15E9A347DB}" presName="vertFour" presStyleCnt="0">
        <dgm:presLayoutVars>
          <dgm:chPref val="3"/>
        </dgm:presLayoutVars>
      </dgm:prSet>
      <dgm:spPr/>
    </dgm:pt>
    <dgm:pt modelId="{F6FE7E8E-883A-4C79-93F7-AEF9AEF9F9DE}" type="pres">
      <dgm:prSet presAssocID="{6B08672F-E0FF-490A-8A6A-EE15E9A347DB}" presName="txFour" presStyleLbl="node4" presStyleIdx="0" presStyleCnt="15" custLinFactNeighborX="-36" custLinFactNeighborY="999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A7653C-2830-4B7A-B97A-E0B91F2A457A}" type="pres">
      <dgm:prSet presAssocID="{6B08672F-E0FF-490A-8A6A-EE15E9A347DB}" presName="parTransFour" presStyleCnt="0"/>
      <dgm:spPr/>
    </dgm:pt>
    <dgm:pt modelId="{E69FA2EB-A010-4E64-83A0-722237B7A7E1}" type="pres">
      <dgm:prSet presAssocID="{6B08672F-E0FF-490A-8A6A-EE15E9A347DB}" presName="horzFour" presStyleCnt="0"/>
      <dgm:spPr/>
    </dgm:pt>
    <dgm:pt modelId="{67CE9756-A8D0-45D9-86D8-03109F5CBCE9}" type="pres">
      <dgm:prSet presAssocID="{38339FB0-E72C-41C6-B50E-F0AC88B19FB8}" presName="vertFour" presStyleCnt="0">
        <dgm:presLayoutVars>
          <dgm:chPref val="3"/>
        </dgm:presLayoutVars>
      </dgm:prSet>
      <dgm:spPr/>
    </dgm:pt>
    <dgm:pt modelId="{B0232F34-051D-481D-9CC7-7CFB0339C454}" type="pres">
      <dgm:prSet presAssocID="{38339FB0-E72C-41C6-B50E-F0AC88B19FB8}" presName="txFour" presStyleLbl="node4" presStyleIdx="1" presStyleCnt="15" custScale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1A3C60-BC49-49D1-BCCE-B160FCDBC262}" type="pres">
      <dgm:prSet presAssocID="{38339FB0-E72C-41C6-B50E-F0AC88B19FB8}" presName="parTransFour" presStyleCnt="0"/>
      <dgm:spPr/>
    </dgm:pt>
    <dgm:pt modelId="{03D9FDDF-6FEE-4AC3-8403-A2D130230B08}" type="pres">
      <dgm:prSet presAssocID="{38339FB0-E72C-41C6-B50E-F0AC88B19FB8}" presName="horzFour" presStyleCnt="0"/>
      <dgm:spPr/>
    </dgm:pt>
    <dgm:pt modelId="{A97F1489-052C-4C38-86B7-BC4BB90AC75E}" type="pres">
      <dgm:prSet presAssocID="{A0EE0816-71FE-4855-B1E0-02990AF78A21}" presName="vertFour" presStyleCnt="0">
        <dgm:presLayoutVars>
          <dgm:chPref val="3"/>
        </dgm:presLayoutVars>
      </dgm:prSet>
      <dgm:spPr/>
    </dgm:pt>
    <dgm:pt modelId="{4DC6FEF6-AA8E-4A28-95B0-4EA11C79CD95}" type="pres">
      <dgm:prSet presAssocID="{A0EE0816-71FE-4855-B1E0-02990AF78A21}" presName="txFour" presStyleLbl="node4" presStyleIdx="2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6EFF89-E9BD-466E-8956-F5C947F3F307}" type="pres">
      <dgm:prSet presAssocID="{A0EE0816-71FE-4855-B1E0-02990AF78A21}" presName="parTransFour" presStyleCnt="0"/>
      <dgm:spPr/>
    </dgm:pt>
    <dgm:pt modelId="{63BC19EF-6235-4CE4-A4BA-F52EF090EA43}" type="pres">
      <dgm:prSet presAssocID="{A0EE0816-71FE-4855-B1E0-02990AF78A21}" presName="horzFour" presStyleCnt="0"/>
      <dgm:spPr/>
    </dgm:pt>
    <dgm:pt modelId="{73293728-592E-4338-AB87-2AC4FCED647C}" type="pres">
      <dgm:prSet presAssocID="{791EFB96-2A48-4A9C-BE1D-F031EA878AFE}" presName="vertFour" presStyleCnt="0">
        <dgm:presLayoutVars>
          <dgm:chPref val="3"/>
        </dgm:presLayoutVars>
      </dgm:prSet>
      <dgm:spPr/>
    </dgm:pt>
    <dgm:pt modelId="{615F75F9-6DBD-4ECA-9FA4-52847E4C9098}" type="pres">
      <dgm:prSet presAssocID="{791EFB96-2A48-4A9C-BE1D-F031EA878AFE}" presName="txFour" presStyleLbl="node4" presStyleIdx="3" presStyleCnt="15" custLinFactNeighborX="229" custLinFactNeighborY="16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079CB72-ED3E-4130-9447-7C4AECB2955F}" type="pres">
      <dgm:prSet presAssocID="{791EFB96-2A48-4A9C-BE1D-F031EA878AFE}" presName="parTransFour" presStyleCnt="0"/>
      <dgm:spPr/>
    </dgm:pt>
    <dgm:pt modelId="{C877937E-BF6D-4EE3-A84E-C485A4A82125}" type="pres">
      <dgm:prSet presAssocID="{791EFB96-2A48-4A9C-BE1D-F031EA878AFE}" presName="horzFour" presStyleCnt="0"/>
      <dgm:spPr/>
    </dgm:pt>
    <dgm:pt modelId="{4D10939E-60A6-4CEC-A7FF-8E486DE84E7B}" type="pres">
      <dgm:prSet presAssocID="{5EF94E5D-A00D-4D6B-BBF3-461287EBA22C}" presName="vertFour" presStyleCnt="0">
        <dgm:presLayoutVars>
          <dgm:chPref val="3"/>
        </dgm:presLayoutVars>
      </dgm:prSet>
      <dgm:spPr/>
    </dgm:pt>
    <dgm:pt modelId="{62FC96CE-1531-47CE-8861-A46AE66BC292}" type="pres">
      <dgm:prSet presAssocID="{5EF94E5D-A00D-4D6B-BBF3-461287EBA22C}" presName="txFour" presStyleLbl="node4" presStyleIdx="4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AFBEEC0-308D-426B-9565-856DA2024E7E}" type="pres">
      <dgm:prSet presAssocID="{5EF94E5D-A00D-4D6B-BBF3-461287EBA22C}" presName="horzFour" presStyleCnt="0"/>
      <dgm:spPr/>
    </dgm:pt>
    <dgm:pt modelId="{9F687AEC-AB3B-4512-84AB-9EF38359FE99}" type="pres">
      <dgm:prSet presAssocID="{5BB4011B-E3FC-4057-A00E-8A9838BA3A59}" presName="sibSpaceThree" presStyleCnt="0"/>
      <dgm:spPr/>
    </dgm:pt>
    <dgm:pt modelId="{113415A5-E91F-4FE8-9BF8-30244626B0BF}" type="pres">
      <dgm:prSet presAssocID="{A57325F4-ED51-4632-8210-EB7BB1A937E3}" presName="vertThree" presStyleCnt="0"/>
      <dgm:spPr/>
    </dgm:pt>
    <dgm:pt modelId="{98728C6C-700D-4AF5-919D-571D1B1C73D6}" type="pres">
      <dgm:prSet presAssocID="{A57325F4-ED51-4632-8210-EB7BB1A937E3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A4393A-B616-4187-9FD5-5855AF709139}" type="pres">
      <dgm:prSet presAssocID="{A57325F4-ED51-4632-8210-EB7BB1A937E3}" presName="parTransThree" presStyleCnt="0"/>
      <dgm:spPr/>
    </dgm:pt>
    <dgm:pt modelId="{5DBF41F9-76A7-4B1D-8947-AD1CA93918D7}" type="pres">
      <dgm:prSet presAssocID="{A57325F4-ED51-4632-8210-EB7BB1A937E3}" presName="horzThree" presStyleCnt="0"/>
      <dgm:spPr/>
    </dgm:pt>
    <dgm:pt modelId="{AE066C26-0F89-4F74-8EEE-568A145904EB}" type="pres">
      <dgm:prSet presAssocID="{F6F97186-B344-4193-9FE9-6DFB5403A289}" presName="vertFour" presStyleCnt="0">
        <dgm:presLayoutVars>
          <dgm:chPref val="3"/>
        </dgm:presLayoutVars>
      </dgm:prSet>
      <dgm:spPr/>
    </dgm:pt>
    <dgm:pt modelId="{8A4A9CFA-AEA9-4F05-83EE-AD7DC19C36EB}" type="pres">
      <dgm:prSet presAssocID="{F6F97186-B344-4193-9FE9-6DFB5403A289}" presName="txFour" presStyleLbl="node4" presStyleIdx="5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5BD70D-9B23-4D1F-955D-1C23DF0F0579}" type="pres">
      <dgm:prSet presAssocID="{F6F97186-B344-4193-9FE9-6DFB5403A289}" presName="parTransFour" presStyleCnt="0"/>
      <dgm:spPr/>
    </dgm:pt>
    <dgm:pt modelId="{74FFA38C-DB40-401A-8BBA-313CB5741F28}" type="pres">
      <dgm:prSet presAssocID="{F6F97186-B344-4193-9FE9-6DFB5403A289}" presName="horzFour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</dgm:pt>
    <dgm:pt modelId="{14BABD28-5047-47A3-A701-B7AFBBE28819}" type="pres">
      <dgm:prSet presAssocID="{CD119780-6575-4106-AE5B-2CC6B48E5482}" presName="txFour" presStyleLbl="node4" presStyleIdx="6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</dgm:pt>
    <dgm:pt modelId="{D0D594F6-8533-4A50-8AE7-20755C3BFFA9}" type="pres">
      <dgm:prSet presAssocID="{CD119780-6575-4106-AE5B-2CC6B48E5482}" presName="horzFour" presStyleCnt="0"/>
      <dgm:spPr/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</dgm:pt>
    <dgm:pt modelId="{8E7E2D4A-62E6-4A23-A5DD-552A63903B64}" type="pres">
      <dgm:prSet presAssocID="{93520637-36B3-4AB9-B949-92D55141E733}" presName="txFour" presStyleLbl="node4" presStyleIdx="7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83630-5D09-45D7-92AD-109BAA43CF48}" type="pres">
      <dgm:prSet presAssocID="{93520637-36B3-4AB9-B949-92D55141E733}" presName="parTransFour" presStyleCnt="0"/>
      <dgm:spPr/>
    </dgm:pt>
    <dgm:pt modelId="{B338BAF6-59FE-4215-B697-18ED9B1E550D}" type="pres">
      <dgm:prSet presAssocID="{93520637-36B3-4AB9-B949-92D55141E733}" presName="horzFour" presStyleCnt="0"/>
      <dgm:spPr/>
    </dgm:pt>
    <dgm:pt modelId="{C2D8D153-FBF9-44C5-B447-F4BF501D8FA1}" type="pres">
      <dgm:prSet presAssocID="{44367D81-039C-4579-8E09-66CAF90F5041}" presName="vertFour" presStyleCnt="0">
        <dgm:presLayoutVars>
          <dgm:chPref val="3"/>
        </dgm:presLayoutVars>
      </dgm:prSet>
      <dgm:spPr/>
    </dgm:pt>
    <dgm:pt modelId="{085136A3-D02F-461C-B31C-FD1D69D16759}" type="pres">
      <dgm:prSet presAssocID="{44367D81-039C-4579-8E09-66CAF90F5041}" presName="txFour" presStyleLbl="node4" presStyleIdx="8" presStyleCnt="15" custLinFactNeighborX="-110" custLinFactNeighborY="82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E9CF0B-1603-4C75-95C7-72E7F585A1C4}" type="pres">
      <dgm:prSet presAssocID="{44367D81-039C-4579-8E09-66CAF90F5041}" presName="parTransFour" presStyleCnt="0"/>
      <dgm:spPr/>
    </dgm:pt>
    <dgm:pt modelId="{8A9FECDA-0971-4926-9F35-6C36E65B14A9}" type="pres">
      <dgm:prSet presAssocID="{44367D81-039C-4579-8E09-66CAF90F5041}" presName="horzFour" presStyleCnt="0"/>
      <dgm:spPr/>
    </dgm:pt>
    <dgm:pt modelId="{0AB7A224-B5AB-415B-8F62-BED92700055E}" type="pres">
      <dgm:prSet presAssocID="{295294A5-4C2F-4C4C-9FF8-DDFC4093C260}" presName="vertFour" presStyleCnt="0">
        <dgm:presLayoutVars>
          <dgm:chPref val="3"/>
        </dgm:presLayoutVars>
      </dgm:prSet>
      <dgm:spPr/>
    </dgm:pt>
    <dgm:pt modelId="{A30F0887-DC98-46CF-9F4E-082E6879E165}" type="pres">
      <dgm:prSet presAssocID="{295294A5-4C2F-4C4C-9FF8-DDFC4093C260}" presName="txFour" presStyleLbl="node4" presStyleIdx="9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7BA3963-6DE9-4CED-B2F3-093730527C19}" type="pres">
      <dgm:prSet presAssocID="{295294A5-4C2F-4C4C-9FF8-DDFC4093C260}" presName="horzFour" presStyleCnt="0"/>
      <dgm:spPr/>
    </dgm:pt>
    <dgm:pt modelId="{694C6A3E-E1B4-4940-ABED-A0BE47161CCE}" type="pres">
      <dgm:prSet presAssocID="{C6F24F42-97B0-4B65-A4C6-FEB3AD0E1596}" presName="sibSpaceTwo" presStyleCnt="0"/>
      <dgm:spPr/>
    </dgm:pt>
    <dgm:pt modelId="{22BDFE06-8D1B-4C76-8FF0-2DABD4B35522}" type="pres">
      <dgm:prSet presAssocID="{7711325B-E859-44FE-8B41-57F9AFDCA54B}" presName="vertTwo" presStyleCnt="0"/>
      <dgm:spPr/>
    </dgm:pt>
    <dgm:pt modelId="{576C6983-4618-426C-8177-DEA9FE3AC4EB}" type="pres">
      <dgm:prSet presAssocID="{7711325B-E859-44FE-8B41-57F9AFDCA54B}" presName="txTwo" presStyleLbl="node2" presStyleIdx="1" presStyleCnt="2" custScaleY="442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</dgm:pt>
    <dgm:pt modelId="{508A389B-C0F5-43D4-BD46-7C9F058EB2F7}" type="pres">
      <dgm:prSet presAssocID="{7711325B-E859-44FE-8B41-57F9AFDCA54B}" presName="horzTwo" presStyleCnt="0"/>
      <dgm:spPr/>
    </dgm:pt>
    <dgm:pt modelId="{4BE30B0A-6BC4-4384-8F26-09633F1C2F67}" type="pres">
      <dgm:prSet presAssocID="{B27758F7-CCC5-4853-943C-C625AC5B9618}" presName="vertThree" presStyleCnt="0"/>
      <dgm:spPr/>
    </dgm:pt>
    <dgm:pt modelId="{C1736FFF-D3A9-461C-843A-75D86022B9DC}" type="pres">
      <dgm:prSet presAssocID="{B27758F7-CCC5-4853-943C-C625AC5B9618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FD02FA-D649-4107-81C7-BA7596601166}" type="pres">
      <dgm:prSet presAssocID="{B27758F7-CCC5-4853-943C-C625AC5B9618}" presName="parTransThree" presStyleCnt="0"/>
      <dgm:spPr/>
    </dgm:pt>
    <dgm:pt modelId="{62BDDD9A-D02D-4EC9-9A51-1238D67179B7}" type="pres">
      <dgm:prSet presAssocID="{B27758F7-CCC5-4853-943C-C625AC5B9618}" presName="horzThree" presStyleCnt="0"/>
      <dgm:spPr/>
    </dgm:pt>
    <dgm:pt modelId="{244A4C12-9192-4253-93E3-A0FF0E338196}" type="pres">
      <dgm:prSet presAssocID="{A1BB5A2E-A45D-4F6A-B329-CD4782193917}" presName="vertFour" presStyleCnt="0">
        <dgm:presLayoutVars>
          <dgm:chPref val="3"/>
        </dgm:presLayoutVars>
      </dgm:prSet>
      <dgm:spPr/>
    </dgm:pt>
    <dgm:pt modelId="{33D6FFE4-E349-423D-A7F1-8E1A49A29AC4}" type="pres">
      <dgm:prSet presAssocID="{A1BB5A2E-A45D-4F6A-B329-CD4782193917}" presName="txFour" presStyleLbl="node4" presStyleIdx="10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C3D53A-843E-4C4F-9A60-8FB58F11DD4E}" type="pres">
      <dgm:prSet presAssocID="{A1BB5A2E-A45D-4F6A-B329-CD4782193917}" presName="parTransFour" presStyleCnt="0"/>
      <dgm:spPr/>
    </dgm:pt>
    <dgm:pt modelId="{6E5BFFB0-6E2B-4011-9640-F6BAB03B9ADF}" type="pres">
      <dgm:prSet presAssocID="{A1BB5A2E-A45D-4F6A-B329-CD4782193917}" presName="horzFour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</dgm:pt>
    <dgm:pt modelId="{C586111C-58B6-40AF-8D8A-60EE680572BA}" type="pres">
      <dgm:prSet presAssocID="{B34B6A16-5EF9-4B63-A5E4-12B190B34880}" presName="txFour" presStyleLbl="node4" presStyleIdx="11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</dgm:pt>
    <dgm:pt modelId="{FFF447F9-BACE-4B19-B5DF-5D71FE61C4DC}" type="pres">
      <dgm:prSet presAssocID="{B34B6A16-5EF9-4B63-A5E4-12B190B34880}" presName="horzFour" presStyleCnt="0"/>
      <dgm:spPr/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</dgm:pt>
    <dgm:pt modelId="{41590EE3-70B4-4E0E-8D44-18EF1FD97F2E}" type="pres">
      <dgm:prSet presAssocID="{9A0A1B48-08CE-44F2-8C66-5814C06EE4CC}" presName="txFour" presStyleLbl="node4" presStyleIdx="12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AA9F4-0E18-4F78-BD4F-92D296477D35}" type="pres">
      <dgm:prSet presAssocID="{9A0A1B48-08CE-44F2-8C66-5814C06EE4CC}" presName="parTransFour" presStyleCnt="0"/>
      <dgm:spPr/>
    </dgm:pt>
    <dgm:pt modelId="{D1A4E4BA-FB74-44DD-88E4-672303AAC4FA}" type="pres">
      <dgm:prSet presAssocID="{9A0A1B48-08CE-44F2-8C66-5814C06EE4CC}" presName="horzFour" presStyleCnt="0"/>
      <dgm:spPr/>
    </dgm:pt>
    <dgm:pt modelId="{E5B57F09-2B59-4711-A8C9-974EF4149D9A}" type="pres">
      <dgm:prSet presAssocID="{614AF9F2-E1A1-4D10-882A-EB6B0D669FCA}" presName="vertFour" presStyleCnt="0">
        <dgm:presLayoutVars>
          <dgm:chPref val="3"/>
        </dgm:presLayoutVars>
      </dgm:prSet>
      <dgm:spPr/>
    </dgm:pt>
    <dgm:pt modelId="{6CE5FDB4-BFBB-4259-A330-B441199BCE24}" type="pres">
      <dgm:prSet presAssocID="{614AF9F2-E1A1-4D10-882A-EB6B0D669FCA}" presName="txFour" presStyleLbl="node4" presStyleIdx="13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FDCD6E-43A8-4B41-84E0-057606AD89D0}" type="pres">
      <dgm:prSet presAssocID="{614AF9F2-E1A1-4D10-882A-EB6B0D669FCA}" presName="parTransFour" presStyleCnt="0"/>
      <dgm:spPr/>
    </dgm:pt>
    <dgm:pt modelId="{E607D5B5-B0CE-46E0-84C5-F456BAF04EE4}" type="pres">
      <dgm:prSet presAssocID="{614AF9F2-E1A1-4D10-882A-EB6B0D669FCA}" presName="horzFour" presStyleCnt="0"/>
      <dgm:spPr/>
    </dgm:pt>
    <dgm:pt modelId="{C750F8F4-CF90-477E-8BF3-FB1A3D069EB0}" type="pres">
      <dgm:prSet presAssocID="{1572607F-C94C-4014-A738-0092C584DEFF}" presName="vertFour" presStyleCnt="0">
        <dgm:presLayoutVars>
          <dgm:chPref val="3"/>
        </dgm:presLayoutVars>
      </dgm:prSet>
      <dgm:spPr/>
    </dgm:pt>
    <dgm:pt modelId="{98A79CD5-27E9-4C26-AF6E-A1DAC0D7BBC8}" type="pres">
      <dgm:prSet presAssocID="{1572607F-C94C-4014-A738-0092C584DEFF}" presName="txFour" presStyleLbl="node4" presStyleIdx="14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811668B-28B8-435D-A70A-41B820C219B0}" type="pres">
      <dgm:prSet presAssocID="{1572607F-C94C-4014-A738-0092C584DEFF}" presName="horzFour" presStyleCnt="0"/>
      <dgm:spPr/>
    </dgm:pt>
  </dgm:ptLst>
  <dgm:cxnLst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6738166E-1452-4A75-8F33-77A0EBB476DE}" srcId="{A0EE0816-71FE-4855-B1E0-02990AF78A21}" destId="{791EFB96-2A48-4A9C-BE1D-F031EA878AFE}" srcOrd="0" destOrd="0" parTransId="{1E8A2730-A5BA-46E9-A335-CB83EFC33D2E}" sibTransId="{13658E9D-3F3D-4273-992A-0B3786DB1FA2}"/>
    <dgm:cxn modelId="{C28CBCF7-3139-40F7-B426-1830BB2434D9}" srcId="{A57325F4-ED51-4632-8210-EB7BB1A937E3}" destId="{F6F97186-B344-4193-9FE9-6DFB5403A289}" srcOrd="0" destOrd="0" parTransId="{F22CCE59-9B42-4DA2-949C-34E1E0586A20}" sibTransId="{01E5FF1C-8ED4-4ED1-A0DD-0AA37640AF28}"/>
    <dgm:cxn modelId="{DEC8E411-D032-416E-8992-B3CD29DDB343}" type="presOf" srcId="{38339FB0-E72C-41C6-B50E-F0AC88B19FB8}" destId="{B0232F34-051D-481D-9CC7-7CFB0339C454}" srcOrd="0" destOrd="0" presId="urn:microsoft.com/office/officeart/2005/8/layout/hierarchy4"/>
    <dgm:cxn modelId="{5BA4828B-CA0A-4DD7-BA23-AF56465333D3}" srcId="{6B08672F-E0FF-490A-8A6A-EE15E9A347DB}" destId="{38339FB0-E72C-41C6-B50E-F0AC88B19FB8}" srcOrd="0" destOrd="0" parTransId="{BCD2EDD9-D801-4E03-BB4B-D967153748FB}" sibTransId="{8F96F08A-9CC7-4FB6-A9E1-3EDCD9F33FD8}"/>
    <dgm:cxn modelId="{5C31BFFF-D6D4-4440-AEF6-53CB1BAD1431}" type="presOf" srcId="{791EFB96-2A48-4A9C-BE1D-F031EA878AFE}" destId="{615F75F9-6DBD-4ECA-9FA4-52847E4C9098}" srcOrd="0" destOrd="0" presId="urn:microsoft.com/office/officeart/2005/8/layout/hierarchy4"/>
    <dgm:cxn modelId="{0BA4BC91-63D1-4150-A3D8-4B5CE4AAE016}" srcId="{5A6BA2F8-AB86-4FEA-9FCE-F9FA52A7F9A0}" destId="{88AF55BF-2C52-478B-8F7B-157C2C0B3B5C}" srcOrd="0" destOrd="0" parTransId="{864D3113-CD68-4C58-934C-D98B64584BCB}" sibTransId="{5BB4011B-E3FC-4057-A00E-8A9838BA3A59}"/>
    <dgm:cxn modelId="{205B9747-83BF-40F5-91D2-A1AF085FE9D0}" type="presOf" srcId="{44367D81-039C-4579-8E09-66CAF90F5041}" destId="{085136A3-D02F-461C-B31C-FD1D69D16759}" srcOrd="0" destOrd="0" presId="urn:microsoft.com/office/officeart/2005/8/layout/hierarchy4"/>
    <dgm:cxn modelId="{D7DFDFAE-F39E-4FDC-82A6-3D55AE085206}" type="presOf" srcId="{A57325F4-ED51-4632-8210-EB7BB1A937E3}" destId="{98728C6C-700D-4AF5-919D-571D1B1C73D6}" srcOrd="0" destOrd="0" presId="urn:microsoft.com/office/officeart/2005/8/layout/hierarchy4"/>
    <dgm:cxn modelId="{55FFEB1C-CF0E-43BB-96FA-53C98AE8B002}" type="presOf" srcId="{6B08672F-E0FF-490A-8A6A-EE15E9A347DB}" destId="{F6FE7E8E-883A-4C79-93F7-AEF9AEF9F9DE}" srcOrd="0" destOrd="0" presId="urn:microsoft.com/office/officeart/2005/8/layout/hierarchy4"/>
    <dgm:cxn modelId="{A0EF6535-D1F7-4979-8204-CEF6A3E4F3EE}" type="presOf" srcId="{614AF9F2-E1A1-4D10-882A-EB6B0D669FCA}" destId="{6CE5FDB4-BFBB-4259-A330-B441199BCE24}" srcOrd="0" destOrd="0" presId="urn:microsoft.com/office/officeart/2005/8/layout/hierarchy4"/>
    <dgm:cxn modelId="{AA257D44-4340-4C5F-98FF-A259B9957CC2}" type="presOf" srcId="{F6F97186-B344-4193-9FE9-6DFB5403A289}" destId="{8A4A9CFA-AEA9-4F05-83EE-AD7DC19C36EB}" srcOrd="0" destOrd="0" presId="urn:microsoft.com/office/officeart/2005/8/layout/hierarchy4"/>
    <dgm:cxn modelId="{BD46F3EA-FEC6-428D-B8EA-42537EF3C960}" type="presOf" srcId="{CD119780-6575-4106-AE5B-2CC6B48E5482}" destId="{14BABD28-5047-47A3-A701-B7AFBBE28819}" srcOrd="0" destOrd="0" presId="urn:microsoft.com/office/officeart/2005/8/layout/hierarchy4"/>
    <dgm:cxn modelId="{1A1260AD-2ABB-4D80-8AA6-870BA96CC17E}" type="presOf" srcId="{7711325B-E859-44FE-8B41-57F9AFDCA54B}" destId="{576C6983-4618-426C-8177-DEA9FE3AC4EB}" srcOrd="0" destOrd="0" presId="urn:microsoft.com/office/officeart/2005/8/layout/hierarchy4"/>
    <dgm:cxn modelId="{7753BD2E-D0EA-475D-A99F-4CC83C277E4D}" srcId="{791EFB96-2A48-4A9C-BE1D-F031EA878AFE}" destId="{5EF94E5D-A00D-4D6B-BBF3-461287EBA22C}" srcOrd="0" destOrd="0" parTransId="{DBF44DE8-44B1-4943-84F5-35C1C8CD5A7B}" sibTransId="{01D34C29-52C0-4CE0-AF14-445401AA7A14}"/>
    <dgm:cxn modelId="{6814EFD5-3A63-470D-940F-13432D280EE8}" srcId="{614AF9F2-E1A1-4D10-882A-EB6B0D669FCA}" destId="{1572607F-C94C-4014-A738-0092C584DEFF}" srcOrd="0" destOrd="0" parTransId="{9F325150-5E01-4ACD-A797-2707CABB08EA}" sibTransId="{6B2C28F3-265D-452F-9E81-E8DCAC994C96}"/>
    <dgm:cxn modelId="{FD0B4AA9-BC48-4557-8309-723E52DF4E6F}" srcId="{38339FB0-E72C-41C6-B50E-F0AC88B19FB8}" destId="{A0EE0816-71FE-4855-B1E0-02990AF78A21}" srcOrd="0" destOrd="0" parTransId="{75674904-C66D-4634-9B49-059D96BD5483}" sibTransId="{A2DE86E6-72CD-4DC8-9624-4DD62F96EFAF}"/>
    <dgm:cxn modelId="{416C5E3A-7DC2-4D5A-9A7C-795BE07CAFEC}" type="presOf" srcId="{CE075476-E9CA-4A59-A127-31223E8D37A1}" destId="{25DDEEC2-9BA5-4367-BB24-33CAA47BBC09}" srcOrd="0" destOrd="0" presId="urn:microsoft.com/office/officeart/2005/8/layout/hierarchy4"/>
    <dgm:cxn modelId="{7E30F1AF-F38A-4F1D-8B37-0EDE76A5B1D8}" type="presOf" srcId="{88AF55BF-2C52-478B-8F7B-157C2C0B3B5C}" destId="{A222F7FC-2C70-4D44-8E21-34A02376492D}" srcOrd="0" destOrd="0" presId="urn:microsoft.com/office/officeart/2005/8/layout/hierarchy4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944A8EA8-99DA-46E8-BF82-43CD30DF23F1}" type="presOf" srcId="{5A6BA2F8-AB86-4FEA-9FCE-F9FA52A7F9A0}" destId="{EFD09625-1EEB-463A-9D51-52F09A5E039B}" srcOrd="0" destOrd="0" presId="urn:microsoft.com/office/officeart/2005/8/layout/hierarchy4"/>
    <dgm:cxn modelId="{4C6D3A1F-9D43-42EA-A359-CA9FE6D9820B}" type="presOf" srcId="{B34B6A16-5EF9-4B63-A5E4-12B190B34880}" destId="{C586111C-58B6-40AF-8D8A-60EE680572BA}" srcOrd="0" destOrd="0" presId="urn:microsoft.com/office/officeart/2005/8/layout/hierarchy4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CD3EEA9F-C464-453A-8D29-2CD71CDA5633}" srcId="{44367D81-039C-4579-8E09-66CAF90F5041}" destId="{295294A5-4C2F-4C4C-9FF8-DDFC4093C260}" srcOrd="0" destOrd="0" parTransId="{14BFBB8B-A2F0-4399-A562-6617F5E03847}" sibTransId="{A0D08C66-30DF-4DE3-9D09-0516208E6029}"/>
    <dgm:cxn modelId="{85F8408F-E3D4-47EF-80A6-4D50F3599518}" type="presOf" srcId="{A0EE0816-71FE-4855-B1E0-02990AF78A21}" destId="{4DC6FEF6-AA8E-4A28-95B0-4EA11C79CD95}" srcOrd="0" destOrd="0" presId="urn:microsoft.com/office/officeart/2005/8/layout/hierarchy4"/>
    <dgm:cxn modelId="{0DC76281-AE6D-4D6E-81A2-1B2B3B2AF0AA}" srcId="{93520637-36B3-4AB9-B949-92D55141E733}" destId="{44367D81-039C-4579-8E09-66CAF90F5041}" srcOrd="0" destOrd="0" parTransId="{67B6E404-88D1-4D88-A32E-7761881B20C7}" sibTransId="{F7E1C861-8795-4EA1-A76A-EE2CB6232346}"/>
    <dgm:cxn modelId="{E4F2792D-07C5-4C94-A5E2-650B4BA37CD8}" srcId="{5A6BA2F8-AB86-4FEA-9FCE-F9FA52A7F9A0}" destId="{A57325F4-ED51-4632-8210-EB7BB1A937E3}" srcOrd="1" destOrd="0" parTransId="{6150F581-7907-438C-A5FF-D5610DEF132F}" sibTransId="{E72CAC59-F6F2-42E5-B76B-89BAE641EF02}"/>
    <dgm:cxn modelId="{84FC09EF-CD43-441B-A13C-D79D4BDFE9AF}" type="presOf" srcId="{946393D2-3BB5-4D19-BAF6-84B7339845C4}" destId="{9DF12F5D-797B-4C71-93F7-7C835BFF7982}" srcOrd="0" destOrd="0" presId="urn:microsoft.com/office/officeart/2005/8/layout/hierarchy4"/>
    <dgm:cxn modelId="{EFA08DB9-2A00-43D3-B718-DCFAD41C9E5B}" srcId="{B27758F7-CCC5-4853-943C-C625AC5B9618}" destId="{A1BB5A2E-A45D-4F6A-B329-CD4782193917}" srcOrd="0" destOrd="0" parTransId="{64F31578-307B-4AF8-9DDD-FA0365BF46F7}" sibTransId="{EE696C4B-FDDD-492E-99F0-85F84DCD2C36}"/>
    <dgm:cxn modelId="{0AD70C67-40D9-4E60-927A-994EAC264F04}" type="presOf" srcId="{93520637-36B3-4AB9-B949-92D55141E733}" destId="{8E7E2D4A-62E6-4A23-A5DD-552A63903B64}" srcOrd="0" destOrd="0" presId="urn:microsoft.com/office/officeart/2005/8/layout/hierarchy4"/>
    <dgm:cxn modelId="{CA05B205-A726-4F31-99EA-870495C613D7}" type="presOf" srcId="{295294A5-4C2F-4C4C-9FF8-DDFC4093C260}" destId="{A30F0887-DC98-46CF-9F4E-082E6879E165}" srcOrd="0" destOrd="0" presId="urn:microsoft.com/office/officeart/2005/8/layout/hierarchy4"/>
    <dgm:cxn modelId="{F1D9D270-AECF-4F03-87DB-1FE8BCAFEC8D}" srcId="{9A0A1B48-08CE-44F2-8C66-5814C06EE4CC}" destId="{614AF9F2-E1A1-4D10-882A-EB6B0D669FCA}" srcOrd="0" destOrd="0" parTransId="{5B0591E8-42AF-40BA-A11A-3996F9B13E48}" sibTransId="{A52C1518-95AA-4EDF-99FF-93D999EDDD4A}"/>
    <dgm:cxn modelId="{9F04567D-36AE-4CD6-B810-4720EBFB983F}" type="presOf" srcId="{B27758F7-CCC5-4853-943C-C625AC5B9618}" destId="{C1736FFF-D3A9-461C-843A-75D86022B9DC}" srcOrd="0" destOrd="0" presId="urn:microsoft.com/office/officeart/2005/8/layout/hierarchy4"/>
    <dgm:cxn modelId="{81491584-AF29-4A41-A880-E8728934FEF0}" srcId="{88AF55BF-2C52-478B-8F7B-157C2C0B3B5C}" destId="{6B08672F-E0FF-490A-8A6A-EE15E9A347DB}" srcOrd="0" destOrd="0" parTransId="{C79FC32D-21F6-44D8-BB85-40E56683B653}" sibTransId="{1D61555D-5C35-4B12-BFFF-483B302CB699}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68E67292-4744-435A-A549-5C5D158520C4}" type="presOf" srcId="{1572607F-C94C-4014-A738-0092C584DEFF}" destId="{98A79CD5-27E9-4C26-AF6E-A1DAC0D7BBC8}" srcOrd="0" destOrd="0" presId="urn:microsoft.com/office/officeart/2005/8/layout/hierarchy4"/>
    <dgm:cxn modelId="{FAB90EA0-647D-4F91-87B5-9B42E22A188D}" type="presOf" srcId="{9A0A1B48-08CE-44F2-8C66-5814C06EE4CC}" destId="{41590EE3-70B4-4E0E-8D44-18EF1FD97F2E}" srcOrd="0" destOrd="0" presId="urn:microsoft.com/office/officeart/2005/8/layout/hierarchy4"/>
    <dgm:cxn modelId="{C38E8795-CB70-4D9A-9446-1192A76BFB91}" srcId="{7711325B-E859-44FE-8B41-57F9AFDCA54B}" destId="{B27758F7-CCC5-4853-943C-C625AC5B9618}" srcOrd="0" destOrd="0" parTransId="{9938749E-0144-426C-8499-F0A7FBDF416A}" sibTransId="{34700083-B36F-462F-B323-1D0EB181521B}"/>
    <dgm:cxn modelId="{68F8673C-A6ED-4370-B269-2C5163CFFD89}" type="presOf" srcId="{A1BB5A2E-A45D-4F6A-B329-CD4782193917}" destId="{33D6FFE4-E349-423D-A7F1-8E1A49A29AC4}" srcOrd="0" destOrd="0" presId="urn:microsoft.com/office/officeart/2005/8/layout/hierarchy4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7B37D766-261B-4170-BEB6-CAF44FF1D75C}" type="presOf" srcId="{5EF94E5D-A00D-4D6B-BBF3-461287EBA22C}" destId="{62FC96CE-1531-47CE-8861-A46AE66BC292}" srcOrd="0" destOrd="0" presId="urn:microsoft.com/office/officeart/2005/8/layout/hierarchy4"/>
    <dgm:cxn modelId="{E4678536-182D-4D24-835F-0521D87B1708}" type="presParOf" srcId="{25DDEEC2-9BA5-4367-BB24-33CAA47BBC09}" destId="{87933F1B-038B-4A5D-83E8-61DBF60EC4B3}" srcOrd="0" destOrd="0" presId="urn:microsoft.com/office/officeart/2005/8/layout/hierarchy4"/>
    <dgm:cxn modelId="{3B3A72D5-F67B-492A-849B-38FEB588A0F0}" type="presParOf" srcId="{87933F1B-038B-4A5D-83E8-61DBF60EC4B3}" destId="{9DF12F5D-797B-4C71-93F7-7C835BFF7982}" srcOrd="0" destOrd="0" presId="urn:microsoft.com/office/officeart/2005/8/layout/hierarchy4"/>
    <dgm:cxn modelId="{815C7B34-F851-4119-8980-7F137B24EA33}" type="presParOf" srcId="{87933F1B-038B-4A5D-83E8-61DBF60EC4B3}" destId="{BB51C614-670C-40C7-BCBD-B3150FB090FB}" srcOrd="1" destOrd="0" presId="urn:microsoft.com/office/officeart/2005/8/layout/hierarchy4"/>
    <dgm:cxn modelId="{231A5EE5-F944-4227-BB81-F851480068D4}" type="presParOf" srcId="{87933F1B-038B-4A5D-83E8-61DBF60EC4B3}" destId="{B74154C5-AFFE-498C-8E4C-911D7456AC97}" srcOrd="2" destOrd="0" presId="urn:microsoft.com/office/officeart/2005/8/layout/hierarchy4"/>
    <dgm:cxn modelId="{0066F966-F24C-48EC-9C3B-7411E2805C8E}" type="presParOf" srcId="{B74154C5-AFFE-498C-8E4C-911D7456AC97}" destId="{AA6E5317-C9D5-49D6-9218-04A9A8CDF9E8}" srcOrd="0" destOrd="0" presId="urn:microsoft.com/office/officeart/2005/8/layout/hierarchy4"/>
    <dgm:cxn modelId="{79EDCEE4-B03F-4EDD-9DDF-623D048E62A8}" type="presParOf" srcId="{AA6E5317-C9D5-49D6-9218-04A9A8CDF9E8}" destId="{EFD09625-1EEB-463A-9D51-52F09A5E039B}" srcOrd="0" destOrd="0" presId="urn:microsoft.com/office/officeart/2005/8/layout/hierarchy4"/>
    <dgm:cxn modelId="{ABF5C8EC-AD85-4548-B8C7-1F8DA2FAF28C}" type="presParOf" srcId="{AA6E5317-C9D5-49D6-9218-04A9A8CDF9E8}" destId="{D65A41FF-7035-4133-9240-517AEBC67369}" srcOrd="1" destOrd="0" presId="urn:microsoft.com/office/officeart/2005/8/layout/hierarchy4"/>
    <dgm:cxn modelId="{13C71A16-9F9E-47C3-B10E-EE0A39006B96}" type="presParOf" srcId="{AA6E5317-C9D5-49D6-9218-04A9A8CDF9E8}" destId="{ED986375-36F5-4143-A5F0-85653599471E}" srcOrd="2" destOrd="0" presId="urn:microsoft.com/office/officeart/2005/8/layout/hierarchy4"/>
    <dgm:cxn modelId="{1E0E1347-731E-42DD-8D7B-25F2A9F1F09E}" type="presParOf" srcId="{ED986375-36F5-4143-A5F0-85653599471E}" destId="{3DBCE625-CEFD-4EF1-944D-CC5E1F9EB348}" srcOrd="0" destOrd="0" presId="urn:microsoft.com/office/officeart/2005/8/layout/hierarchy4"/>
    <dgm:cxn modelId="{A9264387-F37F-4D5D-B932-966DBDDB34E6}" type="presParOf" srcId="{3DBCE625-CEFD-4EF1-944D-CC5E1F9EB348}" destId="{A222F7FC-2C70-4D44-8E21-34A02376492D}" srcOrd="0" destOrd="0" presId="urn:microsoft.com/office/officeart/2005/8/layout/hierarchy4"/>
    <dgm:cxn modelId="{FAFB6684-3D03-4F0B-AE94-AC0BD52DAF0D}" type="presParOf" srcId="{3DBCE625-CEFD-4EF1-944D-CC5E1F9EB348}" destId="{F0163781-30A9-4492-8F46-0B375E77D606}" srcOrd="1" destOrd="0" presId="urn:microsoft.com/office/officeart/2005/8/layout/hierarchy4"/>
    <dgm:cxn modelId="{586161D4-7E3B-44E4-994A-81441969EE55}" type="presParOf" srcId="{3DBCE625-CEFD-4EF1-944D-CC5E1F9EB348}" destId="{6207E762-9DCF-4231-A9C6-08BD43E83D20}" srcOrd="2" destOrd="0" presId="urn:microsoft.com/office/officeart/2005/8/layout/hierarchy4"/>
    <dgm:cxn modelId="{743F8AD9-550D-4EB5-9595-5596B22C5AE7}" type="presParOf" srcId="{6207E762-9DCF-4231-A9C6-08BD43E83D20}" destId="{CFAF5DA1-06E5-4585-BDBB-446033F9BE23}" srcOrd="0" destOrd="0" presId="urn:microsoft.com/office/officeart/2005/8/layout/hierarchy4"/>
    <dgm:cxn modelId="{D1D8E1E9-0FD8-4654-9748-43C0ABFF5037}" type="presParOf" srcId="{CFAF5DA1-06E5-4585-BDBB-446033F9BE23}" destId="{F6FE7E8E-883A-4C79-93F7-AEF9AEF9F9DE}" srcOrd="0" destOrd="0" presId="urn:microsoft.com/office/officeart/2005/8/layout/hierarchy4"/>
    <dgm:cxn modelId="{CBD5B369-DB33-47EB-8D9F-95454B26FC5F}" type="presParOf" srcId="{CFAF5DA1-06E5-4585-BDBB-446033F9BE23}" destId="{F4A7653C-2830-4B7A-B97A-E0B91F2A457A}" srcOrd="1" destOrd="0" presId="urn:microsoft.com/office/officeart/2005/8/layout/hierarchy4"/>
    <dgm:cxn modelId="{1209B808-89AF-4AEE-9896-086FF811E111}" type="presParOf" srcId="{CFAF5DA1-06E5-4585-BDBB-446033F9BE23}" destId="{E69FA2EB-A010-4E64-83A0-722237B7A7E1}" srcOrd="2" destOrd="0" presId="urn:microsoft.com/office/officeart/2005/8/layout/hierarchy4"/>
    <dgm:cxn modelId="{2B56042E-2FC4-46B2-A2A9-6437247D6586}" type="presParOf" srcId="{E69FA2EB-A010-4E64-83A0-722237B7A7E1}" destId="{67CE9756-A8D0-45D9-86D8-03109F5CBCE9}" srcOrd="0" destOrd="0" presId="urn:microsoft.com/office/officeart/2005/8/layout/hierarchy4"/>
    <dgm:cxn modelId="{655F922C-FDD2-4869-85E4-9121F77B173C}" type="presParOf" srcId="{67CE9756-A8D0-45D9-86D8-03109F5CBCE9}" destId="{B0232F34-051D-481D-9CC7-7CFB0339C454}" srcOrd="0" destOrd="0" presId="urn:microsoft.com/office/officeart/2005/8/layout/hierarchy4"/>
    <dgm:cxn modelId="{4A68AC42-DDB5-481A-963E-7920646D76E2}" type="presParOf" srcId="{67CE9756-A8D0-45D9-86D8-03109F5CBCE9}" destId="{571A3C60-BC49-49D1-BCCE-B160FCDBC262}" srcOrd="1" destOrd="0" presId="urn:microsoft.com/office/officeart/2005/8/layout/hierarchy4"/>
    <dgm:cxn modelId="{2AFA5603-0B83-4003-81B8-568E436B6228}" type="presParOf" srcId="{67CE9756-A8D0-45D9-86D8-03109F5CBCE9}" destId="{03D9FDDF-6FEE-4AC3-8403-A2D130230B08}" srcOrd="2" destOrd="0" presId="urn:microsoft.com/office/officeart/2005/8/layout/hierarchy4"/>
    <dgm:cxn modelId="{1B887DB6-F30C-4218-8D8C-D92FB9A16FB4}" type="presParOf" srcId="{03D9FDDF-6FEE-4AC3-8403-A2D130230B08}" destId="{A97F1489-052C-4C38-86B7-BC4BB90AC75E}" srcOrd="0" destOrd="0" presId="urn:microsoft.com/office/officeart/2005/8/layout/hierarchy4"/>
    <dgm:cxn modelId="{FBA65E98-860A-4792-84B0-8D3DE9A8EDD5}" type="presParOf" srcId="{A97F1489-052C-4C38-86B7-BC4BB90AC75E}" destId="{4DC6FEF6-AA8E-4A28-95B0-4EA11C79CD95}" srcOrd="0" destOrd="0" presId="urn:microsoft.com/office/officeart/2005/8/layout/hierarchy4"/>
    <dgm:cxn modelId="{64D07957-2F22-4C0E-96F8-B0895148720E}" type="presParOf" srcId="{A97F1489-052C-4C38-86B7-BC4BB90AC75E}" destId="{A86EFF89-E9BD-466E-8956-F5C947F3F307}" srcOrd="1" destOrd="0" presId="urn:microsoft.com/office/officeart/2005/8/layout/hierarchy4"/>
    <dgm:cxn modelId="{7DFA657B-51D8-479E-9A23-74CF92A1795A}" type="presParOf" srcId="{A97F1489-052C-4C38-86B7-BC4BB90AC75E}" destId="{63BC19EF-6235-4CE4-A4BA-F52EF090EA43}" srcOrd="2" destOrd="0" presId="urn:microsoft.com/office/officeart/2005/8/layout/hierarchy4"/>
    <dgm:cxn modelId="{0C599D8F-4235-4EE8-A079-1249282F1241}" type="presParOf" srcId="{63BC19EF-6235-4CE4-A4BA-F52EF090EA43}" destId="{73293728-592E-4338-AB87-2AC4FCED647C}" srcOrd="0" destOrd="0" presId="urn:microsoft.com/office/officeart/2005/8/layout/hierarchy4"/>
    <dgm:cxn modelId="{6325E8FD-D2DE-4F21-AFEC-1F2D1D1F7F57}" type="presParOf" srcId="{73293728-592E-4338-AB87-2AC4FCED647C}" destId="{615F75F9-6DBD-4ECA-9FA4-52847E4C9098}" srcOrd="0" destOrd="0" presId="urn:microsoft.com/office/officeart/2005/8/layout/hierarchy4"/>
    <dgm:cxn modelId="{1716C22A-0D7C-470A-878F-0F16F3417072}" type="presParOf" srcId="{73293728-592E-4338-AB87-2AC4FCED647C}" destId="{0079CB72-ED3E-4130-9447-7C4AECB2955F}" srcOrd="1" destOrd="0" presId="urn:microsoft.com/office/officeart/2005/8/layout/hierarchy4"/>
    <dgm:cxn modelId="{4A6C1B93-36C5-4141-AE84-0D987F134839}" type="presParOf" srcId="{73293728-592E-4338-AB87-2AC4FCED647C}" destId="{C877937E-BF6D-4EE3-A84E-C485A4A82125}" srcOrd="2" destOrd="0" presId="urn:microsoft.com/office/officeart/2005/8/layout/hierarchy4"/>
    <dgm:cxn modelId="{1BEA72F4-6890-4979-A080-E266040BFBB2}" type="presParOf" srcId="{C877937E-BF6D-4EE3-A84E-C485A4A82125}" destId="{4D10939E-60A6-4CEC-A7FF-8E486DE84E7B}" srcOrd="0" destOrd="0" presId="urn:microsoft.com/office/officeart/2005/8/layout/hierarchy4"/>
    <dgm:cxn modelId="{8DCF2894-434C-47BD-8482-2AD7C00CA2BB}" type="presParOf" srcId="{4D10939E-60A6-4CEC-A7FF-8E486DE84E7B}" destId="{62FC96CE-1531-47CE-8861-A46AE66BC292}" srcOrd="0" destOrd="0" presId="urn:microsoft.com/office/officeart/2005/8/layout/hierarchy4"/>
    <dgm:cxn modelId="{19B01F31-E1BE-483B-8F78-505AB787E00A}" type="presParOf" srcId="{4D10939E-60A6-4CEC-A7FF-8E486DE84E7B}" destId="{8AFBEEC0-308D-426B-9565-856DA2024E7E}" srcOrd="1" destOrd="0" presId="urn:microsoft.com/office/officeart/2005/8/layout/hierarchy4"/>
    <dgm:cxn modelId="{306415DA-79C5-442F-9F60-E29030952BBE}" type="presParOf" srcId="{ED986375-36F5-4143-A5F0-85653599471E}" destId="{9F687AEC-AB3B-4512-84AB-9EF38359FE99}" srcOrd="1" destOrd="0" presId="urn:microsoft.com/office/officeart/2005/8/layout/hierarchy4"/>
    <dgm:cxn modelId="{84F4CCD0-6925-407D-9990-996BB02E1A0C}" type="presParOf" srcId="{ED986375-36F5-4143-A5F0-85653599471E}" destId="{113415A5-E91F-4FE8-9BF8-30244626B0BF}" srcOrd="2" destOrd="0" presId="urn:microsoft.com/office/officeart/2005/8/layout/hierarchy4"/>
    <dgm:cxn modelId="{994481DB-3692-4F0F-B920-B9EA3E7FD5F4}" type="presParOf" srcId="{113415A5-E91F-4FE8-9BF8-30244626B0BF}" destId="{98728C6C-700D-4AF5-919D-571D1B1C73D6}" srcOrd="0" destOrd="0" presId="urn:microsoft.com/office/officeart/2005/8/layout/hierarchy4"/>
    <dgm:cxn modelId="{7836CC51-1882-4672-B074-42E6EF3ED2AB}" type="presParOf" srcId="{113415A5-E91F-4FE8-9BF8-30244626B0BF}" destId="{7DA4393A-B616-4187-9FD5-5855AF709139}" srcOrd="1" destOrd="0" presId="urn:microsoft.com/office/officeart/2005/8/layout/hierarchy4"/>
    <dgm:cxn modelId="{5D1B45ED-9AC1-46C6-871D-E0E17A8B6C1C}" type="presParOf" srcId="{113415A5-E91F-4FE8-9BF8-30244626B0BF}" destId="{5DBF41F9-76A7-4B1D-8947-AD1CA93918D7}" srcOrd="2" destOrd="0" presId="urn:microsoft.com/office/officeart/2005/8/layout/hierarchy4"/>
    <dgm:cxn modelId="{FA212798-B331-4B88-AB3D-DF05A5864F1F}" type="presParOf" srcId="{5DBF41F9-76A7-4B1D-8947-AD1CA93918D7}" destId="{AE066C26-0F89-4F74-8EEE-568A145904EB}" srcOrd="0" destOrd="0" presId="urn:microsoft.com/office/officeart/2005/8/layout/hierarchy4"/>
    <dgm:cxn modelId="{0508DD6D-3075-4D6E-861B-36A67B28A793}" type="presParOf" srcId="{AE066C26-0F89-4F74-8EEE-568A145904EB}" destId="{8A4A9CFA-AEA9-4F05-83EE-AD7DC19C36EB}" srcOrd="0" destOrd="0" presId="urn:microsoft.com/office/officeart/2005/8/layout/hierarchy4"/>
    <dgm:cxn modelId="{8FE99396-4005-4E3E-9041-B73BD1F5F1F8}" type="presParOf" srcId="{AE066C26-0F89-4F74-8EEE-568A145904EB}" destId="{895BD70D-9B23-4D1F-955D-1C23DF0F0579}" srcOrd="1" destOrd="0" presId="urn:microsoft.com/office/officeart/2005/8/layout/hierarchy4"/>
    <dgm:cxn modelId="{1E4BA7CC-9928-4BFE-A464-1044B51F72B3}" type="presParOf" srcId="{AE066C26-0F89-4F74-8EEE-568A145904EB}" destId="{74FFA38C-DB40-401A-8BBA-313CB5741F28}" srcOrd="2" destOrd="0" presId="urn:microsoft.com/office/officeart/2005/8/layout/hierarchy4"/>
    <dgm:cxn modelId="{109DF6E6-19C5-42B8-B9B5-FF28942C2527}" type="presParOf" srcId="{74FFA38C-DB40-401A-8BBA-313CB5741F28}" destId="{0149EBE6-AA59-4F78-AF18-137F8047AB47}" srcOrd="0" destOrd="0" presId="urn:microsoft.com/office/officeart/2005/8/layout/hierarchy4"/>
    <dgm:cxn modelId="{CC11916F-D38F-4D32-AA37-960D16B6D467}" type="presParOf" srcId="{0149EBE6-AA59-4F78-AF18-137F8047AB47}" destId="{14BABD28-5047-47A3-A701-B7AFBBE28819}" srcOrd="0" destOrd="0" presId="urn:microsoft.com/office/officeart/2005/8/layout/hierarchy4"/>
    <dgm:cxn modelId="{DD449836-B47D-45CF-9513-1CB6DE2E22C2}" type="presParOf" srcId="{0149EBE6-AA59-4F78-AF18-137F8047AB47}" destId="{3F489D25-51FA-4C91-9DDF-6BA1DB51256D}" srcOrd="1" destOrd="0" presId="urn:microsoft.com/office/officeart/2005/8/layout/hierarchy4"/>
    <dgm:cxn modelId="{DE755C24-66EF-48AE-99CA-3972988C70D3}" type="presParOf" srcId="{0149EBE6-AA59-4F78-AF18-137F8047AB47}" destId="{D0D594F6-8533-4A50-8AE7-20755C3BFFA9}" srcOrd="2" destOrd="0" presId="urn:microsoft.com/office/officeart/2005/8/layout/hierarchy4"/>
    <dgm:cxn modelId="{A0C69AA0-0E98-4032-9F2C-63BD560503E9}" type="presParOf" srcId="{D0D594F6-8533-4A50-8AE7-20755C3BFFA9}" destId="{25C7D557-F0AE-4C4E-8B80-BC2468777DC6}" srcOrd="0" destOrd="0" presId="urn:microsoft.com/office/officeart/2005/8/layout/hierarchy4"/>
    <dgm:cxn modelId="{B6EEB5FB-EE2B-4E4F-959B-7F9B6DFD1429}" type="presParOf" srcId="{25C7D557-F0AE-4C4E-8B80-BC2468777DC6}" destId="{8E7E2D4A-62E6-4A23-A5DD-552A63903B64}" srcOrd="0" destOrd="0" presId="urn:microsoft.com/office/officeart/2005/8/layout/hierarchy4"/>
    <dgm:cxn modelId="{18BC33E4-7C89-4D1E-94F3-D2F449A98B68}" type="presParOf" srcId="{25C7D557-F0AE-4C4E-8B80-BC2468777DC6}" destId="{9B983630-5D09-45D7-92AD-109BAA43CF48}" srcOrd="1" destOrd="0" presId="urn:microsoft.com/office/officeart/2005/8/layout/hierarchy4"/>
    <dgm:cxn modelId="{4586D8F5-E4D6-4F0C-B31A-AB9D59DD6A99}" type="presParOf" srcId="{25C7D557-F0AE-4C4E-8B80-BC2468777DC6}" destId="{B338BAF6-59FE-4215-B697-18ED9B1E550D}" srcOrd="2" destOrd="0" presId="urn:microsoft.com/office/officeart/2005/8/layout/hierarchy4"/>
    <dgm:cxn modelId="{3D0B7FEF-6441-42C8-8F8D-716B069D8554}" type="presParOf" srcId="{B338BAF6-59FE-4215-B697-18ED9B1E550D}" destId="{C2D8D153-FBF9-44C5-B447-F4BF501D8FA1}" srcOrd="0" destOrd="0" presId="urn:microsoft.com/office/officeart/2005/8/layout/hierarchy4"/>
    <dgm:cxn modelId="{4413784E-34B7-4DD5-8EC5-EC9105D5C99B}" type="presParOf" srcId="{C2D8D153-FBF9-44C5-B447-F4BF501D8FA1}" destId="{085136A3-D02F-461C-B31C-FD1D69D16759}" srcOrd="0" destOrd="0" presId="urn:microsoft.com/office/officeart/2005/8/layout/hierarchy4"/>
    <dgm:cxn modelId="{C5B4657E-3B3F-4ADF-A0DA-72BA7B3BB87D}" type="presParOf" srcId="{C2D8D153-FBF9-44C5-B447-F4BF501D8FA1}" destId="{D7E9CF0B-1603-4C75-95C7-72E7F585A1C4}" srcOrd="1" destOrd="0" presId="urn:microsoft.com/office/officeart/2005/8/layout/hierarchy4"/>
    <dgm:cxn modelId="{DC4D186F-19D1-4A07-A7B4-59EE0BE769B2}" type="presParOf" srcId="{C2D8D153-FBF9-44C5-B447-F4BF501D8FA1}" destId="{8A9FECDA-0971-4926-9F35-6C36E65B14A9}" srcOrd="2" destOrd="0" presId="urn:microsoft.com/office/officeart/2005/8/layout/hierarchy4"/>
    <dgm:cxn modelId="{677BD90C-5FCF-4CEB-8976-47769C9A9DF8}" type="presParOf" srcId="{8A9FECDA-0971-4926-9F35-6C36E65B14A9}" destId="{0AB7A224-B5AB-415B-8F62-BED92700055E}" srcOrd="0" destOrd="0" presId="urn:microsoft.com/office/officeart/2005/8/layout/hierarchy4"/>
    <dgm:cxn modelId="{6C389821-E616-4AC1-8884-821CCB4F70EF}" type="presParOf" srcId="{0AB7A224-B5AB-415B-8F62-BED92700055E}" destId="{A30F0887-DC98-46CF-9F4E-082E6879E165}" srcOrd="0" destOrd="0" presId="urn:microsoft.com/office/officeart/2005/8/layout/hierarchy4"/>
    <dgm:cxn modelId="{A65EA81D-5FF9-4CA9-B4D2-5D5B4986964B}" type="presParOf" srcId="{0AB7A224-B5AB-415B-8F62-BED92700055E}" destId="{F7BA3963-6DE9-4CED-B2F3-093730527C19}" srcOrd="1" destOrd="0" presId="urn:microsoft.com/office/officeart/2005/8/layout/hierarchy4"/>
    <dgm:cxn modelId="{D30F04BF-2A28-4D98-BD77-84FC569A654D}" type="presParOf" srcId="{B74154C5-AFFE-498C-8E4C-911D7456AC97}" destId="{694C6A3E-E1B4-4940-ABED-A0BE47161CCE}" srcOrd="1" destOrd="0" presId="urn:microsoft.com/office/officeart/2005/8/layout/hierarchy4"/>
    <dgm:cxn modelId="{291B118E-7114-493F-AF33-A70843551CFB}" type="presParOf" srcId="{B74154C5-AFFE-498C-8E4C-911D7456AC97}" destId="{22BDFE06-8D1B-4C76-8FF0-2DABD4B35522}" srcOrd="2" destOrd="0" presId="urn:microsoft.com/office/officeart/2005/8/layout/hierarchy4"/>
    <dgm:cxn modelId="{2F5E5074-3616-48F2-A3C5-6A60D92076E7}" type="presParOf" srcId="{22BDFE06-8D1B-4C76-8FF0-2DABD4B35522}" destId="{576C6983-4618-426C-8177-DEA9FE3AC4EB}" srcOrd="0" destOrd="0" presId="urn:microsoft.com/office/officeart/2005/8/layout/hierarchy4"/>
    <dgm:cxn modelId="{B9703B58-E481-44B6-9798-AA563C18CF50}" type="presParOf" srcId="{22BDFE06-8D1B-4C76-8FF0-2DABD4B35522}" destId="{498D5BED-6816-45E0-A418-8DCFF49902AF}" srcOrd="1" destOrd="0" presId="urn:microsoft.com/office/officeart/2005/8/layout/hierarchy4"/>
    <dgm:cxn modelId="{F5270A71-1448-427E-9D05-DDB3851BEF33}" type="presParOf" srcId="{22BDFE06-8D1B-4C76-8FF0-2DABD4B35522}" destId="{508A389B-C0F5-43D4-BD46-7C9F058EB2F7}" srcOrd="2" destOrd="0" presId="urn:microsoft.com/office/officeart/2005/8/layout/hierarchy4"/>
    <dgm:cxn modelId="{2B046434-7205-4EB3-A918-BE38D17927E4}" type="presParOf" srcId="{508A389B-C0F5-43D4-BD46-7C9F058EB2F7}" destId="{4BE30B0A-6BC4-4384-8F26-09633F1C2F67}" srcOrd="0" destOrd="0" presId="urn:microsoft.com/office/officeart/2005/8/layout/hierarchy4"/>
    <dgm:cxn modelId="{735E99B3-87F1-4615-B235-C8AA63538BC0}" type="presParOf" srcId="{4BE30B0A-6BC4-4384-8F26-09633F1C2F67}" destId="{C1736FFF-D3A9-461C-843A-75D86022B9DC}" srcOrd="0" destOrd="0" presId="urn:microsoft.com/office/officeart/2005/8/layout/hierarchy4"/>
    <dgm:cxn modelId="{C802D6A9-58B5-4B2D-B7D2-4C36FCD89724}" type="presParOf" srcId="{4BE30B0A-6BC4-4384-8F26-09633F1C2F67}" destId="{45FD02FA-D649-4107-81C7-BA7596601166}" srcOrd="1" destOrd="0" presId="urn:microsoft.com/office/officeart/2005/8/layout/hierarchy4"/>
    <dgm:cxn modelId="{FD7E268F-0550-42A9-AA78-82A0AEA362D5}" type="presParOf" srcId="{4BE30B0A-6BC4-4384-8F26-09633F1C2F67}" destId="{62BDDD9A-D02D-4EC9-9A51-1238D67179B7}" srcOrd="2" destOrd="0" presId="urn:microsoft.com/office/officeart/2005/8/layout/hierarchy4"/>
    <dgm:cxn modelId="{5B00AEEF-AF88-454D-9B24-ED85F94C8EB4}" type="presParOf" srcId="{62BDDD9A-D02D-4EC9-9A51-1238D67179B7}" destId="{244A4C12-9192-4253-93E3-A0FF0E338196}" srcOrd="0" destOrd="0" presId="urn:microsoft.com/office/officeart/2005/8/layout/hierarchy4"/>
    <dgm:cxn modelId="{B5646BB8-1FA0-4A5C-9D1F-A0B4959A2CE8}" type="presParOf" srcId="{244A4C12-9192-4253-93E3-A0FF0E338196}" destId="{33D6FFE4-E349-423D-A7F1-8E1A49A29AC4}" srcOrd="0" destOrd="0" presId="urn:microsoft.com/office/officeart/2005/8/layout/hierarchy4"/>
    <dgm:cxn modelId="{B6C2B3C3-24BE-4B11-8D8B-8474C279BFE8}" type="presParOf" srcId="{244A4C12-9192-4253-93E3-A0FF0E338196}" destId="{43C3D53A-843E-4C4F-9A60-8FB58F11DD4E}" srcOrd="1" destOrd="0" presId="urn:microsoft.com/office/officeart/2005/8/layout/hierarchy4"/>
    <dgm:cxn modelId="{DCFD5853-5AA0-44B4-B8BD-E5280F5223DF}" type="presParOf" srcId="{244A4C12-9192-4253-93E3-A0FF0E338196}" destId="{6E5BFFB0-6E2B-4011-9640-F6BAB03B9ADF}" srcOrd="2" destOrd="0" presId="urn:microsoft.com/office/officeart/2005/8/layout/hierarchy4"/>
    <dgm:cxn modelId="{36B838E7-9FDF-40EF-992A-AC923A449FCA}" type="presParOf" srcId="{6E5BFFB0-6E2B-4011-9640-F6BAB03B9ADF}" destId="{FF422C5A-2F9A-4C9D-854E-BFC785439DEC}" srcOrd="0" destOrd="0" presId="urn:microsoft.com/office/officeart/2005/8/layout/hierarchy4"/>
    <dgm:cxn modelId="{D1D96429-547C-4165-9990-B4D0F3E440CA}" type="presParOf" srcId="{FF422C5A-2F9A-4C9D-854E-BFC785439DEC}" destId="{C586111C-58B6-40AF-8D8A-60EE680572BA}" srcOrd="0" destOrd="0" presId="urn:microsoft.com/office/officeart/2005/8/layout/hierarchy4"/>
    <dgm:cxn modelId="{6A79B47C-A084-4345-B18E-5D748B9AD371}" type="presParOf" srcId="{FF422C5A-2F9A-4C9D-854E-BFC785439DEC}" destId="{A0E0AB26-1DEA-4D08-AD62-8A7E0816A59C}" srcOrd="1" destOrd="0" presId="urn:microsoft.com/office/officeart/2005/8/layout/hierarchy4"/>
    <dgm:cxn modelId="{C7F08D6F-6DD7-4C23-AE58-1D75617001D0}" type="presParOf" srcId="{FF422C5A-2F9A-4C9D-854E-BFC785439DEC}" destId="{FFF447F9-BACE-4B19-B5DF-5D71FE61C4DC}" srcOrd="2" destOrd="0" presId="urn:microsoft.com/office/officeart/2005/8/layout/hierarchy4"/>
    <dgm:cxn modelId="{7114914B-AA89-4600-8378-4643CDB6A7C3}" type="presParOf" srcId="{FFF447F9-BACE-4B19-B5DF-5D71FE61C4DC}" destId="{5106FDE3-AC3E-4615-8C4F-829EABC2C26C}" srcOrd="0" destOrd="0" presId="urn:microsoft.com/office/officeart/2005/8/layout/hierarchy4"/>
    <dgm:cxn modelId="{53CEA5C5-01AA-4722-AA32-41AA90EF3A91}" type="presParOf" srcId="{5106FDE3-AC3E-4615-8C4F-829EABC2C26C}" destId="{41590EE3-70B4-4E0E-8D44-18EF1FD97F2E}" srcOrd="0" destOrd="0" presId="urn:microsoft.com/office/officeart/2005/8/layout/hierarchy4"/>
    <dgm:cxn modelId="{71A4D836-CBAB-44D0-9232-6C54EF7EB13D}" type="presParOf" srcId="{5106FDE3-AC3E-4615-8C4F-829EABC2C26C}" destId="{58DAA9F4-0E18-4F78-BD4F-92D296477D35}" srcOrd="1" destOrd="0" presId="urn:microsoft.com/office/officeart/2005/8/layout/hierarchy4"/>
    <dgm:cxn modelId="{2385279B-A8BD-42F6-861B-A49EDAA4B57F}" type="presParOf" srcId="{5106FDE3-AC3E-4615-8C4F-829EABC2C26C}" destId="{D1A4E4BA-FB74-44DD-88E4-672303AAC4FA}" srcOrd="2" destOrd="0" presId="urn:microsoft.com/office/officeart/2005/8/layout/hierarchy4"/>
    <dgm:cxn modelId="{597500D8-4FC2-440E-A601-B3F41AA6BE0C}" type="presParOf" srcId="{D1A4E4BA-FB74-44DD-88E4-672303AAC4FA}" destId="{E5B57F09-2B59-4711-A8C9-974EF4149D9A}" srcOrd="0" destOrd="0" presId="urn:microsoft.com/office/officeart/2005/8/layout/hierarchy4"/>
    <dgm:cxn modelId="{2C72201C-2F3B-46BC-B08C-ABCB32C9D1C1}" type="presParOf" srcId="{E5B57F09-2B59-4711-A8C9-974EF4149D9A}" destId="{6CE5FDB4-BFBB-4259-A330-B441199BCE24}" srcOrd="0" destOrd="0" presId="urn:microsoft.com/office/officeart/2005/8/layout/hierarchy4"/>
    <dgm:cxn modelId="{F76D457A-6F1A-42AD-B406-9B10702C0615}" type="presParOf" srcId="{E5B57F09-2B59-4711-A8C9-974EF4149D9A}" destId="{FEFDCD6E-43A8-4B41-84E0-057606AD89D0}" srcOrd="1" destOrd="0" presId="urn:microsoft.com/office/officeart/2005/8/layout/hierarchy4"/>
    <dgm:cxn modelId="{542A3396-46B8-45E7-AF65-1572341267A9}" type="presParOf" srcId="{E5B57F09-2B59-4711-A8C9-974EF4149D9A}" destId="{E607D5B5-B0CE-46E0-84C5-F456BAF04EE4}" srcOrd="2" destOrd="0" presId="urn:microsoft.com/office/officeart/2005/8/layout/hierarchy4"/>
    <dgm:cxn modelId="{65068C85-244D-43AD-9A25-3E58B554E03F}" type="presParOf" srcId="{E607D5B5-B0CE-46E0-84C5-F456BAF04EE4}" destId="{C750F8F4-CF90-477E-8BF3-FB1A3D069EB0}" srcOrd="0" destOrd="0" presId="urn:microsoft.com/office/officeart/2005/8/layout/hierarchy4"/>
    <dgm:cxn modelId="{F2602D6C-982C-4807-B5A0-25EFF213E6D2}" type="presParOf" srcId="{C750F8F4-CF90-477E-8BF3-FB1A3D069EB0}" destId="{98A79CD5-27E9-4C26-AF6E-A1DAC0D7BBC8}" srcOrd="0" destOrd="0" presId="urn:microsoft.com/office/officeart/2005/8/layout/hierarchy4"/>
    <dgm:cxn modelId="{C4014BBE-2D4F-4DE0-9613-C0796BE5D12E}" type="presParOf" srcId="{C750F8F4-CF90-477E-8BF3-FB1A3D069EB0}" destId="{F811668B-28B8-435D-A70A-41B820C219B0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2015 год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88AF55BF-2C52-478B-8F7B-157C2C0B3B5C}">
      <dgm:prSet phldrT="[Текст]" custT="1"/>
      <dgm:spPr/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864D3113-CD68-4C58-934C-D98B64584BCB}" type="par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5BB4011B-E3FC-4057-A00E-8A9838BA3A59}" type="sib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A57325F4-ED51-4632-8210-EB7BB1A937E3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факт</a:t>
          </a:r>
          <a:endParaRPr lang="ru-RU" sz="1100" b="1" dirty="0"/>
        </a:p>
      </dgm:t>
    </dgm:pt>
    <dgm:pt modelId="{6150F581-7907-438C-A5FF-D5610DEF132F}" type="par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E72CAC59-F6F2-42E5-B76B-89BAE641EF02}" type="sib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2016 год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B27758F7-CCC5-4853-943C-C625AC5B9618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9938749E-0144-426C-8499-F0A7FBDF416A}" type="par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34700083-B36F-462F-B323-1D0EB181521B}" type="sib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6B08672F-E0FF-490A-8A6A-EE15E9A347DB}">
      <dgm:prSet custT="1"/>
      <dgm:spPr/>
      <dgm:t>
        <a:bodyPr/>
        <a:lstStyle/>
        <a:p>
          <a:r>
            <a:rPr lang="ru-RU" sz="1100" b="1" dirty="0" smtClean="0"/>
            <a:t>69,5%</a:t>
          </a:r>
          <a:endParaRPr lang="ru-RU" sz="1100" b="1" dirty="0"/>
        </a:p>
      </dgm:t>
    </dgm:pt>
    <dgm:pt modelId="{C79FC32D-21F6-44D8-BB85-40E56683B653}" type="par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1D61555D-5C35-4B12-BFFF-483B302CB699}" type="sib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69,7%</a:t>
          </a:r>
          <a:endParaRPr lang="ru-RU" sz="1100" b="1" dirty="0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69,6%</a:t>
          </a:r>
          <a:endParaRPr lang="ru-RU" sz="1100" b="1" dirty="0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38339FB0-E72C-41C6-B50E-F0AC88B19FB8}">
      <dgm:prSet custT="1"/>
      <dgm:spPr/>
      <dgm:t>
        <a:bodyPr/>
        <a:lstStyle/>
        <a:p>
          <a:r>
            <a:rPr lang="ru-RU" sz="1100" b="1" dirty="0" smtClean="0"/>
            <a:t>38,4%</a:t>
          </a:r>
          <a:endParaRPr lang="ru-RU" sz="1100" b="1" dirty="0"/>
        </a:p>
      </dgm:t>
    </dgm:pt>
    <dgm:pt modelId="{BCD2EDD9-D801-4E03-BB4B-D967153748FB}" type="par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8F96F08A-9CC7-4FB6-A9E1-3EDCD9F33FD8}" type="sib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39,2%</a:t>
          </a:r>
          <a:endParaRPr lang="ru-RU" sz="1100" b="1" dirty="0"/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40,0%</a:t>
          </a:r>
          <a:endParaRPr lang="ru-RU" sz="11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A0EE0816-71FE-4855-B1E0-02990AF78A21}">
      <dgm:prSet custT="1"/>
      <dgm:spPr/>
      <dgm:t>
        <a:bodyPr/>
        <a:lstStyle/>
        <a:p>
          <a:r>
            <a:rPr lang="ru-RU" sz="1100" b="1" dirty="0" smtClean="0"/>
            <a:t>45,8%</a:t>
          </a:r>
          <a:endParaRPr lang="ru-RU" sz="1100" b="1" dirty="0"/>
        </a:p>
      </dgm:t>
    </dgm:pt>
    <dgm:pt modelId="{75674904-C66D-4634-9B49-059D96BD5483}" type="par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A2DE86E6-72CD-4DC8-9624-4DD62F96EFAF}" type="sib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46,0%</a:t>
          </a:r>
          <a:endParaRPr lang="ru-RU" sz="1100" b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46,4%</a:t>
          </a:r>
          <a:endParaRPr lang="ru-RU" sz="11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791EFB96-2A48-4A9C-BE1D-F031EA878AFE}">
      <dgm:prSet custT="1"/>
      <dgm:spPr/>
      <dgm:t>
        <a:bodyPr/>
        <a:lstStyle/>
        <a:p>
          <a:r>
            <a:rPr lang="ru-RU" sz="1100" b="1" dirty="0" smtClean="0"/>
            <a:t>3,7%</a:t>
          </a:r>
          <a:endParaRPr lang="ru-RU" sz="1100" b="1" dirty="0"/>
        </a:p>
      </dgm:t>
    </dgm:pt>
    <dgm:pt modelId="{1E8A2730-A5BA-46E9-A335-CB83EFC33D2E}" type="par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13658E9D-3F3D-4273-992A-0B3786DB1FA2}" type="sib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44367D81-039C-4579-8E09-66CAF90F504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6,6%</a:t>
          </a:r>
          <a:endParaRPr lang="ru-RU" sz="1100" b="1" dirty="0"/>
        </a:p>
      </dgm:t>
    </dgm:pt>
    <dgm:pt modelId="{67B6E404-88D1-4D88-A32E-7761881B20C7}" type="par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F7E1C861-8795-4EA1-A76A-EE2CB6232346}" type="sib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614AF9F2-E1A1-4D10-882A-EB6B0D669FCA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3,76%</a:t>
          </a:r>
          <a:endParaRPr lang="ru-RU" sz="1100" b="1" dirty="0"/>
        </a:p>
      </dgm:t>
    </dgm:pt>
    <dgm:pt modelId="{5B0591E8-42AF-40BA-A11A-3996F9B13E48}" type="par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A52C1518-95AA-4EDF-99FF-93D999EDDD4A}" type="sib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</dgm:pt>
    <dgm:pt modelId="{B74154C5-AFFE-498C-8E4C-911D7456AC97}" type="pres">
      <dgm:prSet presAssocID="{946393D2-3BB5-4D19-BAF6-84B7339845C4}" presName="horzOne" presStyleCnt="0"/>
      <dgm:spPr/>
    </dgm:pt>
    <dgm:pt modelId="{AA6E5317-C9D5-49D6-9218-04A9A8CDF9E8}" type="pres">
      <dgm:prSet presAssocID="{5A6BA2F8-AB86-4FEA-9FCE-F9FA52A7F9A0}" presName="vertTwo" presStyleCnt="0"/>
      <dgm:spPr/>
    </dgm:pt>
    <dgm:pt modelId="{EFD09625-1EEB-463A-9D51-52F09A5E039B}" type="pres">
      <dgm:prSet presAssocID="{5A6BA2F8-AB86-4FEA-9FCE-F9FA52A7F9A0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</dgm:pt>
    <dgm:pt modelId="{ED986375-36F5-4143-A5F0-85653599471E}" type="pres">
      <dgm:prSet presAssocID="{5A6BA2F8-AB86-4FEA-9FCE-F9FA52A7F9A0}" presName="horzTwo" presStyleCnt="0"/>
      <dgm:spPr/>
    </dgm:pt>
    <dgm:pt modelId="{3DBCE625-CEFD-4EF1-944D-CC5E1F9EB348}" type="pres">
      <dgm:prSet presAssocID="{88AF55BF-2C52-478B-8F7B-157C2C0B3B5C}" presName="vertThree" presStyleCnt="0"/>
      <dgm:spPr/>
    </dgm:pt>
    <dgm:pt modelId="{A222F7FC-2C70-4D44-8E21-34A02376492D}" type="pres">
      <dgm:prSet presAssocID="{88AF55BF-2C52-478B-8F7B-157C2C0B3B5C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163781-30A9-4492-8F46-0B375E77D606}" type="pres">
      <dgm:prSet presAssocID="{88AF55BF-2C52-478B-8F7B-157C2C0B3B5C}" presName="parTransThree" presStyleCnt="0"/>
      <dgm:spPr/>
    </dgm:pt>
    <dgm:pt modelId="{6207E762-9DCF-4231-A9C6-08BD43E83D20}" type="pres">
      <dgm:prSet presAssocID="{88AF55BF-2C52-478B-8F7B-157C2C0B3B5C}" presName="horzThree" presStyleCnt="0"/>
      <dgm:spPr/>
    </dgm:pt>
    <dgm:pt modelId="{CFAF5DA1-06E5-4585-BDBB-446033F9BE23}" type="pres">
      <dgm:prSet presAssocID="{6B08672F-E0FF-490A-8A6A-EE15E9A347DB}" presName="vertFour" presStyleCnt="0">
        <dgm:presLayoutVars>
          <dgm:chPref val="3"/>
        </dgm:presLayoutVars>
      </dgm:prSet>
      <dgm:spPr/>
    </dgm:pt>
    <dgm:pt modelId="{F6FE7E8E-883A-4C79-93F7-AEF9AEF9F9DE}" type="pres">
      <dgm:prSet presAssocID="{6B08672F-E0FF-490A-8A6A-EE15E9A347DB}" presName="txFour" presStyleLbl="node4" presStyleIdx="0" presStyleCnt="12" custLinFactNeighborX="-36" custLinFactNeighborY="999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A7653C-2830-4B7A-B97A-E0B91F2A457A}" type="pres">
      <dgm:prSet presAssocID="{6B08672F-E0FF-490A-8A6A-EE15E9A347DB}" presName="parTransFour" presStyleCnt="0"/>
      <dgm:spPr/>
    </dgm:pt>
    <dgm:pt modelId="{E69FA2EB-A010-4E64-83A0-722237B7A7E1}" type="pres">
      <dgm:prSet presAssocID="{6B08672F-E0FF-490A-8A6A-EE15E9A347DB}" presName="horzFour" presStyleCnt="0"/>
      <dgm:spPr/>
    </dgm:pt>
    <dgm:pt modelId="{67CE9756-A8D0-45D9-86D8-03109F5CBCE9}" type="pres">
      <dgm:prSet presAssocID="{38339FB0-E72C-41C6-B50E-F0AC88B19FB8}" presName="vertFour" presStyleCnt="0">
        <dgm:presLayoutVars>
          <dgm:chPref val="3"/>
        </dgm:presLayoutVars>
      </dgm:prSet>
      <dgm:spPr/>
    </dgm:pt>
    <dgm:pt modelId="{B0232F34-051D-481D-9CC7-7CFB0339C454}" type="pres">
      <dgm:prSet presAssocID="{38339FB0-E72C-41C6-B50E-F0AC88B19FB8}" presName="txFour" presStyleLbl="node4" presStyleIdx="1" presStyleCnt="12" custScale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1A3C60-BC49-49D1-BCCE-B160FCDBC262}" type="pres">
      <dgm:prSet presAssocID="{38339FB0-E72C-41C6-B50E-F0AC88B19FB8}" presName="parTransFour" presStyleCnt="0"/>
      <dgm:spPr/>
    </dgm:pt>
    <dgm:pt modelId="{03D9FDDF-6FEE-4AC3-8403-A2D130230B08}" type="pres">
      <dgm:prSet presAssocID="{38339FB0-E72C-41C6-B50E-F0AC88B19FB8}" presName="horzFour" presStyleCnt="0"/>
      <dgm:spPr/>
    </dgm:pt>
    <dgm:pt modelId="{A97F1489-052C-4C38-86B7-BC4BB90AC75E}" type="pres">
      <dgm:prSet presAssocID="{A0EE0816-71FE-4855-B1E0-02990AF78A21}" presName="vertFour" presStyleCnt="0">
        <dgm:presLayoutVars>
          <dgm:chPref val="3"/>
        </dgm:presLayoutVars>
      </dgm:prSet>
      <dgm:spPr/>
    </dgm:pt>
    <dgm:pt modelId="{4DC6FEF6-AA8E-4A28-95B0-4EA11C79CD95}" type="pres">
      <dgm:prSet presAssocID="{A0EE0816-71FE-4855-B1E0-02990AF78A21}" presName="txFour" presStyleLbl="node4" presStyleIdx="2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6EFF89-E9BD-466E-8956-F5C947F3F307}" type="pres">
      <dgm:prSet presAssocID="{A0EE0816-71FE-4855-B1E0-02990AF78A21}" presName="parTransFour" presStyleCnt="0"/>
      <dgm:spPr/>
    </dgm:pt>
    <dgm:pt modelId="{63BC19EF-6235-4CE4-A4BA-F52EF090EA43}" type="pres">
      <dgm:prSet presAssocID="{A0EE0816-71FE-4855-B1E0-02990AF78A21}" presName="horzFour" presStyleCnt="0"/>
      <dgm:spPr/>
    </dgm:pt>
    <dgm:pt modelId="{73293728-592E-4338-AB87-2AC4FCED647C}" type="pres">
      <dgm:prSet presAssocID="{791EFB96-2A48-4A9C-BE1D-F031EA878AFE}" presName="vertFour" presStyleCnt="0">
        <dgm:presLayoutVars>
          <dgm:chPref val="3"/>
        </dgm:presLayoutVars>
      </dgm:prSet>
      <dgm:spPr/>
    </dgm:pt>
    <dgm:pt modelId="{615F75F9-6DBD-4ECA-9FA4-52847E4C9098}" type="pres">
      <dgm:prSet presAssocID="{791EFB96-2A48-4A9C-BE1D-F031EA878AFE}" presName="txFour" presStyleLbl="node4" presStyleIdx="3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877937E-BF6D-4EE3-A84E-C485A4A82125}" type="pres">
      <dgm:prSet presAssocID="{791EFB96-2A48-4A9C-BE1D-F031EA878AFE}" presName="horzFour" presStyleCnt="0"/>
      <dgm:spPr/>
    </dgm:pt>
    <dgm:pt modelId="{9F687AEC-AB3B-4512-84AB-9EF38359FE99}" type="pres">
      <dgm:prSet presAssocID="{5BB4011B-E3FC-4057-A00E-8A9838BA3A59}" presName="sibSpaceThree" presStyleCnt="0"/>
      <dgm:spPr/>
    </dgm:pt>
    <dgm:pt modelId="{113415A5-E91F-4FE8-9BF8-30244626B0BF}" type="pres">
      <dgm:prSet presAssocID="{A57325F4-ED51-4632-8210-EB7BB1A937E3}" presName="vertThree" presStyleCnt="0"/>
      <dgm:spPr/>
    </dgm:pt>
    <dgm:pt modelId="{98728C6C-700D-4AF5-919D-571D1B1C73D6}" type="pres">
      <dgm:prSet presAssocID="{A57325F4-ED51-4632-8210-EB7BB1A937E3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A4393A-B616-4187-9FD5-5855AF709139}" type="pres">
      <dgm:prSet presAssocID="{A57325F4-ED51-4632-8210-EB7BB1A937E3}" presName="parTransThree" presStyleCnt="0"/>
      <dgm:spPr/>
    </dgm:pt>
    <dgm:pt modelId="{5DBF41F9-76A7-4B1D-8947-AD1CA93918D7}" type="pres">
      <dgm:prSet presAssocID="{A57325F4-ED51-4632-8210-EB7BB1A937E3}" presName="horzThree" presStyleCnt="0"/>
      <dgm:spPr/>
    </dgm:pt>
    <dgm:pt modelId="{AE066C26-0F89-4F74-8EEE-568A145904EB}" type="pres">
      <dgm:prSet presAssocID="{F6F97186-B344-4193-9FE9-6DFB5403A289}" presName="vertFour" presStyleCnt="0">
        <dgm:presLayoutVars>
          <dgm:chPref val="3"/>
        </dgm:presLayoutVars>
      </dgm:prSet>
      <dgm:spPr/>
    </dgm:pt>
    <dgm:pt modelId="{8A4A9CFA-AEA9-4F05-83EE-AD7DC19C36EB}" type="pres">
      <dgm:prSet presAssocID="{F6F97186-B344-4193-9FE9-6DFB5403A289}" presName="txFour" presStyleLbl="node4" presStyleIdx="4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5BD70D-9B23-4D1F-955D-1C23DF0F0579}" type="pres">
      <dgm:prSet presAssocID="{F6F97186-B344-4193-9FE9-6DFB5403A289}" presName="parTransFour" presStyleCnt="0"/>
      <dgm:spPr/>
    </dgm:pt>
    <dgm:pt modelId="{74FFA38C-DB40-401A-8BBA-313CB5741F28}" type="pres">
      <dgm:prSet presAssocID="{F6F97186-B344-4193-9FE9-6DFB5403A289}" presName="horzFour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</dgm:pt>
    <dgm:pt modelId="{14BABD28-5047-47A3-A701-B7AFBBE28819}" type="pres">
      <dgm:prSet presAssocID="{CD119780-6575-4106-AE5B-2CC6B48E5482}" presName="txFour" presStyleLbl="node4" presStyleIdx="5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</dgm:pt>
    <dgm:pt modelId="{D0D594F6-8533-4A50-8AE7-20755C3BFFA9}" type="pres">
      <dgm:prSet presAssocID="{CD119780-6575-4106-AE5B-2CC6B48E5482}" presName="horzFour" presStyleCnt="0"/>
      <dgm:spPr/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</dgm:pt>
    <dgm:pt modelId="{8E7E2D4A-62E6-4A23-A5DD-552A63903B64}" type="pres">
      <dgm:prSet presAssocID="{93520637-36B3-4AB9-B949-92D55141E733}" presName="txFour" presStyleLbl="node4" presStyleIdx="6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83630-5D09-45D7-92AD-109BAA43CF48}" type="pres">
      <dgm:prSet presAssocID="{93520637-36B3-4AB9-B949-92D55141E733}" presName="parTransFour" presStyleCnt="0"/>
      <dgm:spPr/>
    </dgm:pt>
    <dgm:pt modelId="{B338BAF6-59FE-4215-B697-18ED9B1E550D}" type="pres">
      <dgm:prSet presAssocID="{93520637-36B3-4AB9-B949-92D55141E733}" presName="horzFour" presStyleCnt="0"/>
      <dgm:spPr/>
    </dgm:pt>
    <dgm:pt modelId="{C2D8D153-FBF9-44C5-B447-F4BF501D8FA1}" type="pres">
      <dgm:prSet presAssocID="{44367D81-039C-4579-8E09-66CAF90F5041}" presName="vertFour" presStyleCnt="0">
        <dgm:presLayoutVars>
          <dgm:chPref val="3"/>
        </dgm:presLayoutVars>
      </dgm:prSet>
      <dgm:spPr/>
    </dgm:pt>
    <dgm:pt modelId="{085136A3-D02F-461C-B31C-FD1D69D16759}" type="pres">
      <dgm:prSet presAssocID="{44367D81-039C-4579-8E09-66CAF90F5041}" presName="txFour" presStyleLbl="node4" presStyleIdx="7" presStyleCnt="12" custLinFactNeighborX="-110" custLinFactNeighborY="82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A9FECDA-0971-4926-9F35-6C36E65B14A9}" type="pres">
      <dgm:prSet presAssocID="{44367D81-039C-4579-8E09-66CAF90F5041}" presName="horzFour" presStyleCnt="0"/>
      <dgm:spPr/>
    </dgm:pt>
    <dgm:pt modelId="{694C6A3E-E1B4-4940-ABED-A0BE47161CCE}" type="pres">
      <dgm:prSet presAssocID="{C6F24F42-97B0-4B65-A4C6-FEB3AD0E1596}" presName="sibSpaceTwo" presStyleCnt="0"/>
      <dgm:spPr/>
    </dgm:pt>
    <dgm:pt modelId="{22BDFE06-8D1B-4C76-8FF0-2DABD4B35522}" type="pres">
      <dgm:prSet presAssocID="{7711325B-E859-44FE-8B41-57F9AFDCA54B}" presName="vertTwo" presStyleCnt="0"/>
      <dgm:spPr/>
    </dgm:pt>
    <dgm:pt modelId="{576C6983-4618-426C-8177-DEA9FE3AC4EB}" type="pres">
      <dgm:prSet presAssocID="{7711325B-E859-44FE-8B41-57F9AFDCA54B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</dgm:pt>
    <dgm:pt modelId="{508A389B-C0F5-43D4-BD46-7C9F058EB2F7}" type="pres">
      <dgm:prSet presAssocID="{7711325B-E859-44FE-8B41-57F9AFDCA54B}" presName="horzTwo" presStyleCnt="0"/>
      <dgm:spPr/>
    </dgm:pt>
    <dgm:pt modelId="{4BE30B0A-6BC4-4384-8F26-09633F1C2F67}" type="pres">
      <dgm:prSet presAssocID="{B27758F7-CCC5-4853-943C-C625AC5B9618}" presName="vertThree" presStyleCnt="0"/>
      <dgm:spPr/>
    </dgm:pt>
    <dgm:pt modelId="{C1736FFF-D3A9-461C-843A-75D86022B9DC}" type="pres">
      <dgm:prSet presAssocID="{B27758F7-CCC5-4853-943C-C625AC5B9618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FD02FA-D649-4107-81C7-BA7596601166}" type="pres">
      <dgm:prSet presAssocID="{B27758F7-CCC5-4853-943C-C625AC5B9618}" presName="parTransThree" presStyleCnt="0"/>
      <dgm:spPr/>
    </dgm:pt>
    <dgm:pt modelId="{62BDDD9A-D02D-4EC9-9A51-1238D67179B7}" type="pres">
      <dgm:prSet presAssocID="{B27758F7-CCC5-4853-943C-C625AC5B9618}" presName="horzThree" presStyleCnt="0"/>
      <dgm:spPr/>
    </dgm:pt>
    <dgm:pt modelId="{244A4C12-9192-4253-93E3-A0FF0E338196}" type="pres">
      <dgm:prSet presAssocID="{A1BB5A2E-A45D-4F6A-B329-CD4782193917}" presName="vertFour" presStyleCnt="0">
        <dgm:presLayoutVars>
          <dgm:chPref val="3"/>
        </dgm:presLayoutVars>
      </dgm:prSet>
      <dgm:spPr/>
    </dgm:pt>
    <dgm:pt modelId="{33D6FFE4-E349-423D-A7F1-8E1A49A29AC4}" type="pres">
      <dgm:prSet presAssocID="{A1BB5A2E-A45D-4F6A-B329-CD4782193917}" presName="txFour" presStyleLbl="node4" presStyleIdx="8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C3D53A-843E-4C4F-9A60-8FB58F11DD4E}" type="pres">
      <dgm:prSet presAssocID="{A1BB5A2E-A45D-4F6A-B329-CD4782193917}" presName="parTransFour" presStyleCnt="0"/>
      <dgm:spPr/>
    </dgm:pt>
    <dgm:pt modelId="{6E5BFFB0-6E2B-4011-9640-F6BAB03B9ADF}" type="pres">
      <dgm:prSet presAssocID="{A1BB5A2E-A45D-4F6A-B329-CD4782193917}" presName="horzFour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</dgm:pt>
    <dgm:pt modelId="{C586111C-58B6-40AF-8D8A-60EE680572BA}" type="pres">
      <dgm:prSet presAssocID="{B34B6A16-5EF9-4B63-A5E4-12B190B34880}" presName="txFour" presStyleLbl="node4" presStyleIdx="9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</dgm:pt>
    <dgm:pt modelId="{FFF447F9-BACE-4B19-B5DF-5D71FE61C4DC}" type="pres">
      <dgm:prSet presAssocID="{B34B6A16-5EF9-4B63-A5E4-12B190B34880}" presName="horzFour" presStyleCnt="0"/>
      <dgm:spPr/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</dgm:pt>
    <dgm:pt modelId="{41590EE3-70B4-4E0E-8D44-18EF1FD97F2E}" type="pres">
      <dgm:prSet presAssocID="{9A0A1B48-08CE-44F2-8C66-5814C06EE4CC}" presName="txFour" presStyleLbl="node4" presStyleIdx="10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AA9F4-0E18-4F78-BD4F-92D296477D35}" type="pres">
      <dgm:prSet presAssocID="{9A0A1B48-08CE-44F2-8C66-5814C06EE4CC}" presName="parTransFour" presStyleCnt="0"/>
      <dgm:spPr/>
    </dgm:pt>
    <dgm:pt modelId="{D1A4E4BA-FB74-44DD-88E4-672303AAC4FA}" type="pres">
      <dgm:prSet presAssocID="{9A0A1B48-08CE-44F2-8C66-5814C06EE4CC}" presName="horzFour" presStyleCnt="0"/>
      <dgm:spPr/>
    </dgm:pt>
    <dgm:pt modelId="{E5B57F09-2B59-4711-A8C9-974EF4149D9A}" type="pres">
      <dgm:prSet presAssocID="{614AF9F2-E1A1-4D10-882A-EB6B0D669FCA}" presName="vertFour" presStyleCnt="0">
        <dgm:presLayoutVars>
          <dgm:chPref val="3"/>
        </dgm:presLayoutVars>
      </dgm:prSet>
      <dgm:spPr/>
    </dgm:pt>
    <dgm:pt modelId="{6CE5FDB4-BFBB-4259-A330-B441199BCE24}" type="pres">
      <dgm:prSet presAssocID="{614AF9F2-E1A1-4D10-882A-EB6B0D669FCA}" presName="txFour" presStyleLbl="node4" presStyleIdx="11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607D5B5-B0CE-46E0-84C5-F456BAF04EE4}" type="pres">
      <dgm:prSet presAssocID="{614AF9F2-E1A1-4D10-882A-EB6B0D669FCA}" presName="horzFour" presStyleCnt="0"/>
      <dgm:spPr/>
    </dgm:pt>
  </dgm:ptLst>
  <dgm:cxnLst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6738166E-1452-4A75-8F33-77A0EBB476DE}" srcId="{A0EE0816-71FE-4855-B1E0-02990AF78A21}" destId="{791EFB96-2A48-4A9C-BE1D-F031EA878AFE}" srcOrd="0" destOrd="0" parTransId="{1E8A2730-A5BA-46E9-A335-CB83EFC33D2E}" sibTransId="{13658E9D-3F3D-4273-992A-0B3786DB1FA2}"/>
    <dgm:cxn modelId="{329F3E28-CFA8-4540-8A8C-8719029AF17D}" type="presOf" srcId="{A1BB5A2E-A45D-4F6A-B329-CD4782193917}" destId="{33D6FFE4-E349-423D-A7F1-8E1A49A29AC4}" srcOrd="0" destOrd="0" presId="urn:microsoft.com/office/officeart/2005/8/layout/hierarchy4"/>
    <dgm:cxn modelId="{C28CBCF7-3139-40F7-B426-1830BB2434D9}" srcId="{A57325F4-ED51-4632-8210-EB7BB1A937E3}" destId="{F6F97186-B344-4193-9FE9-6DFB5403A289}" srcOrd="0" destOrd="0" parTransId="{F22CCE59-9B42-4DA2-949C-34E1E0586A20}" sibTransId="{01E5FF1C-8ED4-4ED1-A0DD-0AA37640AF28}"/>
    <dgm:cxn modelId="{803A1012-8620-4075-955A-06B7C5002022}" type="presOf" srcId="{5A6BA2F8-AB86-4FEA-9FCE-F9FA52A7F9A0}" destId="{EFD09625-1EEB-463A-9D51-52F09A5E039B}" srcOrd="0" destOrd="0" presId="urn:microsoft.com/office/officeart/2005/8/layout/hierarchy4"/>
    <dgm:cxn modelId="{893DE838-A5A1-4FB9-864B-64B27BCCFF7E}" type="presOf" srcId="{B27758F7-CCC5-4853-943C-C625AC5B9618}" destId="{C1736FFF-D3A9-461C-843A-75D86022B9DC}" srcOrd="0" destOrd="0" presId="urn:microsoft.com/office/officeart/2005/8/layout/hierarchy4"/>
    <dgm:cxn modelId="{5BA4828B-CA0A-4DD7-BA23-AF56465333D3}" srcId="{6B08672F-E0FF-490A-8A6A-EE15E9A347DB}" destId="{38339FB0-E72C-41C6-B50E-F0AC88B19FB8}" srcOrd="0" destOrd="0" parTransId="{BCD2EDD9-D801-4E03-BB4B-D967153748FB}" sibTransId="{8F96F08A-9CC7-4FB6-A9E1-3EDCD9F33FD8}"/>
    <dgm:cxn modelId="{2A1465B5-45D1-4BA9-A1A3-1B4CFF8BCFDD}" type="presOf" srcId="{F6F97186-B344-4193-9FE9-6DFB5403A289}" destId="{8A4A9CFA-AEA9-4F05-83EE-AD7DC19C36EB}" srcOrd="0" destOrd="0" presId="urn:microsoft.com/office/officeart/2005/8/layout/hierarchy4"/>
    <dgm:cxn modelId="{0BA4BC91-63D1-4150-A3D8-4B5CE4AAE016}" srcId="{5A6BA2F8-AB86-4FEA-9FCE-F9FA52A7F9A0}" destId="{88AF55BF-2C52-478B-8F7B-157C2C0B3B5C}" srcOrd="0" destOrd="0" parTransId="{864D3113-CD68-4C58-934C-D98B64584BCB}" sibTransId="{5BB4011B-E3FC-4057-A00E-8A9838BA3A59}"/>
    <dgm:cxn modelId="{F0AC026D-AE28-49F3-B945-C4A0BEBDF4BE}" type="presOf" srcId="{946393D2-3BB5-4D19-BAF6-84B7339845C4}" destId="{9DF12F5D-797B-4C71-93F7-7C835BFF7982}" srcOrd="0" destOrd="0" presId="urn:microsoft.com/office/officeart/2005/8/layout/hierarchy4"/>
    <dgm:cxn modelId="{F3992846-B22E-45F2-ACF7-7B55CAFBD666}" type="presOf" srcId="{93520637-36B3-4AB9-B949-92D55141E733}" destId="{8E7E2D4A-62E6-4A23-A5DD-552A63903B64}" srcOrd="0" destOrd="0" presId="urn:microsoft.com/office/officeart/2005/8/layout/hierarchy4"/>
    <dgm:cxn modelId="{1FF7502F-E99E-4EF5-B587-5201A639FF7B}" type="presOf" srcId="{CD119780-6575-4106-AE5B-2CC6B48E5482}" destId="{14BABD28-5047-47A3-A701-B7AFBBE28819}" srcOrd="0" destOrd="0" presId="urn:microsoft.com/office/officeart/2005/8/layout/hierarchy4"/>
    <dgm:cxn modelId="{6893F40D-9DF2-4124-BA9E-2856B80D5628}" type="presOf" srcId="{A57325F4-ED51-4632-8210-EB7BB1A937E3}" destId="{98728C6C-700D-4AF5-919D-571D1B1C73D6}" srcOrd="0" destOrd="0" presId="urn:microsoft.com/office/officeart/2005/8/layout/hierarchy4"/>
    <dgm:cxn modelId="{678B48B4-1F8C-4E4C-9376-94111B414F86}" type="presOf" srcId="{6B08672F-E0FF-490A-8A6A-EE15E9A347DB}" destId="{F6FE7E8E-883A-4C79-93F7-AEF9AEF9F9DE}" srcOrd="0" destOrd="0" presId="urn:microsoft.com/office/officeart/2005/8/layout/hierarchy4"/>
    <dgm:cxn modelId="{AB2A6E4F-7D07-475D-8F1B-C69135DB1250}" type="presOf" srcId="{CE075476-E9CA-4A59-A127-31223E8D37A1}" destId="{25DDEEC2-9BA5-4367-BB24-33CAA47BBC09}" srcOrd="0" destOrd="0" presId="urn:microsoft.com/office/officeart/2005/8/layout/hierarchy4"/>
    <dgm:cxn modelId="{3966737F-A754-4264-918A-24B4E40D34C8}" type="presOf" srcId="{38339FB0-E72C-41C6-B50E-F0AC88B19FB8}" destId="{B0232F34-051D-481D-9CC7-7CFB0339C454}" srcOrd="0" destOrd="0" presId="urn:microsoft.com/office/officeart/2005/8/layout/hierarchy4"/>
    <dgm:cxn modelId="{9404D4AB-6F0F-4DEF-AA53-8645A9122A6D}" type="presOf" srcId="{9A0A1B48-08CE-44F2-8C66-5814C06EE4CC}" destId="{41590EE3-70B4-4E0E-8D44-18EF1FD97F2E}" srcOrd="0" destOrd="0" presId="urn:microsoft.com/office/officeart/2005/8/layout/hierarchy4"/>
    <dgm:cxn modelId="{3821D215-50DC-4EAE-AD81-377BDEA24128}" type="presOf" srcId="{A0EE0816-71FE-4855-B1E0-02990AF78A21}" destId="{4DC6FEF6-AA8E-4A28-95B0-4EA11C79CD95}" srcOrd="0" destOrd="0" presId="urn:microsoft.com/office/officeart/2005/8/layout/hierarchy4"/>
    <dgm:cxn modelId="{F735F7F1-474F-465E-BF7E-653DE1F70A23}" type="presOf" srcId="{44367D81-039C-4579-8E09-66CAF90F5041}" destId="{085136A3-D02F-461C-B31C-FD1D69D16759}" srcOrd="0" destOrd="0" presId="urn:microsoft.com/office/officeart/2005/8/layout/hierarchy4"/>
    <dgm:cxn modelId="{FD0B4AA9-BC48-4557-8309-723E52DF4E6F}" srcId="{38339FB0-E72C-41C6-B50E-F0AC88B19FB8}" destId="{A0EE0816-71FE-4855-B1E0-02990AF78A21}" srcOrd="0" destOrd="0" parTransId="{75674904-C66D-4634-9B49-059D96BD5483}" sibTransId="{A2DE86E6-72CD-4DC8-9624-4DD62F96EFAF}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E7E21DB7-450C-44FF-A2E8-68B67B21A1A5}" type="presOf" srcId="{B34B6A16-5EF9-4B63-A5E4-12B190B34880}" destId="{C586111C-58B6-40AF-8D8A-60EE680572BA}" srcOrd="0" destOrd="0" presId="urn:microsoft.com/office/officeart/2005/8/layout/hierarchy4"/>
    <dgm:cxn modelId="{92D76B32-6C1E-4D17-BAA1-731159495330}" type="presOf" srcId="{88AF55BF-2C52-478B-8F7B-157C2C0B3B5C}" destId="{A222F7FC-2C70-4D44-8E21-34A02376492D}" srcOrd="0" destOrd="0" presId="urn:microsoft.com/office/officeart/2005/8/layout/hierarchy4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719BABF1-EF46-4653-BCA3-56EE4DDB6CAC}" type="presOf" srcId="{791EFB96-2A48-4A9C-BE1D-F031EA878AFE}" destId="{615F75F9-6DBD-4ECA-9FA4-52847E4C9098}" srcOrd="0" destOrd="0" presId="urn:microsoft.com/office/officeart/2005/8/layout/hierarchy4"/>
    <dgm:cxn modelId="{0DC76281-AE6D-4D6E-81A2-1B2B3B2AF0AA}" srcId="{93520637-36B3-4AB9-B949-92D55141E733}" destId="{44367D81-039C-4579-8E09-66CAF90F5041}" srcOrd="0" destOrd="0" parTransId="{67B6E404-88D1-4D88-A32E-7761881B20C7}" sibTransId="{F7E1C861-8795-4EA1-A76A-EE2CB6232346}"/>
    <dgm:cxn modelId="{E4F2792D-07C5-4C94-A5E2-650B4BA37CD8}" srcId="{5A6BA2F8-AB86-4FEA-9FCE-F9FA52A7F9A0}" destId="{A57325F4-ED51-4632-8210-EB7BB1A937E3}" srcOrd="1" destOrd="0" parTransId="{6150F581-7907-438C-A5FF-D5610DEF132F}" sibTransId="{E72CAC59-F6F2-42E5-B76B-89BAE641EF02}"/>
    <dgm:cxn modelId="{D6B350AA-88FF-44AE-BC46-55D0AE4EE2DA}" type="presOf" srcId="{614AF9F2-E1A1-4D10-882A-EB6B0D669FCA}" destId="{6CE5FDB4-BFBB-4259-A330-B441199BCE24}" srcOrd="0" destOrd="0" presId="urn:microsoft.com/office/officeart/2005/8/layout/hierarchy4"/>
    <dgm:cxn modelId="{EFA08DB9-2A00-43D3-B718-DCFAD41C9E5B}" srcId="{B27758F7-CCC5-4853-943C-C625AC5B9618}" destId="{A1BB5A2E-A45D-4F6A-B329-CD4782193917}" srcOrd="0" destOrd="0" parTransId="{64F31578-307B-4AF8-9DDD-FA0365BF46F7}" sibTransId="{EE696C4B-FDDD-492E-99F0-85F84DCD2C36}"/>
    <dgm:cxn modelId="{F1D9D270-AECF-4F03-87DB-1FE8BCAFEC8D}" srcId="{9A0A1B48-08CE-44F2-8C66-5814C06EE4CC}" destId="{614AF9F2-E1A1-4D10-882A-EB6B0D669FCA}" srcOrd="0" destOrd="0" parTransId="{5B0591E8-42AF-40BA-A11A-3996F9B13E48}" sibTransId="{A52C1518-95AA-4EDF-99FF-93D999EDDD4A}"/>
    <dgm:cxn modelId="{81491584-AF29-4A41-A880-E8728934FEF0}" srcId="{88AF55BF-2C52-478B-8F7B-157C2C0B3B5C}" destId="{6B08672F-E0FF-490A-8A6A-EE15E9A347DB}" srcOrd="0" destOrd="0" parTransId="{C79FC32D-21F6-44D8-BB85-40E56683B653}" sibTransId="{1D61555D-5C35-4B12-BFFF-483B302CB699}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C38E8795-CB70-4D9A-9446-1192A76BFB91}" srcId="{7711325B-E859-44FE-8B41-57F9AFDCA54B}" destId="{B27758F7-CCC5-4853-943C-C625AC5B9618}" srcOrd="0" destOrd="0" parTransId="{9938749E-0144-426C-8499-F0A7FBDF416A}" sibTransId="{34700083-B36F-462F-B323-1D0EB181521B}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798E47D9-CCCC-4FCA-971E-02ADC66F2DE7}" type="presOf" srcId="{7711325B-E859-44FE-8B41-57F9AFDCA54B}" destId="{576C6983-4618-426C-8177-DEA9FE3AC4EB}" srcOrd="0" destOrd="0" presId="urn:microsoft.com/office/officeart/2005/8/layout/hierarchy4"/>
    <dgm:cxn modelId="{A7C3166D-5B5A-4D47-BEAA-F7905C96E3C0}" type="presParOf" srcId="{25DDEEC2-9BA5-4367-BB24-33CAA47BBC09}" destId="{87933F1B-038B-4A5D-83E8-61DBF60EC4B3}" srcOrd="0" destOrd="0" presId="urn:microsoft.com/office/officeart/2005/8/layout/hierarchy4"/>
    <dgm:cxn modelId="{088EC977-B924-418C-9D0A-AE7021222A18}" type="presParOf" srcId="{87933F1B-038B-4A5D-83E8-61DBF60EC4B3}" destId="{9DF12F5D-797B-4C71-93F7-7C835BFF7982}" srcOrd="0" destOrd="0" presId="urn:microsoft.com/office/officeart/2005/8/layout/hierarchy4"/>
    <dgm:cxn modelId="{BCB9307C-8E5F-4334-8189-5F15A31C6723}" type="presParOf" srcId="{87933F1B-038B-4A5D-83E8-61DBF60EC4B3}" destId="{BB51C614-670C-40C7-BCBD-B3150FB090FB}" srcOrd="1" destOrd="0" presId="urn:microsoft.com/office/officeart/2005/8/layout/hierarchy4"/>
    <dgm:cxn modelId="{0F273561-1E25-4C35-973A-0909A72E2702}" type="presParOf" srcId="{87933F1B-038B-4A5D-83E8-61DBF60EC4B3}" destId="{B74154C5-AFFE-498C-8E4C-911D7456AC97}" srcOrd="2" destOrd="0" presId="urn:microsoft.com/office/officeart/2005/8/layout/hierarchy4"/>
    <dgm:cxn modelId="{35EA2857-E932-4A40-87F5-825869C84F0C}" type="presParOf" srcId="{B74154C5-AFFE-498C-8E4C-911D7456AC97}" destId="{AA6E5317-C9D5-49D6-9218-04A9A8CDF9E8}" srcOrd="0" destOrd="0" presId="urn:microsoft.com/office/officeart/2005/8/layout/hierarchy4"/>
    <dgm:cxn modelId="{581889AC-4829-446F-BA51-C53A56760784}" type="presParOf" srcId="{AA6E5317-C9D5-49D6-9218-04A9A8CDF9E8}" destId="{EFD09625-1EEB-463A-9D51-52F09A5E039B}" srcOrd="0" destOrd="0" presId="urn:microsoft.com/office/officeart/2005/8/layout/hierarchy4"/>
    <dgm:cxn modelId="{17A39EC8-41D5-4535-8DCC-C7ABA07C96BF}" type="presParOf" srcId="{AA6E5317-C9D5-49D6-9218-04A9A8CDF9E8}" destId="{D65A41FF-7035-4133-9240-517AEBC67369}" srcOrd="1" destOrd="0" presId="urn:microsoft.com/office/officeart/2005/8/layout/hierarchy4"/>
    <dgm:cxn modelId="{25B6484F-F989-42EE-8AA3-C77B538BC1D4}" type="presParOf" srcId="{AA6E5317-C9D5-49D6-9218-04A9A8CDF9E8}" destId="{ED986375-36F5-4143-A5F0-85653599471E}" srcOrd="2" destOrd="0" presId="urn:microsoft.com/office/officeart/2005/8/layout/hierarchy4"/>
    <dgm:cxn modelId="{A51F6B41-DD59-413E-B416-E19F5769AA2E}" type="presParOf" srcId="{ED986375-36F5-4143-A5F0-85653599471E}" destId="{3DBCE625-CEFD-4EF1-944D-CC5E1F9EB348}" srcOrd="0" destOrd="0" presId="urn:microsoft.com/office/officeart/2005/8/layout/hierarchy4"/>
    <dgm:cxn modelId="{86571826-228D-469B-9220-264FB290CF2B}" type="presParOf" srcId="{3DBCE625-CEFD-4EF1-944D-CC5E1F9EB348}" destId="{A222F7FC-2C70-4D44-8E21-34A02376492D}" srcOrd="0" destOrd="0" presId="urn:microsoft.com/office/officeart/2005/8/layout/hierarchy4"/>
    <dgm:cxn modelId="{D61AE301-FB32-4E9C-AB52-358C82742DC5}" type="presParOf" srcId="{3DBCE625-CEFD-4EF1-944D-CC5E1F9EB348}" destId="{F0163781-30A9-4492-8F46-0B375E77D606}" srcOrd="1" destOrd="0" presId="urn:microsoft.com/office/officeart/2005/8/layout/hierarchy4"/>
    <dgm:cxn modelId="{822391A7-FD93-42B5-BAAE-3FDE014B0FB1}" type="presParOf" srcId="{3DBCE625-CEFD-4EF1-944D-CC5E1F9EB348}" destId="{6207E762-9DCF-4231-A9C6-08BD43E83D20}" srcOrd="2" destOrd="0" presId="urn:microsoft.com/office/officeart/2005/8/layout/hierarchy4"/>
    <dgm:cxn modelId="{16600303-608A-42C0-9248-483322505E4B}" type="presParOf" srcId="{6207E762-9DCF-4231-A9C6-08BD43E83D20}" destId="{CFAF5DA1-06E5-4585-BDBB-446033F9BE23}" srcOrd="0" destOrd="0" presId="urn:microsoft.com/office/officeart/2005/8/layout/hierarchy4"/>
    <dgm:cxn modelId="{32B44122-972B-4355-AD5D-F7137DF3ACE6}" type="presParOf" srcId="{CFAF5DA1-06E5-4585-BDBB-446033F9BE23}" destId="{F6FE7E8E-883A-4C79-93F7-AEF9AEF9F9DE}" srcOrd="0" destOrd="0" presId="urn:microsoft.com/office/officeart/2005/8/layout/hierarchy4"/>
    <dgm:cxn modelId="{17AD8A02-2205-4FA8-9B6F-28DE653693AC}" type="presParOf" srcId="{CFAF5DA1-06E5-4585-BDBB-446033F9BE23}" destId="{F4A7653C-2830-4B7A-B97A-E0B91F2A457A}" srcOrd="1" destOrd="0" presId="urn:microsoft.com/office/officeart/2005/8/layout/hierarchy4"/>
    <dgm:cxn modelId="{05A99EEE-46AF-482C-9B16-50EAE982D908}" type="presParOf" srcId="{CFAF5DA1-06E5-4585-BDBB-446033F9BE23}" destId="{E69FA2EB-A010-4E64-83A0-722237B7A7E1}" srcOrd="2" destOrd="0" presId="urn:microsoft.com/office/officeart/2005/8/layout/hierarchy4"/>
    <dgm:cxn modelId="{CF13C4FA-BAEF-441C-B6A3-816E797CC85F}" type="presParOf" srcId="{E69FA2EB-A010-4E64-83A0-722237B7A7E1}" destId="{67CE9756-A8D0-45D9-86D8-03109F5CBCE9}" srcOrd="0" destOrd="0" presId="urn:microsoft.com/office/officeart/2005/8/layout/hierarchy4"/>
    <dgm:cxn modelId="{FCC5952A-78D9-4A6F-ADF8-87CCC28A361D}" type="presParOf" srcId="{67CE9756-A8D0-45D9-86D8-03109F5CBCE9}" destId="{B0232F34-051D-481D-9CC7-7CFB0339C454}" srcOrd="0" destOrd="0" presId="urn:microsoft.com/office/officeart/2005/8/layout/hierarchy4"/>
    <dgm:cxn modelId="{3279EB06-F04F-42ED-8135-981BEDBA7A96}" type="presParOf" srcId="{67CE9756-A8D0-45D9-86D8-03109F5CBCE9}" destId="{571A3C60-BC49-49D1-BCCE-B160FCDBC262}" srcOrd="1" destOrd="0" presId="urn:microsoft.com/office/officeart/2005/8/layout/hierarchy4"/>
    <dgm:cxn modelId="{BA3EE728-90AA-401E-A019-0FFCD7496BB9}" type="presParOf" srcId="{67CE9756-A8D0-45D9-86D8-03109F5CBCE9}" destId="{03D9FDDF-6FEE-4AC3-8403-A2D130230B08}" srcOrd="2" destOrd="0" presId="urn:microsoft.com/office/officeart/2005/8/layout/hierarchy4"/>
    <dgm:cxn modelId="{BA0F0AA3-58BF-4FB7-BB77-26351B99682B}" type="presParOf" srcId="{03D9FDDF-6FEE-4AC3-8403-A2D130230B08}" destId="{A97F1489-052C-4C38-86B7-BC4BB90AC75E}" srcOrd="0" destOrd="0" presId="urn:microsoft.com/office/officeart/2005/8/layout/hierarchy4"/>
    <dgm:cxn modelId="{4E09DAF7-E3AA-4B0B-954A-AC6A48EB879B}" type="presParOf" srcId="{A97F1489-052C-4C38-86B7-BC4BB90AC75E}" destId="{4DC6FEF6-AA8E-4A28-95B0-4EA11C79CD95}" srcOrd="0" destOrd="0" presId="urn:microsoft.com/office/officeart/2005/8/layout/hierarchy4"/>
    <dgm:cxn modelId="{6F61F656-8114-43AC-8FEB-098389371CAC}" type="presParOf" srcId="{A97F1489-052C-4C38-86B7-BC4BB90AC75E}" destId="{A86EFF89-E9BD-466E-8956-F5C947F3F307}" srcOrd="1" destOrd="0" presId="urn:microsoft.com/office/officeart/2005/8/layout/hierarchy4"/>
    <dgm:cxn modelId="{0BFD6567-BE31-487B-8583-BC267FCFEA29}" type="presParOf" srcId="{A97F1489-052C-4C38-86B7-BC4BB90AC75E}" destId="{63BC19EF-6235-4CE4-A4BA-F52EF090EA43}" srcOrd="2" destOrd="0" presId="urn:microsoft.com/office/officeart/2005/8/layout/hierarchy4"/>
    <dgm:cxn modelId="{96A24AED-D37E-4336-910D-16F1C3900E30}" type="presParOf" srcId="{63BC19EF-6235-4CE4-A4BA-F52EF090EA43}" destId="{73293728-592E-4338-AB87-2AC4FCED647C}" srcOrd="0" destOrd="0" presId="urn:microsoft.com/office/officeart/2005/8/layout/hierarchy4"/>
    <dgm:cxn modelId="{6048B6E4-7E69-469C-A6E5-B7961FF218C2}" type="presParOf" srcId="{73293728-592E-4338-AB87-2AC4FCED647C}" destId="{615F75F9-6DBD-4ECA-9FA4-52847E4C9098}" srcOrd="0" destOrd="0" presId="urn:microsoft.com/office/officeart/2005/8/layout/hierarchy4"/>
    <dgm:cxn modelId="{1A603033-0370-47FA-9534-509FD9F8A252}" type="presParOf" srcId="{73293728-592E-4338-AB87-2AC4FCED647C}" destId="{C877937E-BF6D-4EE3-A84E-C485A4A82125}" srcOrd="1" destOrd="0" presId="urn:microsoft.com/office/officeart/2005/8/layout/hierarchy4"/>
    <dgm:cxn modelId="{0EAE3312-DCBC-4946-868D-2E775DC9DC37}" type="presParOf" srcId="{ED986375-36F5-4143-A5F0-85653599471E}" destId="{9F687AEC-AB3B-4512-84AB-9EF38359FE99}" srcOrd="1" destOrd="0" presId="urn:microsoft.com/office/officeart/2005/8/layout/hierarchy4"/>
    <dgm:cxn modelId="{A38D2309-CA12-497B-A550-5C9F0BD2C885}" type="presParOf" srcId="{ED986375-36F5-4143-A5F0-85653599471E}" destId="{113415A5-E91F-4FE8-9BF8-30244626B0BF}" srcOrd="2" destOrd="0" presId="urn:microsoft.com/office/officeart/2005/8/layout/hierarchy4"/>
    <dgm:cxn modelId="{485DD4DA-79F4-4DCF-807D-12F846ED78DA}" type="presParOf" srcId="{113415A5-E91F-4FE8-9BF8-30244626B0BF}" destId="{98728C6C-700D-4AF5-919D-571D1B1C73D6}" srcOrd="0" destOrd="0" presId="urn:microsoft.com/office/officeart/2005/8/layout/hierarchy4"/>
    <dgm:cxn modelId="{64725BCC-2CC6-4B10-A550-5F048B4C105D}" type="presParOf" srcId="{113415A5-E91F-4FE8-9BF8-30244626B0BF}" destId="{7DA4393A-B616-4187-9FD5-5855AF709139}" srcOrd="1" destOrd="0" presId="urn:microsoft.com/office/officeart/2005/8/layout/hierarchy4"/>
    <dgm:cxn modelId="{FB3DF95A-9724-4EDA-9825-6D14AD33BA33}" type="presParOf" srcId="{113415A5-E91F-4FE8-9BF8-30244626B0BF}" destId="{5DBF41F9-76A7-4B1D-8947-AD1CA93918D7}" srcOrd="2" destOrd="0" presId="urn:microsoft.com/office/officeart/2005/8/layout/hierarchy4"/>
    <dgm:cxn modelId="{8C15A3F4-1C70-4184-85E5-3B03992DFD7B}" type="presParOf" srcId="{5DBF41F9-76A7-4B1D-8947-AD1CA93918D7}" destId="{AE066C26-0F89-4F74-8EEE-568A145904EB}" srcOrd="0" destOrd="0" presId="urn:microsoft.com/office/officeart/2005/8/layout/hierarchy4"/>
    <dgm:cxn modelId="{E9DBF19D-E2F7-4638-B593-DB99215B67A3}" type="presParOf" srcId="{AE066C26-0F89-4F74-8EEE-568A145904EB}" destId="{8A4A9CFA-AEA9-4F05-83EE-AD7DC19C36EB}" srcOrd="0" destOrd="0" presId="urn:microsoft.com/office/officeart/2005/8/layout/hierarchy4"/>
    <dgm:cxn modelId="{0BCBD4A9-F831-4EA0-923C-4ADDCA73AB58}" type="presParOf" srcId="{AE066C26-0F89-4F74-8EEE-568A145904EB}" destId="{895BD70D-9B23-4D1F-955D-1C23DF0F0579}" srcOrd="1" destOrd="0" presId="urn:microsoft.com/office/officeart/2005/8/layout/hierarchy4"/>
    <dgm:cxn modelId="{2D104225-7ED8-43E9-8E36-EB4EAB309185}" type="presParOf" srcId="{AE066C26-0F89-4F74-8EEE-568A145904EB}" destId="{74FFA38C-DB40-401A-8BBA-313CB5741F28}" srcOrd="2" destOrd="0" presId="urn:microsoft.com/office/officeart/2005/8/layout/hierarchy4"/>
    <dgm:cxn modelId="{95FF348D-6B72-4B38-9EF0-A63486C75F65}" type="presParOf" srcId="{74FFA38C-DB40-401A-8BBA-313CB5741F28}" destId="{0149EBE6-AA59-4F78-AF18-137F8047AB47}" srcOrd="0" destOrd="0" presId="urn:microsoft.com/office/officeart/2005/8/layout/hierarchy4"/>
    <dgm:cxn modelId="{79092892-CE14-40D3-BA16-9F330E937AB0}" type="presParOf" srcId="{0149EBE6-AA59-4F78-AF18-137F8047AB47}" destId="{14BABD28-5047-47A3-A701-B7AFBBE28819}" srcOrd="0" destOrd="0" presId="urn:microsoft.com/office/officeart/2005/8/layout/hierarchy4"/>
    <dgm:cxn modelId="{57E1A7A4-3528-4FFC-95A8-5056A45A82D1}" type="presParOf" srcId="{0149EBE6-AA59-4F78-AF18-137F8047AB47}" destId="{3F489D25-51FA-4C91-9DDF-6BA1DB51256D}" srcOrd="1" destOrd="0" presId="urn:microsoft.com/office/officeart/2005/8/layout/hierarchy4"/>
    <dgm:cxn modelId="{00E196C6-E544-4646-B45E-6AFCAEF528B5}" type="presParOf" srcId="{0149EBE6-AA59-4F78-AF18-137F8047AB47}" destId="{D0D594F6-8533-4A50-8AE7-20755C3BFFA9}" srcOrd="2" destOrd="0" presId="urn:microsoft.com/office/officeart/2005/8/layout/hierarchy4"/>
    <dgm:cxn modelId="{B0A1E961-E305-42CE-B8F1-E661D6FD080C}" type="presParOf" srcId="{D0D594F6-8533-4A50-8AE7-20755C3BFFA9}" destId="{25C7D557-F0AE-4C4E-8B80-BC2468777DC6}" srcOrd="0" destOrd="0" presId="urn:microsoft.com/office/officeart/2005/8/layout/hierarchy4"/>
    <dgm:cxn modelId="{64E96D9F-72CE-4291-ABF5-F459CC0C7A90}" type="presParOf" srcId="{25C7D557-F0AE-4C4E-8B80-BC2468777DC6}" destId="{8E7E2D4A-62E6-4A23-A5DD-552A63903B64}" srcOrd="0" destOrd="0" presId="urn:microsoft.com/office/officeart/2005/8/layout/hierarchy4"/>
    <dgm:cxn modelId="{04707EE9-9252-4A81-ACE2-22887DB6EBC7}" type="presParOf" srcId="{25C7D557-F0AE-4C4E-8B80-BC2468777DC6}" destId="{9B983630-5D09-45D7-92AD-109BAA43CF48}" srcOrd="1" destOrd="0" presId="urn:microsoft.com/office/officeart/2005/8/layout/hierarchy4"/>
    <dgm:cxn modelId="{7C9635D0-A429-4AC1-869B-547A5613814A}" type="presParOf" srcId="{25C7D557-F0AE-4C4E-8B80-BC2468777DC6}" destId="{B338BAF6-59FE-4215-B697-18ED9B1E550D}" srcOrd="2" destOrd="0" presId="urn:microsoft.com/office/officeart/2005/8/layout/hierarchy4"/>
    <dgm:cxn modelId="{CD691CA2-2680-4694-B3C9-B7753E7CFEA4}" type="presParOf" srcId="{B338BAF6-59FE-4215-B697-18ED9B1E550D}" destId="{C2D8D153-FBF9-44C5-B447-F4BF501D8FA1}" srcOrd="0" destOrd="0" presId="urn:microsoft.com/office/officeart/2005/8/layout/hierarchy4"/>
    <dgm:cxn modelId="{9F971104-C132-4602-976F-B7E04650F261}" type="presParOf" srcId="{C2D8D153-FBF9-44C5-B447-F4BF501D8FA1}" destId="{085136A3-D02F-461C-B31C-FD1D69D16759}" srcOrd="0" destOrd="0" presId="urn:microsoft.com/office/officeart/2005/8/layout/hierarchy4"/>
    <dgm:cxn modelId="{A6D3A315-5C23-4CA5-A061-D0EF3276AF8F}" type="presParOf" srcId="{C2D8D153-FBF9-44C5-B447-F4BF501D8FA1}" destId="{8A9FECDA-0971-4926-9F35-6C36E65B14A9}" srcOrd="1" destOrd="0" presId="urn:microsoft.com/office/officeart/2005/8/layout/hierarchy4"/>
    <dgm:cxn modelId="{B5564AC1-0176-4FB1-B9EF-93BAD9CECE34}" type="presParOf" srcId="{B74154C5-AFFE-498C-8E4C-911D7456AC97}" destId="{694C6A3E-E1B4-4940-ABED-A0BE47161CCE}" srcOrd="1" destOrd="0" presId="urn:microsoft.com/office/officeart/2005/8/layout/hierarchy4"/>
    <dgm:cxn modelId="{7C72B526-67DB-491C-AF33-ED041298546D}" type="presParOf" srcId="{B74154C5-AFFE-498C-8E4C-911D7456AC97}" destId="{22BDFE06-8D1B-4C76-8FF0-2DABD4B35522}" srcOrd="2" destOrd="0" presId="urn:microsoft.com/office/officeart/2005/8/layout/hierarchy4"/>
    <dgm:cxn modelId="{07D9339D-669F-4503-98CF-2EEE9C682BCB}" type="presParOf" srcId="{22BDFE06-8D1B-4C76-8FF0-2DABD4B35522}" destId="{576C6983-4618-426C-8177-DEA9FE3AC4EB}" srcOrd="0" destOrd="0" presId="urn:microsoft.com/office/officeart/2005/8/layout/hierarchy4"/>
    <dgm:cxn modelId="{1B883454-E9B8-448A-9C0A-8C6D46F6E0E6}" type="presParOf" srcId="{22BDFE06-8D1B-4C76-8FF0-2DABD4B35522}" destId="{498D5BED-6816-45E0-A418-8DCFF49902AF}" srcOrd="1" destOrd="0" presId="urn:microsoft.com/office/officeart/2005/8/layout/hierarchy4"/>
    <dgm:cxn modelId="{C7C3947A-8A47-4F86-A446-97B3F5BBEC94}" type="presParOf" srcId="{22BDFE06-8D1B-4C76-8FF0-2DABD4B35522}" destId="{508A389B-C0F5-43D4-BD46-7C9F058EB2F7}" srcOrd="2" destOrd="0" presId="urn:microsoft.com/office/officeart/2005/8/layout/hierarchy4"/>
    <dgm:cxn modelId="{F328C8BF-8A0B-48F5-AA18-7DB73F3F8AE2}" type="presParOf" srcId="{508A389B-C0F5-43D4-BD46-7C9F058EB2F7}" destId="{4BE30B0A-6BC4-4384-8F26-09633F1C2F67}" srcOrd="0" destOrd="0" presId="urn:microsoft.com/office/officeart/2005/8/layout/hierarchy4"/>
    <dgm:cxn modelId="{E0095404-D902-48CF-9942-62E00686032C}" type="presParOf" srcId="{4BE30B0A-6BC4-4384-8F26-09633F1C2F67}" destId="{C1736FFF-D3A9-461C-843A-75D86022B9DC}" srcOrd="0" destOrd="0" presId="urn:microsoft.com/office/officeart/2005/8/layout/hierarchy4"/>
    <dgm:cxn modelId="{B01F871C-0AFD-4132-BF86-3DAC76BD3859}" type="presParOf" srcId="{4BE30B0A-6BC4-4384-8F26-09633F1C2F67}" destId="{45FD02FA-D649-4107-81C7-BA7596601166}" srcOrd="1" destOrd="0" presId="urn:microsoft.com/office/officeart/2005/8/layout/hierarchy4"/>
    <dgm:cxn modelId="{A05C7C04-5838-4613-A598-73C9EC05F4CA}" type="presParOf" srcId="{4BE30B0A-6BC4-4384-8F26-09633F1C2F67}" destId="{62BDDD9A-D02D-4EC9-9A51-1238D67179B7}" srcOrd="2" destOrd="0" presId="urn:microsoft.com/office/officeart/2005/8/layout/hierarchy4"/>
    <dgm:cxn modelId="{26A8317B-9B3A-4C6D-8809-327E9CE4261F}" type="presParOf" srcId="{62BDDD9A-D02D-4EC9-9A51-1238D67179B7}" destId="{244A4C12-9192-4253-93E3-A0FF0E338196}" srcOrd="0" destOrd="0" presId="urn:microsoft.com/office/officeart/2005/8/layout/hierarchy4"/>
    <dgm:cxn modelId="{D46A6BA1-649A-4CF4-B781-6DD09B88B86E}" type="presParOf" srcId="{244A4C12-9192-4253-93E3-A0FF0E338196}" destId="{33D6FFE4-E349-423D-A7F1-8E1A49A29AC4}" srcOrd="0" destOrd="0" presId="urn:microsoft.com/office/officeart/2005/8/layout/hierarchy4"/>
    <dgm:cxn modelId="{EF2C78BF-25EF-4759-9A63-4853980431A5}" type="presParOf" srcId="{244A4C12-9192-4253-93E3-A0FF0E338196}" destId="{43C3D53A-843E-4C4F-9A60-8FB58F11DD4E}" srcOrd="1" destOrd="0" presId="urn:microsoft.com/office/officeart/2005/8/layout/hierarchy4"/>
    <dgm:cxn modelId="{ADA031E6-05FD-4DFF-9739-662D13289473}" type="presParOf" srcId="{244A4C12-9192-4253-93E3-A0FF0E338196}" destId="{6E5BFFB0-6E2B-4011-9640-F6BAB03B9ADF}" srcOrd="2" destOrd="0" presId="urn:microsoft.com/office/officeart/2005/8/layout/hierarchy4"/>
    <dgm:cxn modelId="{FFFDD276-5127-4532-9074-53F106B1DD9A}" type="presParOf" srcId="{6E5BFFB0-6E2B-4011-9640-F6BAB03B9ADF}" destId="{FF422C5A-2F9A-4C9D-854E-BFC785439DEC}" srcOrd="0" destOrd="0" presId="urn:microsoft.com/office/officeart/2005/8/layout/hierarchy4"/>
    <dgm:cxn modelId="{85CC4D8A-2B6E-4F22-973A-1D799C0B5A5B}" type="presParOf" srcId="{FF422C5A-2F9A-4C9D-854E-BFC785439DEC}" destId="{C586111C-58B6-40AF-8D8A-60EE680572BA}" srcOrd="0" destOrd="0" presId="urn:microsoft.com/office/officeart/2005/8/layout/hierarchy4"/>
    <dgm:cxn modelId="{537C7225-B6B6-4ED1-A234-27ECAB7F1151}" type="presParOf" srcId="{FF422C5A-2F9A-4C9D-854E-BFC785439DEC}" destId="{A0E0AB26-1DEA-4D08-AD62-8A7E0816A59C}" srcOrd="1" destOrd="0" presId="urn:microsoft.com/office/officeart/2005/8/layout/hierarchy4"/>
    <dgm:cxn modelId="{DAD9DFFF-9B6E-4572-92FA-131D24CEC7B2}" type="presParOf" srcId="{FF422C5A-2F9A-4C9D-854E-BFC785439DEC}" destId="{FFF447F9-BACE-4B19-B5DF-5D71FE61C4DC}" srcOrd="2" destOrd="0" presId="urn:microsoft.com/office/officeart/2005/8/layout/hierarchy4"/>
    <dgm:cxn modelId="{EAEB9D9F-7D73-4DC1-A138-A68390A928BE}" type="presParOf" srcId="{FFF447F9-BACE-4B19-B5DF-5D71FE61C4DC}" destId="{5106FDE3-AC3E-4615-8C4F-829EABC2C26C}" srcOrd="0" destOrd="0" presId="urn:microsoft.com/office/officeart/2005/8/layout/hierarchy4"/>
    <dgm:cxn modelId="{4C48B89D-69F7-4BFE-969E-0C92011845BD}" type="presParOf" srcId="{5106FDE3-AC3E-4615-8C4F-829EABC2C26C}" destId="{41590EE3-70B4-4E0E-8D44-18EF1FD97F2E}" srcOrd="0" destOrd="0" presId="urn:microsoft.com/office/officeart/2005/8/layout/hierarchy4"/>
    <dgm:cxn modelId="{CB875DE2-CD1E-44BA-8679-30971B3E2385}" type="presParOf" srcId="{5106FDE3-AC3E-4615-8C4F-829EABC2C26C}" destId="{58DAA9F4-0E18-4F78-BD4F-92D296477D35}" srcOrd="1" destOrd="0" presId="urn:microsoft.com/office/officeart/2005/8/layout/hierarchy4"/>
    <dgm:cxn modelId="{52F2A380-1B02-41BF-972C-6C2DCA300A3B}" type="presParOf" srcId="{5106FDE3-AC3E-4615-8C4F-829EABC2C26C}" destId="{D1A4E4BA-FB74-44DD-88E4-672303AAC4FA}" srcOrd="2" destOrd="0" presId="urn:microsoft.com/office/officeart/2005/8/layout/hierarchy4"/>
    <dgm:cxn modelId="{46A3B9FF-3EC1-422B-8573-B24B2159BC7E}" type="presParOf" srcId="{D1A4E4BA-FB74-44DD-88E4-672303AAC4FA}" destId="{E5B57F09-2B59-4711-A8C9-974EF4149D9A}" srcOrd="0" destOrd="0" presId="urn:microsoft.com/office/officeart/2005/8/layout/hierarchy4"/>
    <dgm:cxn modelId="{AD0EC2EF-DCD6-4787-ACFA-2D96861F4D85}" type="presParOf" srcId="{E5B57F09-2B59-4711-A8C9-974EF4149D9A}" destId="{6CE5FDB4-BFBB-4259-A330-B441199BCE24}" srcOrd="0" destOrd="0" presId="urn:microsoft.com/office/officeart/2005/8/layout/hierarchy4"/>
    <dgm:cxn modelId="{941468E4-82B0-4172-8864-D67D72927128}" type="presParOf" srcId="{E5B57F09-2B59-4711-A8C9-974EF4149D9A}" destId="{E607D5B5-B0CE-46E0-84C5-F456BAF04EE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2015 год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88AF55BF-2C52-478B-8F7B-157C2C0B3B5C}">
      <dgm:prSet phldrT="[Текст]" custT="1"/>
      <dgm:spPr/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864D3113-CD68-4C58-934C-D98B64584BCB}" type="par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5BB4011B-E3FC-4057-A00E-8A9838BA3A59}" type="sib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A57325F4-ED51-4632-8210-EB7BB1A937E3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факт</a:t>
          </a:r>
          <a:endParaRPr lang="ru-RU" sz="1100" b="1" dirty="0"/>
        </a:p>
      </dgm:t>
    </dgm:pt>
    <dgm:pt modelId="{6150F581-7907-438C-A5FF-D5610DEF132F}" type="par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E72CAC59-F6F2-42E5-B76B-89BAE641EF02}" type="sib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2016 год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B27758F7-CCC5-4853-943C-C625AC5B9618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9938749E-0144-426C-8499-F0A7FBDF416A}" type="par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34700083-B36F-462F-B323-1D0EB181521B}" type="sib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6B08672F-E0FF-490A-8A6A-EE15E9A347DB}">
      <dgm:prSet custT="1"/>
      <dgm:spPr/>
      <dgm:t>
        <a:bodyPr/>
        <a:lstStyle/>
        <a:p>
          <a:r>
            <a:rPr lang="ru-RU" sz="1100" b="1" dirty="0" smtClean="0"/>
            <a:t>3500 </a:t>
          </a:r>
          <a:r>
            <a:rPr lang="ru-RU" sz="1100" b="1" dirty="0" err="1" smtClean="0"/>
            <a:t>тыс.куб.м</a:t>
          </a:r>
          <a:endParaRPr lang="ru-RU" sz="1100" b="1" dirty="0"/>
        </a:p>
      </dgm:t>
    </dgm:pt>
    <dgm:pt modelId="{C79FC32D-21F6-44D8-BB85-40E56683B653}" type="par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1D61555D-5C35-4B12-BFFF-483B302CB699}" type="sib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2966 </a:t>
          </a:r>
          <a:r>
            <a:rPr lang="ru-RU" sz="1100" b="1" dirty="0" err="1" smtClean="0"/>
            <a:t>тыс.куб.м</a:t>
          </a:r>
          <a:endParaRPr lang="ru-RU" sz="1100" b="1" dirty="0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3600 </a:t>
          </a:r>
          <a:r>
            <a:rPr lang="ru-RU" sz="1100" b="1" dirty="0" err="1" smtClean="0"/>
            <a:t>тыс.куб.м</a:t>
          </a:r>
          <a:endParaRPr lang="ru-RU" sz="1100" b="1" dirty="0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38339FB0-E72C-41C6-B50E-F0AC88B19FB8}">
      <dgm:prSet custT="1"/>
      <dgm:spPr/>
      <dgm:t>
        <a:bodyPr/>
        <a:lstStyle/>
        <a:p>
          <a:r>
            <a:rPr lang="ru-RU" sz="1100" b="1" dirty="0" smtClean="0"/>
            <a:t>58,3%</a:t>
          </a:r>
          <a:endParaRPr lang="ru-RU" sz="1100" b="1" dirty="0"/>
        </a:p>
      </dgm:t>
    </dgm:pt>
    <dgm:pt modelId="{BCD2EDD9-D801-4E03-BB4B-D967153748FB}" type="par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8F96F08A-9CC7-4FB6-A9E1-3EDCD9F33FD8}" type="sib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58,3%</a:t>
          </a:r>
          <a:endParaRPr lang="ru-RU" sz="1100" b="1" dirty="0"/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58,9%</a:t>
          </a:r>
          <a:endParaRPr lang="ru-RU" sz="11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A0EE0816-71FE-4855-B1E0-02990AF78A21}">
      <dgm:prSet custT="1"/>
      <dgm:spPr/>
      <dgm:t>
        <a:bodyPr/>
        <a:lstStyle/>
        <a:p>
          <a:r>
            <a:rPr lang="ru-RU" sz="1100" b="1" dirty="0" smtClean="0"/>
            <a:t>101,8%</a:t>
          </a:r>
          <a:endParaRPr lang="ru-RU" sz="1100" b="1" dirty="0"/>
        </a:p>
      </dgm:t>
    </dgm:pt>
    <dgm:pt modelId="{75674904-C66D-4634-9B49-059D96BD5483}" type="par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A2DE86E6-72CD-4DC8-9624-4DD62F96EFAF}" type="sib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101,8%</a:t>
          </a:r>
          <a:endParaRPr lang="ru-RU" sz="1100" b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101,7%</a:t>
          </a:r>
          <a:endParaRPr lang="ru-RU" sz="11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791EFB96-2A48-4A9C-BE1D-F031EA878AFE}">
      <dgm:prSet custT="1"/>
      <dgm:spPr/>
      <dgm:t>
        <a:bodyPr/>
        <a:lstStyle/>
        <a:p>
          <a:r>
            <a:rPr lang="ru-RU" sz="1100" b="1" dirty="0" smtClean="0"/>
            <a:t>5%</a:t>
          </a:r>
          <a:endParaRPr lang="ru-RU" sz="1100" b="1" dirty="0"/>
        </a:p>
      </dgm:t>
    </dgm:pt>
    <dgm:pt modelId="{1E8A2730-A5BA-46E9-A335-CB83EFC33D2E}" type="par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13658E9D-3F3D-4273-992A-0B3786DB1FA2}" type="sib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44367D81-039C-4579-8E09-66CAF90F504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4,16%</a:t>
          </a:r>
          <a:endParaRPr lang="ru-RU" sz="1100" b="1" dirty="0"/>
        </a:p>
      </dgm:t>
    </dgm:pt>
    <dgm:pt modelId="{67B6E404-88D1-4D88-A32E-7761881B20C7}" type="par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F7E1C861-8795-4EA1-A76A-EE2CB6232346}" type="sib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614AF9F2-E1A1-4D10-882A-EB6B0D669FCA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5,1%</a:t>
          </a:r>
          <a:endParaRPr lang="ru-RU" sz="1100" b="1" dirty="0"/>
        </a:p>
      </dgm:t>
    </dgm:pt>
    <dgm:pt modelId="{5B0591E8-42AF-40BA-A11A-3996F9B13E48}" type="par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A52C1518-95AA-4EDF-99FF-93D999EDDD4A}" type="sib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BEF973DE-6365-49F3-835F-CCBF08C4BF08}">
      <dgm:prSet custT="1"/>
      <dgm:spPr/>
      <dgm:t>
        <a:bodyPr/>
        <a:lstStyle/>
        <a:p>
          <a:r>
            <a:rPr lang="ru-RU" sz="1100" b="1" dirty="0" smtClean="0"/>
            <a:t>54%</a:t>
          </a:r>
          <a:endParaRPr lang="ru-RU" sz="1100" b="1" dirty="0"/>
        </a:p>
      </dgm:t>
    </dgm:pt>
    <dgm:pt modelId="{4114FF11-0257-4D42-AADC-1BE4D81731B2}" type="parTrans" cxnId="{91EE41DD-3D34-4525-8B8A-AC9BAD6A700E}">
      <dgm:prSet/>
      <dgm:spPr/>
      <dgm:t>
        <a:bodyPr/>
        <a:lstStyle/>
        <a:p>
          <a:endParaRPr lang="ru-RU" sz="1100" b="1"/>
        </a:p>
      </dgm:t>
    </dgm:pt>
    <dgm:pt modelId="{94B6E5B7-7418-4AEA-A67A-36550A12FE23}" type="sibTrans" cxnId="{91EE41DD-3D34-4525-8B8A-AC9BAD6A700E}">
      <dgm:prSet/>
      <dgm:spPr/>
      <dgm:t>
        <a:bodyPr/>
        <a:lstStyle/>
        <a:p>
          <a:endParaRPr lang="ru-RU" sz="1100" b="1"/>
        </a:p>
      </dgm:t>
    </dgm:pt>
    <dgm:pt modelId="{9C715FE5-31CA-4541-A958-D2C730C134E0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56,8%</a:t>
          </a:r>
          <a:endParaRPr lang="ru-RU" sz="1100" b="1" dirty="0"/>
        </a:p>
      </dgm:t>
    </dgm:pt>
    <dgm:pt modelId="{536A8C1B-37CE-4FCD-A098-830552423D53}" type="par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132F376-D606-4DE2-9BBB-04499697516A}" type="sib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E98D1AB-A280-4D0B-A815-73E57FD87EC3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56%</a:t>
          </a:r>
          <a:endParaRPr lang="ru-RU" sz="1100" b="1" dirty="0"/>
        </a:p>
      </dgm:t>
    </dgm:pt>
    <dgm:pt modelId="{CDDECA34-9841-4A92-959B-4DB892243F64}" type="par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2FD537BC-8C4D-4BAF-9555-CDCB9FCAC8F1}" type="sib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760B7BB0-6CDC-4C42-A4D4-3948592E3CC2}">
      <dgm:prSet custT="1"/>
      <dgm:spPr/>
      <dgm:t>
        <a:bodyPr/>
        <a:lstStyle/>
        <a:p>
          <a:r>
            <a:rPr lang="ru-RU" sz="1100" b="1" dirty="0" smtClean="0"/>
            <a:t>39,8%</a:t>
          </a:r>
          <a:endParaRPr lang="ru-RU" sz="1100" b="1" dirty="0"/>
        </a:p>
      </dgm:t>
    </dgm:pt>
    <dgm:pt modelId="{183294BA-F08B-4F00-A2C9-E7340190BF27}" type="parTrans" cxnId="{82628FE3-2F0A-4606-8242-BC6E9B910153}">
      <dgm:prSet/>
      <dgm:spPr/>
      <dgm:t>
        <a:bodyPr/>
        <a:lstStyle/>
        <a:p>
          <a:endParaRPr lang="ru-RU" sz="1100" b="1"/>
        </a:p>
      </dgm:t>
    </dgm:pt>
    <dgm:pt modelId="{B450BEF8-5FD5-4BB7-BBE9-94543DFCEDAA}" type="sibTrans" cxnId="{82628FE3-2F0A-4606-8242-BC6E9B910153}">
      <dgm:prSet/>
      <dgm:spPr/>
      <dgm:t>
        <a:bodyPr/>
        <a:lstStyle/>
        <a:p>
          <a:endParaRPr lang="ru-RU" sz="1100" b="1"/>
        </a:p>
      </dgm:t>
    </dgm:pt>
    <dgm:pt modelId="{8536FD6B-8AD2-4A43-B337-6FD60B3FD4B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39,8%</a:t>
          </a:r>
          <a:endParaRPr lang="ru-RU" sz="1100" b="1" dirty="0"/>
        </a:p>
      </dgm:t>
    </dgm:pt>
    <dgm:pt modelId="{AE96D71A-01B8-4654-A8DF-88EC5108171C}" type="par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60DD4894-6B75-4AA7-A724-54B5BA9C59B6}" type="sib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4D9EF634-1BF2-4A35-90CA-8A6D73717D8F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39,9%</a:t>
          </a:r>
          <a:endParaRPr lang="ru-RU" sz="1100" b="1" dirty="0"/>
        </a:p>
      </dgm:t>
    </dgm:pt>
    <dgm:pt modelId="{D6488317-C95D-43C5-9B8A-714D8EF3A555}" type="par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0BFC9299-BE1F-43E4-88A9-E9437E2FDE3A}" type="sib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1EB24ED6-8318-42F7-A9D6-D82438474064}">
      <dgm:prSet custT="1"/>
      <dgm:spPr/>
      <dgm:t>
        <a:bodyPr/>
        <a:lstStyle/>
        <a:p>
          <a:r>
            <a:rPr lang="ru-RU" sz="1100" b="1" dirty="0" smtClean="0"/>
            <a:t>72,9 руб. на 1 га</a:t>
          </a:r>
          <a:endParaRPr lang="ru-RU" sz="1100" b="1" dirty="0"/>
        </a:p>
      </dgm:t>
    </dgm:pt>
    <dgm:pt modelId="{73053D4B-97B6-4717-947D-221B14DBA9FA}" type="parTrans" cxnId="{A6E1B6F7-E5B5-4056-AFC5-A597599F0AF8}">
      <dgm:prSet/>
      <dgm:spPr/>
      <dgm:t>
        <a:bodyPr/>
        <a:lstStyle/>
        <a:p>
          <a:endParaRPr lang="ru-RU" sz="1100" b="1"/>
        </a:p>
      </dgm:t>
    </dgm:pt>
    <dgm:pt modelId="{15C83D72-75FC-4ADF-88E4-6BFD8F38066F}" type="sibTrans" cxnId="{A6E1B6F7-E5B5-4056-AFC5-A597599F0AF8}">
      <dgm:prSet/>
      <dgm:spPr/>
      <dgm:t>
        <a:bodyPr/>
        <a:lstStyle/>
        <a:p>
          <a:endParaRPr lang="ru-RU" sz="1100" b="1"/>
        </a:p>
      </dgm:t>
    </dgm:pt>
    <dgm:pt modelId="{DC722614-D910-48E5-B4DB-10C9FEEA1F64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49,4 руб. на 1 га</a:t>
          </a:r>
          <a:endParaRPr lang="ru-RU" sz="1100" b="1" dirty="0"/>
        </a:p>
      </dgm:t>
    </dgm:pt>
    <dgm:pt modelId="{717D88B6-8BDB-4F41-9877-821E0194E958}" type="parTrans" cxnId="{FD36F6B4-3270-4488-A9B1-D7EA6930C0A1}">
      <dgm:prSet/>
      <dgm:spPr/>
      <dgm:t>
        <a:bodyPr/>
        <a:lstStyle/>
        <a:p>
          <a:endParaRPr lang="ru-RU" sz="1100" b="1"/>
        </a:p>
      </dgm:t>
    </dgm:pt>
    <dgm:pt modelId="{A9A42DA1-2B08-4E7D-A3ED-88FF9D735BF1}" type="sibTrans" cxnId="{FD36F6B4-3270-4488-A9B1-D7EA6930C0A1}">
      <dgm:prSet/>
      <dgm:spPr/>
      <dgm:t>
        <a:bodyPr/>
        <a:lstStyle/>
        <a:p>
          <a:endParaRPr lang="ru-RU" sz="1100" b="1"/>
        </a:p>
      </dgm:t>
    </dgm:pt>
    <dgm:pt modelId="{30D4164A-77BD-4082-90FA-94DEA28292F9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73,5 руб. на 1 га</a:t>
          </a:r>
          <a:endParaRPr lang="ru-RU" sz="1100" b="1" dirty="0"/>
        </a:p>
      </dgm:t>
    </dgm:pt>
    <dgm:pt modelId="{76EA3304-4694-43B5-9430-085F265215D3}" type="parTrans" cxnId="{12941072-D46A-43DC-AF02-4A1351E967EB}">
      <dgm:prSet/>
      <dgm:spPr/>
      <dgm:t>
        <a:bodyPr/>
        <a:lstStyle/>
        <a:p>
          <a:endParaRPr lang="ru-RU" sz="1100" b="1"/>
        </a:p>
      </dgm:t>
    </dgm:pt>
    <dgm:pt modelId="{719D61AA-3576-4B4B-9B86-78D3FC03ED0E}" type="sibTrans" cxnId="{12941072-D46A-43DC-AF02-4A1351E967EB}">
      <dgm:prSet/>
      <dgm:spPr/>
      <dgm:t>
        <a:bodyPr/>
        <a:lstStyle/>
        <a:p>
          <a:endParaRPr lang="ru-RU" sz="1100" b="1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</dgm:pt>
    <dgm:pt modelId="{B74154C5-AFFE-498C-8E4C-911D7456AC97}" type="pres">
      <dgm:prSet presAssocID="{946393D2-3BB5-4D19-BAF6-84B7339845C4}" presName="horzOne" presStyleCnt="0"/>
      <dgm:spPr/>
    </dgm:pt>
    <dgm:pt modelId="{AA6E5317-C9D5-49D6-9218-04A9A8CDF9E8}" type="pres">
      <dgm:prSet presAssocID="{5A6BA2F8-AB86-4FEA-9FCE-F9FA52A7F9A0}" presName="vertTwo" presStyleCnt="0"/>
      <dgm:spPr/>
    </dgm:pt>
    <dgm:pt modelId="{EFD09625-1EEB-463A-9D51-52F09A5E039B}" type="pres">
      <dgm:prSet presAssocID="{5A6BA2F8-AB86-4FEA-9FCE-F9FA52A7F9A0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</dgm:pt>
    <dgm:pt modelId="{ED986375-36F5-4143-A5F0-85653599471E}" type="pres">
      <dgm:prSet presAssocID="{5A6BA2F8-AB86-4FEA-9FCE-F9FA52A7F9A0}" presName="horzTwo" presStyleCnt="0"/>
      <dgm:spPr/>
    </dgm:pt>
    <dgm:pt modelId="{3DBCE625-CEFD-4EF1-944D-CC5E1F9EB348}" type="pres">
      <dgm:prSet presAssocID="{88AF55BF-2C52-478B-8F7B-157C2C0B3B5C}" presName="vertThree" presStyleCnt="0"/>
      <dgm:spPr/>
    </dgm:pt>
    <dgm:pt modelId="{A222F7FC-2C70-4D44-8E21-34A02376492D}" type="pres">
      <dgm:prSet presAssocID="{88AF55BF-2C52-478B-8F7B-157C2C0B3B5C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163781-30A9-4492-8F46-0B375E77D606}" type="pres">
      <dgm:prSet presAssocID="{88AF55BF-2C52-478B-8F7B-157C2C0B3B5C}" presName="parTransThree" presStyleCnt="0"/>
      <dgm:spPr/>
    </dgm:pt>
    <dgm:pt modelId="{6207E762-9DCF-4231-A9C6-08BD43E83D20}" type="pres">
      <dgm:prSet presAssocID="{88AF55BF-2C52-478B-8F7B-157C2C0B3B5C}" presName="horzThree" presStyleCnt="0"/>
      <dgm:spPr/>
    </dgm:pt>
    <dgm:pt modelId="{CFAF5DA1-06E5-4585-BDBB-446033F9BE23}" type="pres">
      <dgm:prSet presAssocID="{6B08672F-E0FF-490A-8A6A-EE15E9A347DB}" presName="vertFour" presStyleCnt="0">
        <dgm:presLayoutVars>
          <dgm:chPref val="3"/>
        </dgm:presLayoutVars>
      </dgm:prSet>
      <dgm:spPr/>
    </dgm:pt>
    <dgm:pt modelId="{F6FE7E8E-883A-4C79-93F7-AEF9AEF9F9DE}" type="pres">
      <dgm:prSet presAssocID="{6B08672F-E0FF-490A-8A6A-EE15E9A347DB}" presName="txFour" presStyleLbl="node4" presStyleIdx="0" presStyleCnt="21" custLinFactNeighborX="-36" custLinFactNeighborY="999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A7653C-2830-4B7A-B97A-E0B91F2A457A}" type="pres">
      <dgm:prSet presAssocID="{6B08672F-E0FF-490A-8A6A-EE15E9A347DB}" presName="parTransFour" presStyleCnt="0"/>
      <dgm:spPr/>
    </dgm:pt>
    <dgm:pt modelId="{E69FA2EB-A010-4E64-83A0-722237B7A7E1}" type="pres">
      <dgm:prSet presAssocID="{6B08672F-E0FF-490A-8A6A-EE15E9A347DB}" presName="horzFour" presStyleCnt="0"/>
      <dgm:spPr/>
    </dgm:pt>
    <dgm:pt modelId="{67CE9756-A8D0-45D9-86D8-03109F5CBCE9}" type="pres">
      <dgm:prSet presAssocID="{38339FB0-E72C-41C6-B50E-F0AC88B19FB8}" presName="vertFour" presStyleCnt="0">
        <dgm:presLayoutVars>
          <dgm:chPref val="3"/>
        </dgm:presLayoutVars>
      </dgm:prSet>
      <dgm:spPr/>
    </dgm:pt>
    <dgm:pt modelId="{B0232F34-051D-481D-9CC7-7CFB0339C454}" type="pres">
      <dgm:prSet presAssocID="{38339FB0-E72C-41C6-B50E-F0AC88B19FB8}" presName="txFour" presStyleLbl="node4" presStyleIdx="1" presStyleCnt="21" custScale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1A3C60-BC49-49D1-BCCE-B160FCDBC262}" type="pres">
      <dgm:prSet presAssocID="{38339FB0-E72C-41C6-B50E-F0AC88B19FB8}" presName="parTransFour" presStyleCnt="0"/>
      <dgm:spPr/>
    </dgm:pt>
    <dgm:pt modelId="{03D9FDDF-6FEE-4AC3-8403-A2D130230B08}" type="pres">
      <dgm:prSet presAssocID="{38339FB0-E72C-41C6-B50E-F0AC88B19FB8}" presName="horzFour" presStyleCnt="0"/>
      <dgm:spPr/>
    </dgm:pt>
    <dgm:pt modelId="{A97F1489-052C-4C38-86B7-BC4BB90AC75E}" type="pres">
      <dgm:prSet presAssocID="{A0EE0816-71FE-4855-B1E0-02990AF78A21}" presName="vertFour" presStyleCnt="0">
        <dgm:presLayoutVars>
          <dgm:chPref val="3"/>
        </dgm:presLayoutVars>
      </dgm:prSet>
      <dgm:spPr/>
    </dgm:pt>
    <dgm:pt modelId="{4DC6FEF6-AA8E-4A28-95B0-4EA11C79CD95}" type="pres">
      <dgm:prSet presAssocID="{A0EE0816-71FE-4855-B1E0-02990AF78A21}" presName="txFour" presStyleLbl="node4" presStyleIdx="2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6EFF89-E9BD-466E-8956-F5C947F3F307}" type="pres">
      <dgm:prSet presAssocID="{A0EE0816-71FE-4855-B1E0-02990AF78A21}" presName="parTransFour" presStyleCnt="0"/>
      <dgm:spPr/>
    </dgm:pt>
    <dgm:pt modelId="{63BC19EF-6235-4CE4-A4BA-F52EF090EA43}" type="pres">
      <dgm:prSet presAssocID="{A0EE0816-71FE-4855-B1E0-02990AF78A21}" presName="horzFour" presStyleCnt="0"/>
      <dgm:spPr/>
    </dgm:pt>
    <dgm:pt modelId="{73293728-592E-4338-AB87-2AC4FCED647C}" type="pres">
      <dgm:prSet presAssocID="{791EFB96-2A48-4A9C-BE1D-F031EA878AFE}" presName="vertFour" presStyleCnt="0">
        <dgm:presLayoutVars>
          <dgm:chPref val="3"/>
        </dgm:presLayoutVars>
      </dgm:prSet>
      <dgm:spPr/>
    </dgm:pt>
    <dgm:pt modelId="{615F75F9-6DBD-4ECA-9FA4-52847E4C9098}" type="pres">
      <dgm:prSet presAssocID="{791EFB96-2A48-4A9C-BE1D-F031EA878AFE}" presName="txFour" presStyleLbl="node4" presStyleIdx="3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8C8B5A2-76C8-4678-86AB-DBE9F295BAD2}" type="pres">
      <dgm:prSet presAssocID="{791EFB96-2A48-4A9C-BE1D-F031EA878AFE}" presName="parTransFour" presStyleCnt="0"/>
      <dgm:spPr/>
    </dgm:pt>
    <dgm:pt modelId="{C877937E-BF6D-4EE3-A84E-C485A4A82125}" type="pres">
      <dgm:prSet presAssocID="{791EFB96-2A48-4A9C-BE1D-F031EA878AFE}" presName="horzFour" presStyleCnt="0"/>
      <dgm:spPr/>
    </dgm:pt>
    <dgm:pt modelId="{E5FAF1B6-DF8B-41BB-9450-959403177014}" type="pres">
      <dgm:prSet presAssocID="{BEF973DE-6365-49F3-835F-CCBF08C4BF08}" presName="vertFour" presStyleCnt="0">
        <dgm:presLayoutVars>
          <dgm:chPref val="3"/>
        </dgm:presLayoutVars>
      </dgm:prSet>
      <dgm:spPr/>
    </dgm:pt>
    <dgm:pt modelId="{9BB5BEDE-0A68-4B74-853B-ED035F285445}" type="pres">
      <dgm:prSet presAssocID="{BEF973DE-6365-49F3-835F-CCBF08C4BF08}" presName="txFour" presStyleLbl="node4" presStyleIdx="4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EB2D3E-8D0A-4478-B85E-864C8F700D89}" type="pres">
      <dgm:prSet presAssocID="{BEF973DE-6365-49F3-835F-CCBF08C4BF08}" presName="parTransFour" presStyleCnt="0"/>
      <dgm:spPr/>
    </dgm:pt>
    <dgm:pt modelId="{F76323CD-0211-4D0A-9436-5011E89DC58D}" type="pres">
      <dgm:prSet presAssocID="{BEF973DE-6365-49F3-835F-CCBF08C4BF08}" presName="horzFour" presStyleCnt="0"/>
      <dgm:spPr/>
    </dgm:pt>
    <dgm:pt modelId="{229A73DC-6CC6-4786-8845-25809D353107}" type="pres">
      <dgm:prSet presAssocID="{760B7BB0-6CDC-4C42-A4D4-3948592E3CC2}" presName="vertFour" presStyleCnt="0">
        <dgm:presLayoutVars>
          <dgm:chPref val="3"/>
        </dgm:presLayoutVars>
      </dgm:prSet>
      <dgm:spPr/>
    </dgm:pt>
    <dgm:pt modelId="{D0394572-BF2C-44BB-9A5E-1619CF8086D8}" type="pres">
      <dgm:prSet presAssocID="{760B7BB0-6CDC-4C42-A4D4-3948592E3CC2}" presName="txFour" presStyleLbl="node4" presStyleIdx="5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2CDC6D-E68E-49E9-AD6C-8AE4487E1E75}" type="pres">
      <dgm:prSet presAssocID="{760B7BB0-6CDC-4C42-A4D4-3948592E3CC2}" presName="parTransFour" presStyleCnt="0"/>
      <dgm:spPr/>
    </dgm:pt>
    <dgm:pt modelId="{E37820FE-BEC5-4BB7-9E41-E2B17ED92E62}" type="pres">
      <dgm:prSet presAssocID="{760B7BB0-6CDC-4C42-A4D4-3948592E3CC2}" presName="horzFour" presStyleCnt="0"/>
      <dgm:spPr/>
    </dgm:pt>
    <dgm:pt modelId="{D8877AE0-E91C-48A5-BBE9-F3AF2AB45D03}" type="pres">
      <dgm:prSet presAssocID="{1EB24ED6-8318-42F7-A9D6-D82438474064}" presName="vertFour" presStyleCnt="0">
        <dgm:presLayoutVars>
          <dgm:chPref val="3"/>
        </dgm:presLayoutVars>
      </dgm:prSet>
      <dgm:spPr/>
    </dgm:pt>
    <dgm:pt modelId="{4F8FFF34-D04F-4EDB-B6E8-78ED95BECC76}" type="pres">
      <dgm:prSet presAssocID="{1EB24ED6-8318-42F7-A9D6-D82438474064}" presName="txFour" presStyleLbl="node4" presStyleIdx="6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BD644E5-730C-4769-BE26-4A7A687D497F}" type="pres">
      <dgm:prSet presAssocID="{1EB24ED6-8318-42F7-A9D6-D82438474064}" presName="horzFour" presStyleCnt="0"/>
      <dgm:spPr/>
    </dgm:pt>
    <dgm:pt modelId="{9F687AEC-AB3B-4512-84AB-9EF38359FE99}" type="pres">
      <dgm:prSet presAssocID="{5BB4011B-E3FC-4057-A00E-8A9838BA3A59}" presName="sibSpaceThree" presStyleCnt="0"/>
      <dgm:spPr/>
    </dgm:pt>
    <dgm:pt modelId="{113415A5-E91F-4FE8-9BF8-30244626B0BF}" type="pres">
      <dgm:prSet presAssocID="{A57325F4-ED51-4632-8210-EB7BB1A937E3}" presName="vertThree" presStyleCnt="0"/>
      <dgm:spPr/>
    </dgm:pt>
    <dgm:pt modelId="{98728C6C-700D-4AF5-919D-571D1B1C73D6}" type="pres">
      <dgm:prSet presAssocID="{A57325F4-ED51-4632-8210-EB7BB1A937E3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A4393A-B616-4187-9FD5-5855AF709139}" type="pres">
      <dgm:prSet presAssocID="{A57325F4-ED51-4632-8210-EB7BB1A937E3}" presName="parTransThree" presStyleCnt="0"/>
      <dgm:spPr/>
    </dgm:pt>
    <dgm:pt modelId="{5DBF41F9-76A7-4B1D-8947-AD1CA93918D7}" type="pres">
      <dgm:prSet presAssocID="{A57325F4-ED51-4632-8210-EB7BB1A937E3}" presName="horzThree" presStyleCnt="0"/>
      <dgm:spPr/>
    </dgm:pt>
    <dgm:pt modelId="{AE066C26-0F89-4F74-8EEE-568A145904EB}" type="pres">
      <dgm:prSet presAssocID="{F6F97186-B344-4193-9FE9-6DFB5403A289}" presName="vertFour" presStyleCnt="0">
        <dgm:presLayoutVars>
          <dgm:chPref val="3"/>
        </dgm:presLayoutVars>
      </dgm:prSet>
      <dgm:spPr/>
    </dgm:pt>
    <dgm:pt modelId="{8A4A9CFA-AEA9-4F05-83EE-AD7DC19C36EB}" type="pres">
      <dgm:prSet presAssocID="{F6F97186-B344-4193-9FE9-6DFB5403A289}" presName="txFour" presStyleLbl="node4" presStyleIdx="7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5BD70D-9B23-4D1F-955D-1C23DF0F0579}" type="pres">
      <dgm:prSet presAssocID="{F6F97186-B344-4193-9FE9-6DFB5403A289}" presName="parTransFour" presStyleCnt="0"/>
      <dgm:spPr/>
    </dgm:pt>
    <dgm:pt modelId="{74FFA38C-DB40-401A-8BBA-313CB5741F28}" type="pres">
      <dgm:prSet presAssocID="{F6F97186-B344-4193-9FE9-6DFB5403A289}" presName="horzFour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</dgm:pt>
    <dgm:pt modelId="{14BABD28-5047-47A3-A701-B7AFBBE28819}" type="pres">
      <dgm:prSet presAssocID="{CD119780-6575-4106-AE5B-2CC6B48E5482}" presName="txFour" presStyleLbl="node4" presStyleIdx="8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</dgm:pt>
    <dgm:pt modelId="{D0D594F6-8533-4A50-8AE7-20755C3BFFA9}" type="pres">
      <dgm:prSet presAssocID="{CD119780-6575-4106-AE5B-2CC6B48E5482}" presName="horzFour" presStyleCnt="0"/>
      <dgm:spPr/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</dgm:pt>
    <dgm:pt modelId="{8E7E2D4A-62E6-4A23-A5DD-552A63903B64}" type="pres">
      <dgm:prSet presAssocID="{93520637-36B3-4AB9-B949-92D55141E733}" presName="txFour" presStyleLbl="node4" presStyleIdx="9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83630-5D09-45D7-92AD-109BAA43CF48}" type="pres">
      <dgm:prSet presAssocID="{93520637-36B3-4AB9-B949-92D55141E733}" presName="parTransFour" presStyleCnt="0"/>
      <dgm:spPr/>
    </dgm:pt>
    <dgm:pt modelId="{B338BAF6-59FE-4215-B697-18ED9B1E550D}" type="pres">
      <dgm:prSet presAssocID="{93520637-36B3-4AB9-B949-92D55141E733}" presName="horzFour" presStyleCnt="0"/>
      <dgm:spPr/>
    </dgm:pt>
    <dgm:pt modelId="{C2D8D153-FBF9-44C5-B447-F4BF501D8FA1}" type="pres">
      <dgm:prSet presAssocID="{44367D81-039C-4579-8E09-66CAF90F5041}" presName="vertFour" presStyleCnt="0">
        <dgm:presLayoutVars>
          <dgm:chPref val="3"/>
        </dgm:presLayoutVars>
      </dgm:prSet>
      <dgm:spPr/>
    </dgm:pt>
    <dgm:pt modelId="{085136A3-D02F-461C-B31C-FD1D69D16759}" type="pres">
      <dgm:prSet presAssocID="{44367D81-039C-4579-8E09-66CAF90F5041}" presName="txFour" presStyleLbl="node4" presStyleIdx="10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6CF81-D743-4AD3-A3A1-3DF9D9BFBC77}" type="pres">
      <dgm:prSet presAssocID="{44367D81-039C-4579-8E09-66CAF90F5041}" presName="parTransFour" presStyleCnt="0"/>
      <dgm:spPr/>
    </dgm:pt>
    <dgm:pt modelId="{8A9FECDA-0971-4926-9F35-6C36E65B14A9}" type="pres">
      <dgm:prSet presAssocID="{44367D81-039C-4579-8E09-66CAF90F5041}" presName="horzFour" presStyleCnt="0"/>
      <dgm:spPr/>
    </dgm:pt>
    <dgm:pt modelId="{4A1D7939-C139-4889-AA8A-C0FC12630CEE}" type="pres">
      <dgm:prSet presAssocID="{9C715FE5-31CA-4541-A958-D2C730C134E0}" presName="vertFour" presStyleCnt="0">
        <dgm:presLayoutVars>
          <dgm:chPref val="3"/>
        </dgm:presLayoutVars>
      </dgm:prSet>
      <dgm:spPr/>
    </dgm:pt>
    <dgm:pt modelId="{2BC9EB28-F68D-4321-836D-A642C2C0DAB1}" type="pres">
      <dgm:prSet presAssocID="{9C715FE5-31CA-4541-A958-D2C730C134E0}" presName="txFour" presStyleLbl="node4" presStyleIdx="11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FCCA56-038C-4613-B7B2-16CD590F385E}" type="pres">
      <dgm:prSet presAssocID="{9C715FE5-31CA-4541-A958-D2C730C134E0}" presName="parTransFour" presStyleCnt="0"/>
      <dgm:spPr/>
    </dgm:pt>
    <dgm:pt modelId="{7F93EC46-9C8D-4119-8F52-CCFA2BE3D856}" type="pres">
      <dgm:prSet presAssocID="{9C715FE5-31CA-4541-A958-D2C730C134E0}" presName="horzFour" presStyleCnt="0"/>
      <dgm:spPr/>
    </dgm:pt>
    <dgm:pt modelId="{57E5281D-099B-4146-8847-39F267019B93}" type="pres">
      <dgm:prSet presAssocID="{8536FD6B-8AD2-4A43-B337-6FD60B3FD4B2}" presName="vertFour" presStyleCnt="0">
        <dgm:presLayoutVars>
          <dgm:chPref val="3"/>
        </dgm:presLayoutVars>
      </dgm:prSet>
      <dgm:spPr/>
    </dgm:pt>
    <dgm:pt modelId="{85D767EC-FAE5-4312-B23F-9B41F2C6B7D7}" type="pres">
      <dgm:prSet presAssocID="{8536FD6B-8AD2-4A43-B337-6FD60B3FD4B2}" presName="txFour" presStyleLbl="node4" presStyleIdx="12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9B5E747-E89C-44EE-90A6-8904E34D8B12}" type="pres">
      <dgm:prSet presAssocID="{8536FD6B-8AD2-4A43-B337-6FD60B3FD4B2}" presName="parTransFour" presStyleCnt="0"/>
      <dgm:spPr/>
    </dgm:pt>
    <dgm:pt modelId="{E795CE46-C816-4100-AC67-9520DA742BDE}" type="pres">
      <dgm:prSet presAssocID="{8536FD6B-8AD2-4A43-B337-6FD60B3FD4B2}" presName="horzFour" presStyleCnt="0"/>
      <dgm:spPr/>
    </dgm:pt>
    <dgm:pt modelId="{AF157ACE-04CF-46AC-BBA4-4513DAC2FEED}" type="pres">
      <dgm:prSet presAssocID="{DC722614-D910-48E5-B4DB-10C9FEEA1F64}" presName="vertFour" presStyleCnt="0">
        <dgm:presLayoutVars>
          <dgm:chPref val="3"/>
        </dgm:presLayoutVars>
      </dgm:prSet>
      <dgm:spPr/>
    </dgm:pt>
    <dgm:pt modelId="{0173EF90-65AC-40C1-BC63-3905C32CCBD3}" type="pres">
      <dgm:prSet presAssocID="{DC722614-D910-48E5-B4DB-10C9FEEA1F64}" presName="txFour" presStyleLbl="node4" presStyleIdx="13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74A374B-49A7-4B87-A7E3-020A459817C7}" type="pres">
      <dgm:prSet presAssocID="{DC722614-D910-48E5-B4DB-10C9FEEA1F64}" presName="horzFour" presStyleCnt="0"/>
      <dgm:spPr/>
    </dgm:pt>
    <dgm:pt modelId="{694C6A3E-E1B4-4940-ABED-A0BE47161CCE}" type="pres">
      <dgm:prSet presAssocID="{C6F24F42-97B0-4B65-A4C6-FEB3AD0E1596}" presName="sibSpaceTwo" presStyleCnt="0"/>
      <dgm:spPr/>
    </dgm:pt>
    <dgm:pt modelId="{22BDFE06-8D1B-4C76-8FF0-2DABD4B35522}" type="pres">
      <dgm:prSet presAssocID="{7711325B-E859-44FE-8B41-57F9AFDCA54B}" presName="vertTwo" presStyleCnt="0"/>
      <dgm:spPr/>
    </dgm:pt>
    <dgm:pt modelId="{576C6983-4618-426C-8177-DEA9FE3AC4EB}" type="pres">
      <dgm:prSet presAssocID="{7711325B-E859-44FE-8B41-57F9AFDCA54B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</dgm:pt>
    <dgm:pt modelId="{508A389B-C0F5-43D4-BD46-7C9F058EB2F7}" type="pres">
      <dgm:prSet presAssocID="{7711325B-E859-44FE-8B41-57F9AFDCA54B}" presName="horzTwo" presStyleCnt="0"/>
      <dgm:spPr/>
    </dgm:pt>
    <dgm:pt modelId="{4BE30B0A-6BC4-4384-8F26-09633F1C2F67}" type="pres">
      <dgm:prSet presAssocID="{B27758F7-CCC5-4853-943C-C625AC5B9618}" presName="vertThree" presStyleCnt="0"/>
      <dgm:spPr/>
    </dgm:pt>
    <dgm:pt modelId="{C1736FFF-D3A9-461C-843A-75D86022B9DC}" type="pres">
      <dgm:prSet presAssocID="{B27758F7-CCC5-4853-943C-C625AC5B9618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FD02FA-D649-4107-81C7-BA7596601166}" type="pres">
      <dgm:prSet presAssocID="{B27758F7-CCC5-4853-943C-C625AC5B9618}" presName="parTransThree" presStyleCnt="0"/>
      <dgm:spPr/>
    </dgm:pt>
    <dgm:pt modelId="{62BDDD9A-D02D-4EC9-9A51-1238D67179B7}" type="pres">
      <dgm:prSet presAssocID="{B27758F7-CCC5-4853-943C-C625AC5B9618}" presName="horzThree" presStyleCnt="0"/>
      <dgm:spPr/>
    </dgm:pt>
    <dgm:pt modelId="{244A4C12-9192-4253-93E3-A0FF0E338196}" type="pres">
      <dgm:prSet presAssocID="{A1BB5A2E-A45D-4F6A-B329-CD4782193917}" presName="vertFour" presStyleCnt="0">
        <dgm:presLayoutVars>
          <dgm:chPref val="3"/>
        </dgm:presLayoutVars>
      </dgm:prSet>
      <dgm:spPr/>
    </dgm:pt>
    <dgm:pt modelId="{33D6FFE4-E349-423D-A7F1-8E1A49A29AC4}" type="pres">
      <dgm:prSet presAssocID="{A1BB5A2E-A45D-4F6A-B329-CD4782193917}" presName="txFour" presStyleLbl="node4" presStyleIdx="14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C3D53A-843E-4C4F-9A60-8FB58F11DD4E}" type="pres">
      <dgm:prSet presAssocID="{A1BB5A2E-A45D-4F6A-B329-CD4782193917}" presName="parTransFour" presStyleCnt="0"/>
      <dgm:spPr/>
    </dgm:pt>
    <dgm:pt modelId="{6E5BFFB0-6E2B-4011-9640-F6BAB03B9ADF}" type="pres">
      <dgm:prSet presAssocID="{A1BB5A2E-A45D-4F6A-B329-CD4782193917}" presName="horzFour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</dgm:pt>
    <dgm:pt modelId="{C586111C-58B6-40AF-8D8A-60EE680572BA}" type="pres">
      <dgm:prSet presAssocID="{B34B6A16-5EF9-4B63-A5E4-12B190B34880}" presName="txFour" presStyleLbl="node4" presStyleIdx="15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</dgm:pt>
    <dgm:pt modelId="{FFF447F9-BACE-4B19-B5DF-5D71FE61C4DC}" type="pres">
      <dgm:prSet presAssocID="{B34B6A16-5EF9-4B63-A5E4-12B190B34880}" presName="horzFour" presStyleCnt="0"/>
      <dgm:spPr/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</dgm:pt>
    <dgm:pt modelId="{41590EE3-70B4-4E0E-8D44-18EF1FD97F2E}" type="pres">
      <dgm:prSet presAssocID="{9A0A1B48-08CE-44F2-8C66-5814C06EE4CC}" presName="txFour" presStyleLbl="node4" presStyleIdx="16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AA9F4-0E18-4F78-BD4F-92D296477D35}" type="pres">
      <dgm:prSet presAssocID="{9A0A1B48-08CE-44F2-8C66-5814C06EE4CC}" presName="parTransFour" presStyleCnt="0"/>
      <dgm:spPr/>
    </dgm:pt>
    <dgm:pt modelId="{D1A4E4BA-FB74-44DD-88E4-672303AAC4FA}" type="pres">
      <dgm:prSet presAssocID="{9A0A1B48-08CE-44F2-8C66-5814C06EE4CC}" presName="horzFour" presStyleCnt="0"/>
      <dgm:spPr/>
    </dgm:pt>
    <dgm:pt modelId="{E5B57F09-2B59-4711-A8C9-974EF4149D9A}" type="pres">
      <dgm:prSet presAssocID="{614AF9F2-E1A1-4D10-882A-EB6B0D669FCA}" presName="vertFour" presStyleCnt="0">
        <dgm:presLayoutVars>
          <dgm:chPref val="3"/>
        </dgm:presLayoutVars>
      </dgm:prSet>
      <dgm:spPr/>
    </dgm:pt>
    <dgm:pt modelId="{6CE5FDB4-BFBB-4259-A330-B441199BCE24}" type="pres">
      <dgm:prSet presAssocID="{614AF9F2-E1A1-4D10-882A-EB6B0D669FCA}" presName="txFour" presStyleLbl="node4" presStyleIdx="17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3F826B-C233-4B5F-A398-764D3F47A1BA}" type="pres">
      <dgm:prSet presAssocID="{614AF9F2-E1A1-4D10-882A-EB6B0D669FCA}" presName="parTransFour" presStyleCnt="0"/>
      <dgm:spPr/>
    </dgm:pt>
    <dgm:pt modelId="{E607D5B5-B0CE-46E0-84C5-F456BAF04EE4}" type="pres">
      <dgm:prSet presAssocID="{614AF9F2-E1A1-4D10-882A-EB6B0D669FCA}" presName="horzFour" presStyleCnt="0"/>
      <dgm:spPr/>
    </dgm:pt>
    <dgm:pt modelId="{F267116D-D0B1-4457-ABA0-2D94424C53E8}" type="pres">
      <dgm:prSet presAssocID="{BE98D1AB-A280-4D0B-A815-73E57FD87EC3}" presName="vertFour" presStyleCnt="0">
        <dgm:presLayoutVars>
          <dgm:chPref val="3"/>
        </dgm:presLayoutVars>
      </dgm:prSet>
      <dgm:spPr/>
    </dgm:pt>
    <dgm:pt modelId="{89DC61A6-3199-4C88-A8D1-98ADCFDD3274}" type="pres">
      <dgm:prSet presAssocID="{BE98D1AB-A280-4D0B-A815-73E57FD87EC3}" presName="txFour" presStyleLbl="node4" presStyleIdx="18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1FD772-B984-413E-A468-8F0F3007E9F5}" type="pres">
      <dgm:prSet presAssocID="{BE98D1AB-A280-4D0B-A815-73E57FD87EC3}" presName="parTransFour" presStyleCnt="0"/>
      <dgm:spPr/>
    </dgm:pt>
    <dgm:pt modelId="{C7E808E6-5BB0-42AD-9568-7FA84FFA1273}" type="pres">
      <dgm:prSet presAssocID="{BE98D1AB-A280-4D0B-A815-73E57FD87EC3}" presName="horzFour" presStyleCnt="0"/>
      <dgm:spPr/>
    </dgm:pt>
    <dgm:pt modelId="{6143EFE8-4DC9-41D7-A90D-BEF4DD9D6775}" type="pres">
      <dgm:prSet presAssocID="{4D9EF634-1BF2-4A35-90CA-8A6D73717D8F}" presName="vertFour" presStyleCnt="0">
        <dgm:presLayoutVars>
          <dgm:chPref val="3"/>
        </dgm:presLayoutVars>
      </dgm:prSet>
      <dgm:spPr/>
    </dgm:pt>
    <dgm:pt modelId="{B35EEDEE-A63C-4DC0-9860-A34A7BFD903E}" type="pres">
      <dgm:prSet presAssocID="{4D9EF634-1BF2-4A35-90CA-8A6D73717D8F}" presName="txFour" presStyleLbl="node4" presStyleIdx="19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95F23C-C4B0-414E-84D4-9F202008C6C7}" type="pres">
      <dgm:prSet presAssocID="{4D9EF634-1BF2-4A35-90CA-8A6D73717D8F}" presName="parTransFour" presStyleCnt="0"/>
      <dgm:spPr/>
    </dgm:pt>
    <dgm:pt modelId="{2AFD5925-89E6-4CDB-B771-8976E3EAA1E0}" type="pres">
      <dgm:prSet presAssocID="{4D9EF634-1BF2-4A35-90CA-8A6D73717D8F}" presName="horzFour" presStyleCnt="0"/>
      <dgm:spPr/>
    </dgm:pt>
    <dgm:pt modelId="{70126A72-D428-49FA-8D64-455D3BB37C3B}" type="pres">
      <dgm:prSet presAssocID="{30D4164A-77BD-4082-90FA-94DEA28292F9}" presName="vertFour" presStyleCnt="0">
        <dgm:presLayoutVars>
          <dgm:chPref val="3"/>
        </dgm:presLayoutVars>
      </dgm:prSet>
      <dgm:spPr/>
    </dgm:pt>
    <dgm:pt modelId="{6C2FB839-90B1-4C3A-BFA4-60802C25EC81}" type="pres">
      <dgm:prSet presAssocID="{30D4164A-77BD-4082-90FA-94DEA28292F9}" presName="txFour" presStyleLbl="node4" presStyleIdx="20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AF8949-B074-41B5-830F-D70AB29BD449}" type="pres">
      <dgm:prSet presAssocID="{30D4164A-77BD-4082-90FA-94DEA28292F9}" presName="horzFour" presStyleCnt="0"/>
      <dgm:spPr/>
    </dgm:pt>
  </dgm:ptLst>
  <dgm:cxnLst>
    <dgm:cxn modelId="{2AE07EFC-F724-41FC-BD80-9A762224D4C5}" type="presOf" srcId="{B27758F7-CCC5-4853-943C-C625AC5B9618}" destId="{C1736FFF-D3A9-461C-843A-75D86022B9DC}" srcOrd="0" destOrd="0" presId="urn:microsoft.com/office/officeart/2005/8/layout/hierarchy4"/>
    <dgm:cxn modelId="{3530B817-A0CD-4565-98AE-E4C84CE11899}" type="presOf" srcId="{9C715FE5-31CA-4541-A958-D2C730C134E0}" destId="{2BC9EB28-F68D-4321-836D-A642C2C0DAB1}" srcOrd="0" destOrd="0" presId="urn:microsoft.com/office/officeart/2005/8/layout/hierarchy4"/>
    <dgm:cxn modelId="{7B1E2516-581C-4770-8100-8B0DEAE5E2E1}" type="presOf" srcId="{30D4164A-77BD-4082-90FA-94DEA28292F9}" destId="{6C2FB839-90B1-4C3A-BFA4-60802C25EC81}" srcOrd="0" destOrd="0" presId="urn:microsoft.com/office/officeart/2005/8/layout/hierarchy4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D2383679-6F27-4F37-8E86-CBAF5C9B9B82}" type="presOf" srcId="{93520637-36B3-4AB9-B949-92D55141E733}" destId="{8E7E2D4A-62E6-4A23-A5DD-552A63903B64}" srcOrd="0" destOrd="0" presId="urn:microsoft.com/office/officeart/2005/8/layout/hierarchy4"/>
    <dgm:cxn modelId="{05E1745C-A7A0-462C-9720-E32B23326530}" type="presOf" srcId="{760B7BB0-6CDC-4C42-A4D4-3948592E3CC2}" destId="{D0394572-BF2C-44BB-9A5E-1619CF8086D8}" srcOrd="0" destOrd="0" presId="urn:microsoft.com/office/officeart/2005/8/layout/hierarchy4"/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E611D339-A765-4647-B5D9-9A65BB78951A}" type="presOf" srcId="{CD119780-6575-4106-AE5B-2CC6B48E5482}" destId="{14BABD28-5047-47A3-A701-B7AFBBE28819}" srcOrd="0" destOrd="0" presId="urn:microsoft.com/office/officeart/2005/8/layout/hierarchy4"/>
    <dgm:cxn modelId="{A2B92DB0-38DB-41BA-BE24-9CA0A6DD12C3}" type="presOf" srcId="{6B08672F-E0FF-490A-8A6A-EE15E9A347DB}" destId="{F6FE7E8E-883A-4C79-93F7-AEF9AEF9F9DE}" srcOrd="0" destOrd="0" presId="urn:microsoft.com/office/officeart/2005/8/layout/hierarchy4"/>
    <dgm:cxn modelId="{C38E8795-CB70-4D9A-9446-1192A76BFB91}" srcId="{7711325B-E859-44FE-8B41-57F9AFDCA54B}" destId="{B27758F7-CCC5-4853-943C-C625AC5B9618}" srcOrd="0" destOrd="0" parTransId="{9938749E-0144-426C-8499-F0A7FBDF416A}" sibTransId="{34700083-B36F-462F-B323-1D0EB181521B}"/>
    <dgm:cxn modelId="{81491584-AF29-4A41-A880-E8728934FEF0}" srcId="{88AF55BF-2C52-478B-8F7B-157C2C0B3B5C}" destId="{6B08672F-E0FF-490A-8A6A-EE15E9A347DB}" srcOrd="0" destOrd="0" parTransId="{C79FC32D-21F6-44D8-BB85-40E56683B653}" sibTransId="{1D61555D-5C35-4B12-BFFF-483B302CB699}"/>
    <dgm:cxn modelId="{E8CDE866-5B12-45D1-90AF-D9769F330171}" type="presOf" srcId="{CE075476-E9CA-4A59-A127-31223E8D37A1}" destId="{25DDEEC2-9BA5-4367-BB24-33CAA47BBC09}" srcOrd="0" destOrd="0" presId="urn:microsoft.com/office/officeart/2005/8/layout/hierarchy4"/>
    <dgm:cxn modelId="{28997464-2191-49E1-8FCA-9EB92A2BFD22}" type="presOf" srcId="{38339FB0-E72C-41C6-B50E-F0AC88B19FB8}" destId="{B0232F34-051D-481D-9CC7-7CFB0339C454}" srcOrd="0" destOrd="0" presId="urn:microsoft.com/office/officeart/2005/8/layout/hierarchy4"/>
    <dgm:cxn modelId="{EFA08DB9-2A00-43D3-B718-DCFAD41C9E5B}" srcId="{B27758F7-CCC5-4853-943C-C625AC5B9618}" destId="{A1BB5A2E-A45D-4F6A-B329-CD4782193917}" srcOrd="0" destOrd="0" parTransId="{64F31578-307B-4AF8-9DDD-FA0365BF46F7}" sibTransId="{EE696C4B-FDDD-492E-99F0-85F84DCD2C36}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692A7CEC-86F2-458D-86A9-5D86A184F6C3}" type="presOf" srcId="{88AF55BF-2C52-478B-8F7B-157C2C0B3B5C}" destId="{A222F7FC-2C70-4D44-8E21-34A02376492D}" srcOrd="0" destOrd="0" presId="urn:microsoft.com/office/officeart/2005/8/layout/hierarchy4"/>
    <dgm:cxn modelId="{91EE41DD-3D34-4525-8B8A-AC9BAD6A700E}" srcId="{791EFB96-2A48-4A9C-BE1D-F031EA878AFE}" destId="{BEF973DE-6365-49F3-835F-CCBF08C4BF08}" srcOrd="0" destOrd="0" parTransId="{4114FF11-0257-4D42-AADC-1BE4D81731B2}" sibTransId="{94B6E5B7-7418-4AEA-A67A-36550A12FE23}"/>
    <dgm:cxn modelId="{75AF0456-9197-4308-BE90-8CAFBCFF903A}" type="presOf" srcId="{BEF973DE-6365-49F3-835F-CCBF08C4BF08}" destId="{9BB5BEDE-0A68-4B74-853B-ED035F285445}" srcOrd="0" destOrd="0" presId="urn:microsoft.com/office/officeart/2005/8/layout/hierarchy4"/>
    <dgm:cxn modelId="{FD0B4AA9-BC48-4557-8309-723E52DF4E6F}" srcId="{38339FB0-E72C-41C6-B50E-F0AC88B19FB8}" destId="{A0EE0816-71FE-4855-B1E0-02990AF78A21}" srcOrd="0" destOrd="0" parTransId="{75674904-C66D-4634-9B49-059D96BD5483}" sibTransId="{A2DE86E6-72CD-4DC8-9624-4DD62F96EFAF}"/>
    <dgm:cxn modelId="{0BA4BC91-63D1-4150-A3D8-4B5CE4AAE016}" srcId="{5A6BA2F8-AB86-4FEA-9FCE-F9FA52A7F9A0}" destId="{88AF55BF-2C52-478B-8F7B-157C2C0B3B5C}" srcOrd="0" destOrd="0" parTransId="{864D3113-CD68-4C58-934C-D98B64584BCB}" sibTransId="{5BB4011B-E3FC-4057-A00E-8A9838BA3A59}"/>
    <dgm:cxn modelId="{60CC7BF4-08D0-4F84-A5DF-E49DB8BCA5B4}" type="presOf" srcId="{9A0A1B48-08CE-44F2-8C66-5814C06EE4CC}" destId="{41590EE3-70B4-4E0E-8D44-18EF1FD97F2E}" srcOrd="0" destOrd="0" presId="urn:microsoft.com/office/officeart/2005/8/layout/hierarchy4"/>
    <dgm:cxn modelId="{6738166E-1452-4A75-8F33-77A0EBB476DE}" srcId="{A0EE0816-71FE-4855-B1E0-02990AF78A21}" destId="{791EFB96-2A48-4A9C-BE1D-F031EA878AFE}" srcOrd="0" destOrd="0" parTransId="{1E8A2730-A5BA-46E9-A335-CB83EFC33D2E}" sibTransId="{13658E9D-3F3D-4273-992A-0B3786DB1FA2}"/>
    <dgm:cxn modelId="{7CA28415-EFFA-469C-A464-7EACCA37BCE2}" type="presOf" srcId="{5A6BA2F8-AB86-4FEA-9FCE-F9FA52A7F9A0}" destId="{EFD09625-1EEB-463A-9D51-52F09A5E039B}" srcOrd="0" destOrd="0" presId="urn:microsoft.com/office/officeart/2005/8/layout/hierarchy4"/>
    <dgm:cxn modelId="{15B242EC-11A3-40F7-B2A4-A7E917E37951}" srcId="{614AF9F2-E1A1-4D10-882A-EB6B0D669FCA}" destId="{BE98D1AB-A280-4D0B-A815-73E57FD87EC3}" srcOrd="0" destOrd="0" parTransId="{CDDECA34-9841-4A92-959B-4DB892243F64}" sibTransId="{2FD537BC-8C4D-4BAF-9555-CDCB9FCAC8F1}"/>
    <dgm:cxn modelId="{05538F8C-B329-44AD-B5D8-A79CC50FEBE2}" type="presOf" srcId="{8536FD6B-8AD2-4A43-B337-6FD60B3FD4B2}" destId="{85D767EC-FAE5-4312-B23F-9B41F2C6B7D7}" srcOrd="0" destOrd="0" presId="urn:microsoft.com/office/officeart/2005/8/layout/hierarchy4"/>
    <dgm:cxn modelId="{F1D9D270-AECF-4F03-87DB-1FE8BCAFEC8D}" srcId="{9A0A1B48-08CE-44F2-8C66-5814C06EE4CC}" destId="{614AF9F2-E1A1-4D10-882A-EB6B0D669FCA}" srcOrd="0" destOrd="0" parTransId="{5B0591E8-42AF-40BA-A11A-3996F9B13E48}" sibTransId="{A52C1518-95AA-4EDF-99FF-93D999EDDD4A}"/>
    <dgm:cxn modelId="{9C500218-733C-43E7-BB06-892635C0F7E2}" srcId="{9C715FE5-31CA-4541-A958-D2C730C134E0}" destId="{8536FD6B-8AD2-4A43-B337-6FD60B3FD4B2}" srcOrd="0" destOrd="0" parTransId="{AE96D71A-01B8-4654-A8DF-88EC5108171C}" sibTransId="{60DD4894-6B75-4AA7-A724-54B5BA9C59B6}"/>
    <dgm:cxn modelId="{4131F5B4-2574-4735-B695-4F695D9300ED}" type="presOf" srcId="{7711325B-E859-44FE-8B41-57F9AFDCA54B}" destId="{576C6983-4618-426C-8177-DEA9FE3AC4EB}" srcOrd="0" destOrd="0" presId="urn:microsoft.com/office/officeart/2005/8/layout/hierarchy4"/>
    <dgm:cxn modelId="{FD36F6B4-3270-4488-A9B1-D7EA6930C0A1}" srcId="{8536FD6B-8AD2-4A43-B337-6FD60B3FD4B2}" destId="{DC722614-D910-48E5-B4DB-10C9FEEA1F64}" srcOrd="0" destOrd="0" parTransId="{717D88B6-8BDB-4F41-9877-821E0194E958}" sibTransId="{A9A42DA1-2B08-4E7D-A3ED-88FF9D735BF1}"/>
    <dgm:cxn modelId="{FAAEB549-3B5E-4049-B0CD-B89ACEB0A5AD}" type="presOf" srcId="{791EFB96-2A48-4A9C-BE1D-F031EA878AFE}" destId="{615F75F9-6DBD-4ECA-9FA4-52847E4C9098}" srcOrd="0" destOrd="0" presId="urn:microsoft.com/office/officeart/2005/8/layout/hierarchy4"/>
    <dgm:cxn modelId="{82628FE3-2F0A-4606-8242-BC6E9B910153}" srcId="{BEF973DE-6365-49F3-835F-CCBF08C4BF08}" destId="{760B7BB0-6CDC-4C42-A4D4-3948592E3CC2}" srcOrd="0" destOrd="0" parTransId="{183294BA-F08B-4F00-A2C9-E7340190BF27}" sibTransId="{B450BEF8-5FD5-4BB7-BBE9-94543DFCEDAA}"/>
    <dgm:cxn modelId="{A08715EE-BABE-4880-B4D5-5B32111E9769}" type="presOf" srcId="{A1BB5A2E-A45D-4F6A-B329-CD4782193917}" destId="{33D6FFE4-E349-423D-A7F1-8E1A49A29AC4}" srcOrd="0" destOrd="0" presId="urn:microsoft.com/office/officeart/2005/8/layout/hierarchy4"/>
    <dgm:cxn modelId="{C28CBCF7-3139-40F7-B426-1830BB2434D9}" srcId="{A57325F4-ED51-4632-8210-EB7BB1A937E3}" destId="{F6F97186-B344-4193-9FE9-6DFB5403A289}" srcOrd="0" destOrd="0" parTransId="{F22CCE59-9B42-4DA2-949C-34E1E0586A20}" sibTransId="{01E5FF1C-8ED4-4ED1-A0DD-0AA37640AF28}"/>
    <dgm:cxn modelId="{AD2CECE9-8AB7-4646-BE3B-2EFF9260DF21}" type="presOf" srcId="{BE98D1AB-A280-4D0B-A815-73E57FD87EC3}" destId="{89DC61A6-3199-4C88-A8D1-98ADCFDD3274}" srcOrd="0" destOrd="0" presId="urn:microsoft.com/office/officeart/2005/8/layout/hierarchy4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FB4ED36F-5591-4FDE-B343-26D183365057}" type="presOf" srcId="{A0EE0816-71FE-4855-B1E0-02990AF78A21}" destId="{4DC6FEF6-AA8E-4A28-95B0-4EA11C79CD95}" srcOrd="0" destOrd="0" presId="urn:microsoft.com/office/officeart/2005/8/layout/hierarchy4"/>
    <dgm:cxn modelId="{B51CC88C-BE7F-402A-ACCC-13E7F2CD233D}" type="presOf" srcId="{DC722614-D910-48E5-B4DB-10C9FEEA1F64}" destId="{0173EF90-65AC-40C1-BC63-3905C32CCBD3}" srcOrd="0" destOrd="0" presId="urn:microsoft.com/office/officeart/2005/8/layout/hierarchy4"/>
    <dgm:cxn modelId="{5BA4828B-CA0A-4DD7-BA23-AF56465333D3}" srcId="{6B08672F-E0FF-490A-8A6A-EE15E9A347DB}" destId="{38339FB0-E72C-41C6-B50E-F0AC88B19FB8}" srcOrd="0" destOrd="0" parTransId="{BCD2EDD9-D801-4E03-BB4B-D967153748FB}" sibTransId="{8F96F08A-9CC7-4FB6-A9E1-3EDCD9F33FD8}"/>
    <dgm:cxn modelId="{C09B61E9-C89A-4D88-8467-B8FEB94BCE49}" type="presOf" srcId="{1EB24ED6-8318-42F7-A9D6-D82438474064}" destId="{4F8FFF34-D04F-4EDB-B6E8-78ED95BECC76}" srcOrd="0" destOrd="0" presId="urn:microsoft.com/office/officeart/2005/8/layout/hierarchy4"/>
    <dgm:cxn modelId="{12941072-D46A-43DC-AF02-4A1351E967EB}" srcId="{4D9EF634-1BF2-4A35-90CA-8A6D73717D8F}" destId="{30D4164A-77BD-4082-90FA-94DEA28292F9}" srcOrd="0" destOrd="0" parTransId="{76EA3304-4694-43B5-9430-085F265215D3}" sibTransId="{719D61AA-3576-4B4B-9B86-78D3FC03ED0E}"/>
    <dgm:cxn modelId="{EE08F3E1-4048-489C-B5CE-A9EE78DAE2A6}" srcId="{BE98D1AB-A280-4D0B-A815-73E57FD87EC3}" destId="{4D9EF634-1BF2-4A35-90CA-8A6D73717D8F}" srcOrd="0" destOrd="0" parTransId="{D6488317-C95D-43C5-9B8A-714D8EF3A555}" sibTransId="{0BFC9299-BE1F-43E4-88A9-E9437E2FDE3A}"/>
    <dgm:cxn modelId="{6CD94169-197B-4E40-B112-BF2595E00FD7}" type="presOf" srcId="{946393D2-3BB5-4D19-BAF6-84B7339845C4}" destId="{9DF12F5D-797B-4C71-93F7-7C835BFF7982}" srcOrd="0" destOrd="0" presId="urn:microsoft.com/office/officeart/2005/8/layout/hierarchy4"/>
    <dgm:cxn modelId="{B2E6F7E8-4754-49C4-8C83-D049BF1D10AF}" type="presOf" srcId="{F6F97186-B344-4193-9FE9-6DFB5403A289}" destId="{8A4A9CFA-AEA9-4F05-83EE-AD7DC19C36EB}" srcOrd="0" destOrd="0" presId="urn:microsoft.com/office/officeart/2005/8/layout/hierarchy4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FEFEAA57-87AF-4BB1-9F86-518538532D47}" type="presOf" srcId="{A57325F4-ED51-4632-8210-EB7BB1A937E3}" destId="{98728C6C-700D-4AF5-919D-571D1B1C73D6}" srcOrd="0" destOrd="0" presId="urn:microsoft.com/office/officeart/2005/8/layout/hierarchy4"/>
    <dgm:cxn modelId="{67ADDDDE-2A03-45F6-9C9A-9EF3AB2BAC11}" type="presOf" srcId="{4D9EF634-1BF2-4A35-90CA-8A6D73717D8F}" destId="{B35EEDEE-A63C-4DC0-9860-A34A7BFD903E}" srcOrd="0" destOrd="0" presId="urn:microsoft.com/office/officeart/2005/8/layout/hierarchy4"/>
    <dgm:cxn modelId="{937E7ED1-5BAB-49AC-BC56-2E2BBD8D5B10}" type="presOf" srcId="{44367D81-039C-4579-8E09-66CAF90F5041}" destId="{085136A3-D02F-461C-B31C-FD1D69D16759}" srcOrd="0" destOrd="0" presId="urn:microsoft.com/office/officeart/2005/8/layout/hierarchy4"/>
    <dgm:cxn modelId="{A6E1B6F7-E5B5-4056-AFC5-A597599F0AF8}" srcId="{760B7BB0-6CDC-4C42-A4D4-3948592E3CC2}" destId="{1EB24ED6-8318-42F7-A9D6-D82438474064}" srcOrd="0" destOrd="0" parTransId="{73053D4B-97B6-4717-947D-221B14DBA9FA}" sibTransId="{15C83D72-75FC-4ADF-88E4-6BFD8F38066F}"/>
    <dgm:cxn modelId="{3309F21D-4431-4903-BB3C-90427A73504C}" srcId="{44367D81-039C-4579-8E09-66CAF90F5041}" destId="{9C715FE5-31CA-4541-A958-D2C730C134E0}" srcOrd="0" destOrd="0" parTransId="{536A8C1B-37CE-4FCD-A098-830552423D53}" sibTransId="{B132F376-D606-4DE2-9BBB-04499697516A}"/>
    <dgm:cxn modelId="{E4F2792D-07C5-4C94-A5E2-650B4BA37CD8}" srcId="{5A6BA2F8-AB86-4FEA-9FCE-F9FA52A7F9A0}" destId="{A57325F4-ED51-4632-8210-EB7BB1A937E3}" srcOrd="1" destOrd="0" parTransId="{6150F581-7907-438C-A5FF-D5610DEF132F}" sibTransId="{E72CAC59-F6F2-42E5-B76B-89BAE641EF02}"/>
    <dgm:cxn modelId="{E120E78A-B8F9-4014-8294-3FB02CDB29CB}" type="presOf" srcId="{614AF9F2-E1A1-4D10-882A-EB6B0D669FCA}" destId="{6CE5FDB4-BFBB-4259-A330-B441199BCE24}" srcOrd="0" destOrd="0" presId="urn:microsoft.com/office/officeart/2005/8/layout/hierarchy4"/>
    <dgm:cxn modelId="{0BAF60F2-975A-4E44-AD44-A70067B94330}" type="presOf" srcId="{B34B6A16-5EF9-4B63-A5E4-12B190B34880}" destId="{C586111C-58B6-40AF-8D8A-60EE680572BA}" srcOrd="0" destOrd="0" presId="urn:microsoft.com/office/officeart/2005/8/layout/hierarchy4"/>
    <dgm:cxn modelId="{0DC76281-AE6D-4D6E-81A2-1B2B3B2AF0AA}" srcId="{93520637-36B3-4AB9-B949-92D55141E733}" destId="{44367D81-039C-4579-8E09-66CAF90F5041}" srcOrd="0" destOrd="0" parTransId="{67B6E404-88D1-4D88-A32E-7761881B20C7}" sibTransId="{F7E1C861-8795-4EA1-A76A-EE2CB6232346}"/>
    <dgm:cxn modelId="{B9233696-C64C-4EF9-AD73-39044E4E61CF}" type="presParOf" srcId="{25DDEEC2-9BA5-4367-BB24-33CAA47BBC09}" destId="{87933F1B-038B-4A5D-83E8-61DBF60EC4B3}" srcOrd="0" destOrd="0" presId="urn:microsoft.com/office/officeart/2005/8/layout/hierarchy4"/>
    <dgm:cxn modelId="{7DDDE401-8FE1-46E0-8F6B-8673A95CD38F}" type="presParOf" srcId="{87933F1B-038B-4A5D-83E8-61DBF60EC4B3}" destId="{9DF12F5D-797B-4C71-93F7-7C835BFF7982}" srcOrd="0" destOrd="0" presId="urn:microsoft.com/office/officeart/2005/8/layout/hierarchy4"/>
    <dgm:cxn modelId="{424C3C7E-7A10-4BA4-9694-8C0E6041A7E6}" type="presParOf" srcId="{87933F1B-038B-4A5D-83E8-61DBF60EC4B3}" destId="{BB51C614-670C-40C7-BCBD-B3150FB090FB}" srcOrd="1" destOrd="0" presId="urn:microsoft.com/office/officeart/2005/8/layout/hierarchy4"/>
    <dgm:cxn modelId="{D83B1B24-82B1-46C7-B15E-7FBEC504C56F}" type="presParOf" srcId="{87933F1B-038B-4A5D-83E8-61DBF60EC4B3}" destId="{B74154C5-AFFE-498C-8E4C-911D7456AC97}" srcOrd="2" destOrd="0" presId="urn:microsoft.com/office/officeart/2005/8/layout/hierarchy4"/>
    <dgm:cxn modelId="{603B43D8-8C84-4B34-9272-81216ADE5F11}" type="presParOf" srcId="{B74154C5-AFFE-498C-8E4C-911D7456AC97}" destId="{AA6E5317-C9D5-49D6-9218-04A9A8CDF9E8}" srcOrd="0" destOrd="0" presId="urn:microsoft.com/office/officeart/2005/8/layout/hierarchy4"/>
    <dgm:cxn modelId="{52305F50-7FF1-4090-9541-59F92977E060}" type="presParOf" srcId="{AA6E5317-C9D5-49D6-9218-04A9A8CDF9E8}" destId="{EFD09625-1EEB-463A-9D51-52F09A5E039B}" srcOrd="0" destOrd="0" presId="urn:microsoft.com/office/officeart/2005/8/layout/hierarchy4"/>
    <dgm:cxn modelId="{C79F75FD-FBE6-4D64-9B37-4B903B0A3A12}" type="presParOf" srcId="{AA6E5317-C9D5-49D6-9218-04A9A8CDF9E8}" destId="{D65A41FF-7035-4133-9240-517AEBC67369}" srcOrd="1" destOrd="0" presId="urn:microsoft.com/office/officeart/2005/8/layout/hierarchy4"/>
    <dgm:cxn modelId="{BE0697CC-BDCD-4778-83A6-15EE63102557}" type="presParOf" srcId="{AA6E5317-C9D5-49D6-9218-04A9A8CDF9E8}" destId="{ED986375-36F5-4143-A5F0-85653599471E}" srcOrd="2" destOrd="0" presId="urn:microsoft.com/office/officeart/2005/8/layout/hierarchy4"/>
    <dgm:cxn modelId="{C8092CAF-5785-402D-A9FA-2B85DF0BCBA5}" type="presParOf" srcId="{ED986375-36F5-4143-A5F0-85653599471E}" destId="{3DBCE625-CEFD-4EF1-944D-CC5E1F9EB348}" srcOrd="0" destOrd="0" presId="urn:microsoft.com/office/officeart/2005/8/layout/hierarchy4"/>
    <dgm:cxn modelId="{62BCAC87-DB76-4EB0-AAAF-1D2276271A5E}" type="presParOf" srcId="{3DBCE625-CEFD-4EF1-944D-CC5E1F9EB348}" destId="{A222F7FC-2C70-4D44-8E21-34A02376492D}" srcOrd="0" destOrd="0" presId="urn:microsoft.com/office/officeart/2005/8/layout/hierarchy4"/>
    <dgm:cxn modelId="{B693F0F5-FAD1-4ECF-98AF-D03BD23E948A}" type="presParOf" srcId="{3DBCE625-CEFD-4EF1-944D-CC5E1F9EB348}" destId="{F0163781-30A9-4492-8F46-0B375E77D606}" srcOrd="1" destOrd="0" presId="urn:microsoft.com/office/officeart/2005/8/layout/hierarchy4"/>
    <dgm:cxn modelId="{38C3EC4A-9C86-438E-A61D-E95EF56186F0}" type="presParOf" srcId="{3DBCE625-CEFD-4EF1-944D-CC5E1F9EB348}" destId="{6207E762-9DCF-4231-A9C6-08BD43E83D20}" srcOrd="2" destOrd="0" presId="urn:microsoft.com/office/officeart/2005/8/layout/hierarchy4"/>
    <dgm:cxn modelId="{7372A513-517F-4F9C-8BEB-DB1102F100B6}" type="presParOf" srcId="{6207E762-9DCF-4231-A9C6-08BD43E83D20}" destId="{CFAF5DA1-06E5-4585-BDBB-446033F9BE23}" srcOrd="0" destOrd="0" presId="urn:microsoft.com/office/officeart/2005/8/layout/hierarchy4"/>
    <dgm:cxn modelId="{E4C58B5A-F4E0-4F70-8C9F-6FB30368C471}" type="presParOf" srcId="{CFAF5DA1-06E5-4585-BDBB-446033F9BE23}" destId="{F6FE7E8E-883A-4C79-93F7-AEF9AEF9F9DE}" srcOrd="0" destOrd="0" presId="urn:microsoft.com/office/officeart/2005/8/layout/hierarchy4"/>
    <dgm:cxn modelId="{76860CA2-6CDA-4CCE-AF42-0A31ABB28A0C}" type="presParOf" srcId="{CFAF5DA1-06E5-4585-BDBB-446033F9BE23}" destId="{F4A7653C-2830-4B7A-B97A-E0B91F2A457A}" srcOrd="1" destOrd="0" presId="urn:microsoft.com/office/officeart/2005/8/layout/hierarchy4"/>
    <dgm:cxn modelId="{4761FB34-F2EE-4D13-AFA3-D249472AB08B}" type="presParOf" srcId="{CFAF5DA1-06E5-4585-BDBB-446033F9BE23}" destId="{E69FA2EB-A010-4E64-83A0-722237B7A7E1}" srcOrd="2" destOrd="0" presId="urn:microsoft.com/office/officeart/2005/8/layout/hierarchy4"/>
    <dgm:cxn modelId="{15A882C3-FF59-49CE-A970-AA0C984661DE}" type="presParOf" srcId="{E69FA2EB-A010-4E64-83A0-722237B7A7E1}" destId="{67CE9756-A8D0-45D9-86D8-03109F5CBCE9}" srcOrd="0" destOrd="0" presId="urn:microsoft.com/office/officeart/2005/8/layout/hierarchy4"/>
    <dgm:cxn modelId="{2459622C-F7F5-4F44-95F0-E1927E337C42}" type="presParOf" srcId="{67CE9756-A8D0-45D9-86D8-03109F5CBCE9}" destId="{B0232F34-051D-481D-9CC7-7CFB0339C454}" srcOrd="0" destOrd="0" presId="urn:microsoft.com/office/officeart/2005/8/layout/hierarchy4"/>
    <dgm:cxn modelId="{2B01A04C-39FA-4517-8C2F-55AC0EF15B97}" type="presParOf" srcId="{67CE9756-A8D0-45D9-86D8-03109F5CBCE9}" destId="{571A3C60-BC49-49D1-BCCE-B160FCDBC262}" srcOrd="1" destOrd="0" presId="urn:microsoft.com/office/officeart/2005/8/layout/hierarchy4"/>
    <dgm:cxn modelId="{D89A3050-4448-4DB7-B0F0-72BEB6E89364}" type="presParOf" srcId="{67CE9756-A8D0-45D9-86D8-03109F5CBCE9}" destId="{03D9FDDF-6FEE-4AC3-8403-A2D130230B08}" srcOrd="2" destOrd="0" presId="urn:microsoft.com/office/officeart/2005/8/layout/hierarchy4"/>
    <dgm:cxn modelId="{CDA9FA09-6952-43BF-A896-7F888AC04DA2}" type="presParOf" srcId="{03D9FDDF-6FEE-4AC3-8403-A2D130230B08}" destId="{A97F1489-052C-4C38-86B7-BC4BB90AC75E}" srcOrd="0" destOrd="0" presId="urn:microsoft.com/office/officeart/2005/8/layout/hierarchy4"/>
    <dgm:cxn modelId="{315D083A-319D-4FFB-8F29-F155B8ECBA7F}" type="presParOf" srcId="{A97F1489-052C-4C38-86B7-BC4BB90AC75E}" destId="{4DC6FEF6-AA8E-4A28-95B0-4EA11C79CD95}" srcOrd="0" destOrd="0" presId="urn:microsoft.com/office/officeart/2005/8/layout/hierarchy4"/>
    <dgm:cxn modelId="{127A8F90-36EB-4090-9339-655FCBC2FB71}" type="presParOf" srcId="{A97F1489-052C-4C38-86B7-BC4BB90AC75E}" destId="{A86EFF89-E9BD-466E-8956-F5C947F3F307}" srcOrd="1" destOrd="0" presId="urn:microsoft.com/office/officeart/2005/8/layout/hierarchy4"/>
    <dgm:cxn modelId="{0069A8A4-D8A2-44F4-83D7-55291E640BE3}" type="presParOf" srcId="{A97F1489-052C-4C38-86B7-BC4BB90AC75E}" destId="{63BC19EF-6235-4CE4-A4BA-F52EF090EA43}" srcOrd="2" destOrd="0" presId="urn:microsoft.com/office/officeart/2005/8/layout/hierarchy4"/>
    <dgm:cxn modelId="{FD4A341D-4264-43F6-85A2-C81F493EAAB4}" type="presParOf" srcId="{63BC19EF-6235-4CE4-A4BA-F52EF090EA43}" destId="{73293728-592E-4338-AB87-2AC4FCED647C}" srcOrd="0" destOrd="0" presId="urn:microsoft.com/office/officeart/2005/8/layout/hierarchy4"/>
    <dgm:cxn modelId="{1B055223-7D3F-4EB1-9BF5-C7097C26365B}" type="presParOf" srcId="{73293728-592E-4338-AB87-2AC4FCED647C}" destId="{615F75F9-6DBD-4ECA-9FA4-52847E4C9098}" srcOrd="0" destOrd="0" presId="urn:microsoft.com/office/officeart/2005/8/layout/hierarchy4"/>
    <dgm:cxn modelId="{21A59630-57EE-419F-B02E-BA8AAD2A1D59}" type="presParOf" srcId="{73293728-592E-4338-AB87-2AC4FCED647C}" destId="{B8C8B5A2-76C8-4678-86AB-DBE9F295BAD2}" srcOrd="1" destOrd="0" presId="urn:microsoft.com/office/officeart/2005/8/layout/hierarchy4"/>
    <dgm:cxn modelId="{203B13AB-2632-40CC-8D43-87866BFA61E5}" type="presParOf" srcId="{73293728-592E-4338-AB87-2AC4FCED647C}" destId="{C877937E-BF6D-4EE3-A84E-C485A4A82125}" srcOrd="2" destOrd="0" presId="urn:microsoft.com/office/officeart/2005/8/layout/hierarchy4"/>
    <dgm:cxn modelId="{27C9B78E-B9D4-417F-8011-0F9202AE8CCF}" type="presParOf" srcId="{C877937E-BF6D-4EE3-A84E-C485A4A82125}" destId="{E5FAF1B6-DF8B-41BB-9450-959403177014}" srcOrd="0" destOrd="0" presId="urn:microsoft.com/office/officeart/2005/8/layout/hierarchy4"/>
    <dgm:cxn modelId="{20ECE1EA-095E-4F12-B3F7-35F6D1695EC3}" type="presParOf" srcId="{E5FAF1B6-DF8B-41BB-9450-959403177014}" destId="{9BB5BEDE-0A68-4B74-853B-ED035F285445}" srcOrd="0" destOrd="0" presId="urn:microsoft.com/office/officeart/2005/8/layout/hierarchy4"/>
    <dgm:cxn modelId="{FD4627C8-9857-4452-A75A-98591D0FC9C4}" type="presParOf" srcId="{E5FAF1B6-DF8B-41BB-9450-959403177014}" destId="{14EB2D3E-8D0A-4478-B85E-864C8F700D89}" srcOrd="1" destOrd="0" presId="urn:microsoft.com/office/officeart/2005/8/layout/hierarchy4"/>
    <dgm:cxn modelId="{71326259-D0FA-4716-B3C8-1CC242D66DFA}" type="presParOf" srcId="{E5FAF1B6-DF8B-41BB-9450-959403177014}" destId="{F76323CD-0211-4D0A-9436-5011E89DC58D}" srcOrd="2" destOrd="0" presId="urn:microsoft.com/office/officeart/2005/8/layout/hierarchy4"/>
    <dgm:cxn modelId="{B27CCC6A-402A-4D7A-9C67-ED5C942B5DAB}" type="presParOf" srcId="{F76323CD-0211-4D0A-9436-5011E89DC58D}" destId="{229A73DC-6CC6-4786-8845-25809D353107}" srcOrd="0" destOrd="0" presId="urn:microsoft.com/office/officeart/2005/8/layout/hierarchy4"/>
    <dgm:cxn modelId="{78795722-4DF6-404A-96BC-64FDE5342CB2}" type="presParOf" srcId="{229A73DC-6CC6-4786-8845-25809D353107}" destId="{D0394572-BF2C-44BB-9A5E-1619CF8086D8}" srcOrd="0" destOrd="0" presId="urn:microsoft.com/office/officeart/2005/8/layout/hierarchy4"/>
    <dgm:cxn modelId="{768FE1CB-E6C0-4EEE-B68D-D5BD184772E3}" type="presParOf" srcId="{229A73DC-6CC6-4786-8845-25809D353107}" destId="{2B2CDC6D-E68E-49E9-AD6C-8AE4487E1E75}" srcOrd="1" destOrd="0" presId="urn:microsoft.com/office/officeart/2005/8/layout/hierarchy4"/>
    <dgm:cxn modelId="{231280FE-4DE1-436D-932C-725F9F5A2048}" type="presParOf" srcId="{229A73DC-6CC6-4786-8845-25809D353107}" destId="{E37820FE-BEC5-4BB7-9E41-E2B17ED92E62}" srcOrd="2" destOrd="0" presId="urn:microsoft.com/office/officeart/2005/8/layout/hierarchy4"/>
    <dgm:cxn modelId="{5AA47B91-BC8D-4501-9443-084F094EC1FD}" type="presParOf" srcId="{E37820FE-BEC5-4BB7-9E41-E2B17ED92E62}" destId="{D8877AE0-E91C-48A5-BBE9-F3AF2AB45D03}" srcOrd="0" destOrd="0" presId="urn:microsoft.com/office/officeart/2005/8/layout/hierarchy4"/>
    <dgm:cxn modelId="{BA32ADD0-B086-4116-8885-B760E714F2C9}" type="presParOf" srcId="{D8877AE0-E91C-48A5-BBE9-F3AF2AB45D03}" destId="{4F8FFF34-D04F-4EDB-B6E8-78ED95BECC76}" srcOrd="0" destOrd="0" presId="urn:microsoft.com/office/officeart/2005/8/layout/hierarchy4"/>
    <dgm:cxn modelId="{B343D1D9-0BA1-4F09-A7BB-0BDC525BC6EA}" type="presParOf" srcId="{D8877AE0-E91C-48A5-BBE9-F3AF2AB45D03}" destId="{7BD644E5-730C-4769-BE26-4A7A687D497F}" srcOrd="1" destOrd="0" presId="urn:microsoft.com/office/officeart/2005/8/layout/hierarchy4"/>
    <dgm:cxn modelId="{B1D3D229-EB95-443C-AB9B-5AB6C2B6D56C}" type="presParOf" srcId="{ED986375-36F5-4143-A5F0-85653599471E}" destId="{9F687AEC-AB3B-4512-84AB-9EF38359FE99}" srcOrd="1" destOrd="0" presId="urn:microsoft.com/office/officeart/2005/8/layout/hierarchy4"/>
    <dgm:cxn modelId="{8A3C5774-D206-4035-9C79-16B6B6E9597B}" type="presParOf" srcId="{ED986375-36F5-4143-A5F0-85653599471E}" destId="{113415A5-E91F-4FE8-9BF8-30244626B0BF}" srcOrd="2" destOrd="0" presId="urn:microsoft.com/office/officeart/2005/8/layout/hierarchy4"/>
    <dgm:cxn modelId="{07F28575-D4CE-446A-8C8C-DC7B364F5EC2}" type="presParOf" srcId="{113415A5-E91F-4FE8-9BF8-30244626B0BF}" destId="{98728C6C-700D-4AF5-919D-571D1B1C73D6}" srcOrd="0" destOrd="0" presId="urn:microsoft.com/office/officeart/2005/8/layout/hierarchy4"/>
    <dgm:cxn modelId="{8BB08E63-B69C-46F6-B7CB-4687074E59FB}" type="presParOf" srcId="{113415A5-E91F-4FE8-9BF8-30244626B0BF}" destId="{7DA4393A-B616-4187-9FD5-5855AF709139}" srcOrd="1" destOrd="0" presId="urn:microsoft.com/office/officeart/2005/8/layout/hierarchy4"/>
    <dgm:cxn modelId="{F54557F3-FDDF-4FAC-B6D3-2C379FD5FF44}" type="presParOf" srcId="{113415A5-E91F-4FE8-9BF8-30244626B0BF}" destId="{5DBF41F9-76A7-4B1D-8947-AD1CA93918D7}" srcOrd="2" destOrd="0" presId="urn:microsoft.com/office/officeart/2005/8/layout/hierarchy4"/>
    <dgm:cxn modelId="{36AF0686-F316-4CB7-972F-64085B2C0579}" type="presParOf" srcId="{5DBF41F9-76A7-4B1D-8947-AD1CA93918D7}" destId="{AE066C26-0F89-4F74-8EEE-568A145904EB}" srcOrd="0" destOrd="0" presId="urn:microsoft.com/office/officeart/2005/8/layout/hierarchy4"/>
    <dgm:cxn modelId="{E2CADCDA-AA79-4CD3-9B3C-E6EEB23CA1B0}" type="presParOf" srcId="{AE066C26-0F89-4F74-8EEE-568A145904EB}" destId="{8A4A9CFA-AEA9-4F05-83EE-AD7DC19C36EB}" srcOrd="0" destOrd="0" presId="urn:microsoft.com/office/officeart/2005/8/layout/hierarchy4"/>
    <dgm:cxn modelId="{D1236021-55FE-4952-A6C1-DEE4451D0D8A}" type="presParOf" srcId="{AE066C26-0F89-4F74-8EEE-568A145904EB}" destId="{895BD70D-9B23-4D1F-955D-1C23DF0F0579}" srcOrd="1" destOrd="0" presId="urn:microsoft.com/office/officeart/2005/8/layout/hierarchy4"/>
    <dgm:cxn modelId="{A71A3D67-C3F0-45E9-B291-2A48D49ACCD5}" type="presParOf" srcId="{AE066C26-0F89-4F74-8EEE-568A145904EB}" destId="{74FFA38C-DB40-401A-8BBA-313CB5741F28}" srcOrd="2" destOrd="0" presId="urn:microsoft.com/office/officeart/2005/8/layout/hierarchy4"/>
    <dgm:cxn modelId="{DAC417D8-2948-4C36-9487-3AB255A21945}" type="presParOf" srcId="{74FFA38C-DB40-401A-8BBA-313CB5741F28}" destId="{0149EBE6-AA59-4F78-AF18-137F8047AB47}" srcOrd="0" destOrd="0" presId="urn:microsoft.com/office/officeart/2005/8/layout/hierarchy4"/>
    <dgm:cxn modelId="{D0DB82FD-5E84-4C21-8BDB-F63C40E86EF8}" type="presParOf" srcId="{0149EBE6-AA59-4F78-AF18-137F8047AB47}" destId="{14BABD28-5047-47A3-A701-B7AFBBE28819}" srcOrd="0" destOrd="0" presId="urn:microsoft.com/office/officeart/2005/8/layout/hierarchy4"/>
    <dgm:cxn modelId="{0054CE9D-48C5-400F-A28F-B77059B79FBE}" type="presParOf" srcId="{0149EBE6-AA59-4F78-AF18-137F8047AB47}" destId="{3F489D25-51FA-4C91-9DDF-6BA1DB51256D}" srcOrd="1" destOrd="0" presId="urn:microsoft.com/office/officeart/2005/8/layout/hierarchy4"/>
    <dgm:cxn modelId="{2047FEDC-8D9C-4996-8747-973B74CFCE3D}" type="presParOf" srcId="{0149EBE6-AA59-4F78-AF18-137F8047AB47}" destId="{D0D594F6-8533-4A50-8AE7-20755C3BFFA9}" srcOrd="2" destOrd="0" presId="urn:microsoft.com/office/officeart/2005/8/layout/hierarchy4"/>
    <dgm:cxn modelId="{F93F39D7-872D-4335-AF27-705AC2755800}" type="presParOf" srcId="{D0D594F6-8533-4A50-8AE7-20755C3BFFA9}" destId="{25C7D557-F0AE-4C4E-8B80-BC2468777DC6}" srcOrd="0" destOrd="0" presId="urn:microsoft.com/office/officeart/2005/8/layout/hierarchy4"/>
    <dgm:cxn modelId="{12531D48-211C-4343-A980-3365170E48FC}" type="presParOf" srcId="{25C7D557-F0AE-4C4E-8B80-BC2468777DC6}" destId="{8E7E2D4A-62E6-4A23-A5DD-552A63903B64}" srcOrd="0" destOrd="0" presId="urn:microsoft.com/office/officeart/2005/8/layout/hierarchy4"/>
    <dgm:cxn modelId="{7D189475-DC05-4A0E-894F-7EA405E3844A}" type="presParOf" srcId="{25C7D557-F0AE-4C4E-8B80-BC2468777DC6}" destId="{9B983630-5D09-45D7-92AD-109BAA43CF48}" srcOrd="1" destOrd="0" presId="urn:microsoft.com/office/officeart/2005/8/layout/hierarchy4"/>
    <dgm:cxn modelId="{00B261A3-2B19-4DA4-8A37-F0BFD4419FDD}" type="presParOf" srcId="{25C7D557-F0AE-4C4E-8B80-BC2468777DC6}" destId="{B338BAF6-59FE-4215-B697-18ED9B1E550D}" srcOrd="2" destOrd="0" presId="urn:microsoft.com/office/officeart/2005/8/layout/hierarchy4"/>
    <dgm:cxn modelId="{5E859C5B-AFD6-40A9-A446-33B76ACC8720}" type="presParOf" srcId="{B338BAF6-59FE-4215-B697-18ED9B1E550D}" destId="{C2D8D153-FBF9-44C5-B447-F4BF501D8FA1}" srcOrd="0" destOrd="0" presId="urn:microsoft.com/office/officeart/2005/8/layout/hierarchy4"/>
    <dgm:cxn modelId="{3DAC7EC4-91DA-4B3B-A657-D99A407141AE}" type="presParOf" srcId="{C2D8D153-FBF9-44C5-B447-F4BF501D8FA1}" destId="{085136A3-D02F-461C-B31C-FD1D69D16759}" srcOrd="0" destOrd="0" presId="urn:microsoft.com/office/officeart/2005/8/layout/hierarchy4"/>
    <dgm:cxn modelId="{F8A710E4-2ADD-4B43-8A4E-C3617D068AE3}" type="presParOf" srcId="{C2D8D153-FBF9-44C5-B447-F4BF501D8FA1}" destId="{DCA6CF81-D743-4AD3-A3A1-3DF9D9BFBC77}" srcOrd="1" destOrd="0" presId="urn:microsoft.com/office/officeart/2005/8/layout/hierarchy4"/>
    <dgm:cxn modelId="{A299B70F-A46A-415A-9AD3-F0ED0A3C191E}" type="presParOf" srcId="{C2D8D153-FBF9-44C5-B447-F4BF501D8FA1}" destId="{8A9FECDA-0971-4926-9F35-6C36E65B14A9}" srcOrd="2" destOrd="0" presId="urn:microsoft.com/office/officeart/2005/8/layout/hierarchy4"/>
    <dgm:cxn modelId="{DEE7641E-8F9C-4064-ACD9-CDA84A6C644F}" type="presParOf" srcId="{8A9FECDA-0971-4926-9F35-6C36E65B14A9}" destId="{4A1D7939-C139-4889-AA8A-C0FC12630CEE}" srcOrd="0" destOrd="0" presId="urn:microsoft.com/office/officeart/2005/8/layout/hierarchy4"/>
    <dgm:cxn modelId="{BB9A6131-7C0B-4F0C-A2FA-5457576A55DC}" type="presParOf" srcId="{4A1D7939-C139-4889-AA8A-C0FC12630CEE}" destId="{2BC9EB28-F68D-4321-836D-A642C2C0DAB1}" srcOrd="0" destOrd="0" presId="urn:microsoft.com/office/officeart/2005/8/layout/hierarchy4"/>
    <dgm:cxn modelId="{3BBB414D-BB77-4B2F-A5AF-736836A810CB}" type="presParOf" srcId="{4A1D7939-C139-4889-AA8A-C0FC12630CEE}" destId="{27FCCA56-038C-4613-B7B2-16CD590F385E}" srcOrd="1" destOrd="0" presId="urn:microsoft.com/office/officeart/2005/8/layout/hierarchy4"/>
    <dgm:cxn modelId="{6E2D78A3-C816-420E-9CE2-C9AE144021F1}" type="presParOf" srcId="{4A1D7939-C139-4889-AA8A-C0FC12630CEE}" destId="{7F93EC46-9C8D-4119-8F52-CCFA2BE3D856}" srcOrd="2" destOrd="0" presId="urn:microsoft.com/office/officeart/2005/8/layout/hierarchy4"/>
    <dgm:cxn modelId="{014C89AE-D3C8-454B-9016-EFB0251B084F}" type="presParOf" srcId="{7F93EC46-9C8D-4119-8F52-CCFA2BE3D856}" destId="{57E5281D-099B-4146-8847-39F267019B93}" srcOrd="0" destOrd="0" presId="urn:microsoft.com/office/officeart/2005/8/layout/hierarchy4"/>
    <dgm:cxn modelId="{06BCCDC9-63AE-4B9C-9231-1617F476D90D}" type="presParOf" srcId="{57E5281D-099B-4146-8847-39F267019B93}" destId="{85D767EC-FAE5-4312-B23F-9B41F2C6B7D7}" srcOrd="0" destOrd="0" presId="urn:microsoft.com/office/officeart/2005/8/layout/hierarchy4"/>
    <dgm:cxn modelId="{E66A9A0E-CB72-4C02-849B-F6D25D6CEAB5}" type="presParOf" srcId="{57E5281D-099B-4146-8847-39F267019B93}" destId="{A9B5E747-E89C-44EE-90A6-8904E34D8B12}" srcOrd="1" destOrd="0" presId="urn:microsoft.com/office/officeart/2005/8/layout/hierarchy4"/>
    <dgm:cxn modelId="{76BD0239-F30D-43A1-AA9F-6F93796BC3E9}" type="presParOf" srcId="{57E5281D-099B-4146-8847-39F267019B93}" destId="{E795CE46-C816-4100-AC67-9520DA742BDE}" srcOrd="2" destOrd="0" presId="urn:microsoft.com/office/officeart/2005/8/layout/hierarchy4"/>
    <dgm:cxn modelId="{B671ACC7-50C8-42DA-BDF5-DC22CE651A27}" type="presParOf" srcId="{E795CE46-C816-4100-AC67-9520DA742BDE}" destId="{AF157ACE-04CF-46AC-BBA4-4513DAC2FEED}" srcOrd="0" destOrd="0" presId="urn:microsoft.com/office/officeart/2005/8/layout/hierarchy4"/>
    <dgm:cxn modelId="{FEAE4B7D-1250-4677-82B4-AF556EE9B794}" type="presParOf" srcId="{AF157ACE-04CF-46AC-BBA4-4513DAC2FEED}" destId="{0173EF90-65AC-40C1-BC63-3905C32CCBD3}" srcOrd="0" destOrd="0" presId="urn:microsoft.com/office/officeart/2005/8/layout/hierarchy4"/>
    <dgm:cxn modelId="{2BA8B4C9-1076-4310-A95A-52D5F2A3DF28}" type="presParOf" srcId="{AF157ACE-04CF-46AC-BBA4-4513DAC2FEED}" destId="{074A374B-49A7-4B87-A7E3-020A459817C7}" srcOrd="1" destOrd="0" presId="urn:microsoft.com/office/officeart/2005/8/layout/hierarchy4"/>
    <dgm:cxn modelId="{87AACE41-B369-4E94-8559-4365D33B44AB}" type="presParOf" srcId="{B74154C5-AFFE-498C-8E4C-911D7456AC97}" destId="{694C6A3E-E1B4-4940-ABED-A0BE47161CCE}" srcOrd="1" destOrd="0" presId="urn:microsoft.com/office/officeart/2005/8/layout/hierarchy4"/>
    <dgm:cxn modelId="{9686F475-5F1A-4098-AEE0-45834E0456AF}" type="presParOf" srcId="{B74154C5-AFFE-498C-8E4C-911D7456AC97}" destId="{22BDFE06-8D1B-4C76-8FF0-2DABD4B35522}" srcOrd="2" destOrd="0" presId="urn:microsoft.com/office/officeart/2005/8/layout/hierarchy4"/>
    <dgm:cxn modelId="{EEC7B213-FD21-49B5-B161-8F9067B5DD3E}" type="presParOf" srcId="{22BDFE06-8D1B-4C76-8FF0-2DABD4B35522}" destId="{576C6983-4618-426C-8177-DEA9FE3AC4EB}" srcOrd="0" destOrd="0" presId="urn:microsoft.com/office/officeart/2005/8/layout/hierarchy4"/>
    <dgm:cxn modelId="{E1793FAD-0E85-42D1-A3A4-DB35C2F25902}" type="presParOf" srcId="{22BDFE06-8D1B-4C76-8FF0-2DABD4B35522}" destId="{498D5BED-6816-45E0-A418-8DCFF49902AF}" srcOrd="1" destOrd="0" presId="urn:microsoft.com/office/officeart/2005/8/layout/hierarchy4"/>
    <dgm:cxn modelId="{B331F236-894C-4C64-A280-041380ADFC5A}" type="presParOf" srcId="{22BDFE06-8D1B-4C76-8FF0-2DABD4B35522}" destId="{508A389B-C0F5-43D4-BD46-7C9F058EB2F7}" srcOrd="2" destOrd="0" presId="urn:microsoft.com/office/officeart/2005/8/layout/hierarchy4"/>
    <dgm:cxn modelId="{01B12CD1-C73B-42B6-BBE3-EFED07B9F53D}" type="presParOf" srcId="{508A389B-C0F5-43D4-BD46-7C9F058EB2F7}" destId="{4BE30B0A-6BC4-4384-8F26-09633F1C2F67}" srcOrd="0" destOrd="0" presId="urn:microsoft.com/office/officeart/2005/8/layout/hierarchy4"/>
    <dgm:cxn modelId="{E23871F5-8F3E-4EB8-8362-FB1C6C23577C}" type="presParOf" srcId="{4BE30B0A-6BC4-4384-8F26-09633F1C2F67}" destId="{C1736FFF-D3A9-461C-843A-75D86022B9DC}" srcOrd="0" destOrd="0" presId="urn:microsoft.com/office/officeart/2005/8/layout/hierarchy4"/>
    <dgm:cxn modelId="{EC407F15-4B2E-45F7-9B3C-0782C6D2C09A}" type="presParOf" srcId="{4BE30B0A-6BC4-4384-8F26-09633F1C2F67}" destId="{45FD02FA-D649-4107-81C7-BA7596601166}" srcOrd="1" destOrd="0" presId="urn:microsoft.com/office/officeart/2005/8/layout/hierarchy4"/>
    <dgm:cxn modelId="{AFADB938-C9FF-4DF7-81D2-03E0F862045B}" type="presParOf" srcId="{4BE30B0A-6BC4-4384-8F26-09633F1C2F67}" destId="{62BDDD9A-D02D-4EC9-9A51-1238D67179B7}" srcOrd="2" destOrd="0" presId="urn:microsoft.com/office/officeart/2005/8/layout/hierarchy4"/>
    <dgm:cxn modelId="{B3944D2C-9322-484B-B66E-D8AB2E09EA24}" type="presParOf" srcId="{62BDDD9A-D02D-4EC9-9A51-1238D67179B7}" destId="{244A4C12-9192-4253-93E3-A0FF0E338196}" srcOrd="0" destOrd="0" presId="urn:microsoft.com/office/officeart/2005/8/layout/hierarchy4"/>
    <dgm:cxn modelId="{ECB34CE3-E9EF-46E7-A463-9EE80CCB7DAC}" type="presParOf" srcId="{244A4C12-9192-4253-93E3-A0FF0E338196}" destId="{33D6FFE4-E349-423D-A7F1-8E1A49A29AC4}" srcOrd="0" destOrd="0" presId="urn:microsoft.com/office/officeart/2005/8/layout/hierarchy4"/>
    <dgm:cxn modelId="{C54C7B71-C262-49EC-8CB3-8B88E68FA59C}" type="presParOf" srcId="{244A4C12-9192-4253-93E3-A0FF0E338196}" destId="{43C3D53A-843E-4C4F-9A60-8FB58F11DD4E}" srcOrd="1" destOrd="0" presId="urn:microsoft.com/office/officeart/2005/8/layout/hierarchy4"/>
    <dgm:cxn modelId="{273BFEDF-047C-4F06-A405-DAFA6617F3C3}" type="presParOf" srcId="{244A4C12-9192-4253-93E3-A0FF0E338196}" destId="{6E5BFFB0-6E2B-4011-9640-F6BAB03B9ADF}" srcOrd="2" destOrd="0" presId="urn:microsoft.com/office/officeart/2005/8/layout/hierarchy4"/>
    <dgm:cxn modelId="{DDCC3D40-3F67-42A0-9C09-9A88E3F58FA8}" type="presParOf" srcId="{6E5BFFB0-6E2B-4011-9640-F6BAB03B9ADF}" destId="{FF422C5A-2F9A-4C9D-854E-BFC785439DEC}" srcOrd="0" destOrd="0" presId="urn:microsoft.com/office/officeart/2005/8/layout/hierarchy4"/>
    <dgm:cxn modelId="{C7B5D1FE-DCE2-4945-880B-AF404F8A29E7}" type="presParOf" srcId="{FF422C5A-2F9A-4C9D-854E-BFC785439DEC}" destId="{C586111C-58B6-40AF-8D8A-60EE680572BA}" srcOrd="0" destOrd="0" presId="urn:microsoft.com/office/officeart/2005/8/layout/hierarchy4"/>
    <dgm:cxn modelId="{9D776216-F868-4A6F-9059-62F23E75A061}" type="presParOf" srcId="{FF422C5A-2F9A-4C9D-854E-BFC785439DEC}" destId="{A0E0AB26-1DEA-4D08-AD62-8A7E0816A59C}" srcOrd="1" destOrd="0" presId="urn:microsoft.com/office/officeart/2005/8/layout/hierarchy4"/>
    <dgm:cxn modelId="{0F414CF8-C717-4BE6-906D-8C757EF8BC15}" type="presParOf" srcId="{FF422C5A-2F9A-4C9D-854E-BFC785439DEC}" destId="{FFF447F9-BACE-4B19-B5DF-5D71FE61C4DC}" srcOrd="2" destOrd="0" presId="urn:microsoft.com/office/officeart/2005/8/layout/hierarchy4"/>
    <dgm:cxn modelId="{1131DBD2-5473-4F56-8A36-9308E453D370}" type="presParOf" srcId="{FFF447F9-BACE-4B19-B5DF-5D71FE61C4DC}" destId="{5106FDE3-AC3E-4615-8C4F-829EABC2C26C}" srcOrd="0" destOrd="0" presId="urn:microsoft.com/office/officeart/2005/8/layout/hierarchy4"/>
    <dgm:cxn modelId="{5D73EDD4-62F3-4A35-B594-6BCF6433163B}" type="presParOf" srcId="{5106FDE3-AC3E-4615-8C4F-829EABC2C26C}" destId="{41590EE3-70B4-4E0E-8D44-18EF1FD97F2E}" srcOrd="0" destOrd="0" presId="urn:microsoft.com/office/officeart/2005/8/layout/hierarchy4"/>
    <dgm:cxn modelId="{9BD9C24D-22E5-4350-9280-E3BF5FC7E0D5}" type="presParOf" srcId="{5106FDE3-AC3E-4615-8C4F-829EABC2C26C}" destId="{58DAA9F4-0E18-4F78-BD4F-92D296477D35}" srcOrd="1" destOrd="0" presId="urn:microsoft.com/office/officeart/2005/8/layout/hierarchy4"/>
    <dgm:cxn modelId="{7EEA7E84-5B25-4373-B439-742D92F5641F}" type="presParOf" srcId="{5106FDE3-AC3E-4615-8C4F-829EABC2C26C}" destId="{D1A4E4BA-FB74-44DD-88E4-672303AAC4FA}" srcOrd="2" destOrd="0" presId="urn:microsoft.com/office/officeart/2005/8/layout/hierarchy4"/>
    <dgm:cxn modelId="{8CD1820F-90E1-46F0-9156-7CAC13CA60B5}" type="presParOf" srcId="{D1A4E4BA-FB74-44DD-88E4-672303AAC4FA}" destId="{E5B57F09-2B59-4711-A8C9-974EF4149D9A}" srcOrd="0" destOrd="0" presId="urn:microsoft.com/office/officeart/2005/8/layout/hierarchy4"/>
    <dgm:cxn modelId="{AC37389C-D9AE-44ED-A2D3-EE282ACCE379}" type="presParOf" srcId="{E5B57F09-2B59-4711-A8C9-974EF4149D9A}" destId="{6CE5FDB4-BFBB-4259-A330-B441199BCE24}" srcOrd="0" destOrd="0" presId="urn:microsoft.com/office/officeart/2005/8/layout/hierarchy4"/>
    <dgm:cxn modelId="{3EEC8C35-3EFC-40FD-AE0D-849D5922E433}" type="presParOf" srcId="{E5B57F09-2B59-4711-A8C9-974EF4149D9A}" destId="{333F826B-C233-4B5F-A398-764D3F47A1BA}" srcOrd="1" destOrd="0" presId="urn:microsoft.com/office/officeart/2005/8/layout/hierarchy4"/>
    <dgm:cxn modelId="{AC2A55E9-E2CE-4593-BD1D-4F58610CCA77}" type="presParOf" srcId="{E5B57F09-2B59-4711-A8C9-974EF4149D9A}" destId="{E607D5B5-B0CE-46E0-84C5-F456BAF04EE4}" srcOrd="2" destOrd="0" presId="urn:microsoft.com/office/officeart/2005/8/layout/hierarchy4"/>
    <dgm:cxn modelId="{AFCD994F-CBA4-403C-9F65-5A5100F74AD7}" type="presParOf" srcId="{E607D5B5-B0CE-46E0-84C5-F456BAF04EE4}" destId="{F267116D-D0B1-4457-ABA0-2D94424C53E8}" srcOrd="0" destOrd="0" presId="urn:microsoft.com/office/officeart/2005/8/layout/hierarchy4"/>
    <dgm:cxn modelId="{A292FE60-A4A6-4F9F-8979-AE9E557C6C03}" type="presParOf" srcId="{F267116D-D0B1-4457-ABA0-2D94424C53E8}" destId="{89DC61A6-3199-4C88-A8D1-98ADCFDD3274}" srcOrd="0" destOrd="0" presId="urn:microsoft.com/office/officeart/2005/8/layout/hierarchy4"/>
    <dgm:cxn modelId="{45590B41-061B-4729-9AED-A37AF186C1E3}" type="presParOf" srcId="{F267116D-D0B1-4457-ABA0-2D94424C53E8}" destId="{911FD772-B984-413E-A468-8F0F3007E9F5}" srcOrd="1" destOrd="0" presId="urn:microsoft.com/office/officeart/2005/8/layout/hierarchy4"/>
    <dgm:cxn modelId="{1692818B-6B6B-440B-8010-D37C00D46C99}" type="presParOf" srcId="{F267116D-D0B1-4457-ABA0-2D94424C53E8}" destId="{C7E808E6-5BB0-42AD-9568-7FA84FFA1273}" srcOrd="2" destOrd="0" presId="urn:microsoft.com/office/officeart/2005/8/layout/hierarchy4"/>
    <dgm:cxn modelId="{330B97E2-C1D3-4F84-9C06-A233356D3309}" type="presParOf" srcId="{C7E808E6-5BB0-42AD-9568-7FA84FFA1273}" destId="{6143EFE8-4DC9-41D7-A90D-BEF4DD9D6775}" srcOrd="0" destOrd="0" presId="urn:microsoft.com/office/officeart/2005/8/layout/hierarchy4"/>
    <dgm:cxn modelId="{E23A1A2E-5A93-46D6-9A2C-8FF36114FF67}" type="presParOf" srcId="{6143EFE8-4DC9-41D7-A90D-BEF4DD9D6775}" destId="{B35EEDEE-A63C-4DC0-9860-A34A7BFD903E}" srcOrd="0" destOrd="0" presId="urn:microsoft.com/office/officeart/2005/8/layout/hierarchy4"/>
    <dgm:cxn modelId="{D4E4E747-7556-44B7-93D2-B9F41AA3F250}" type="presParOf" srcId="{6143EFE8-4DC9-41D7-A90D-BEF4DD9D6775}" destId="{DE95F23C-C4B0-414E-84D4-9F202008C6C7}" srcOrd="1" destOrd="0" presId="urn:microsoft.com/office/officeart/2005/8/layout/hierarchy4"/>
    <dgm:cxn modelId="{7D547CB0-15FA-4141-A41F-8332401D6CAA}" type="presParOf" srcId="{6143EFE8-4DC9-41D7-A90D-BEF4DD9D6775}" destId="{2AFD5925-89E6-4CDB-B771-8976E3EAA1E0}" srcOrd="2" destOrd="0" presId="urn:microsoft.com/office/officeart/2005/8/layout/hierarchy4"/>
    <dgm:cxn modelId="{0DDA21B2-F27E-4CD8-8105-EE89619311EB}" type="presParOf" srcId="{2AFD5925-89E6-4CDB-B771-8976E3EAA1E0}" destId="{70126A72-D428-49FA-8D64-455D3BB37C3B}" srcOrd="0" destOrd="0" presId="urn:microsoft.com/office/officeart/2005/8/layout/hierarchy4"/>
    <dgm:cxn modelId="{5F6E288F-5275-43BF-8441-EE05D483B85C}" type="presParOf" srcId="{70126A72-D428-49FA-8D64-455D3BB37C3B}" destId="{6C2FB839-90B1-4C3A-BFA4-60802C25EC81}" srcOrd="0" destOrd="0" presId="urn:microsoft.com/office/officeart/2005/8/layout/hierarchy4"/>
    <dgm:cxn modelId="{24C2B07B-B7EC-4B4C-9F6E-FF4D21C69D72}" type="presParOf" srcId="{70126A72-D428-49FA-8D64-455D3BB37C3B}" destId="{BCAF8949-B074-41B5-830F-D70AB29BD44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AC88BC-C8FF-402F-AB2A-11AC4BBF48B7}">
      <dsp:nvSpPr>
        <dsp:cNvPr id="0" name=""/>
        <dsp:cNvSpPr/>
      </dsp:nvSpPr>
      <dsp:spPr>
        <a:xfrm>
          <a:off x="1374" y="312566"/>
          <a:ext cx="1822731" cy="946502"/>
        </a:xfrm>
        <a:prstGeom prst="ellips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Доходы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8307" y="451178"/>
        <a:ext cx="1288865" cy="669278"/>
      </dsp:txXfrm>
    </dsp:sp>
    <dsp:sp modelId="{1816D16A-814C-4C22-A6CC-12105B3989BB}">
      <dsp:nvSpPr>
        <dsp:cNvPr id="0" name=""/>
        <dsp:cNvSpPr/>
      </dsp:nvSpPr>
      <dsp:spPr>
        <a:xfrm>
          <a:off x="1955862" y="409956"/>
          <a:ext cx="685015" cy="685015"/>
        </a:xfrm>
        <a:prstGeom prst="mathMinus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>
        <a:off x="2046661" y="671906"/>
        <a:ext cx="503417" cy="161115"/>
      </dsp:txXfrm>
    </dsp:sp>
    <dsp:sp modelId="{32775538-2AC3-4373-B014-5A44732CBC7F}">
      <dsp:nvSpPr>
        <dsp:cNvPr id="0" name=""/>
        <dsp:cNvSpPr/>
      </dsp:nvSpPr>
      <dsp:spPr>
        <a:xfrm>
          <a:off x="2700925" y="326160"/>
          <a:ext cx="1753320" cy="919314"/>
        </a:xfrm>
        <a:prstGeom prst="ellipse">
          <a:avLst/>
        </a:prstGeom>
        <a:solidFill>
          <a:srgbClr val="50BCB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Расходы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57693" y="460790"/>
        <a:ext cx="1239784" cy="650054"/>
      </dsp:txXfrm>
    </dsp:sp>
    <dsp:sp modelId="{4B955819-9EB5-4C61-BE5E-7CE7027DF3F0}">
      <dsp:nvSpPr>
        <dsp:cNvPr id="0" name=""/>
        <dsp:cNvSpPr/>
      </dsp:nvSpPr>
      <dsp:spPr>
        <a:xfrm>
          <a:off x="4550147" y="443310"/>
          <a:ext cx="685015" cy="685015"/>
        </a:xfrm>
        <a:prstGeom prst="mathEqual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>
        <a:off x="4640946" y="584423"/>
        <a:ext cx="503417" cy="402789"/>
      </dsp:txXfrm>
    </dsp:sp>
    <dsp:sp modelId="{A84245DF-C8CC-47D2-83AC-15EF153255E0}">
      <dsp:nvSpPr>
        <dsp:cNvPr id="0" name=""/>
        <dsp:cNvSpPr/>
      </dsp:nvSpPr>
      <dsp:spPr>
        <a:xfrm>
          <a:off x="5331064" y="275127"/>
          <a:ext cx="1802700" cy="1021381"/>
        </a:xfrm>
        <a:prstGeom prst="ellips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rPr>
            <a:t>(-)Дефицит </a:t>
          </a:r>
          <a:r>
            <a:rPr lang="ru-RU" sz="1800" kern="1200" smtClean="0">
              <a:latin typeface="Times New Roman" pitchFamily="18" charset="0"/>
              <a:cs typeface="Times New Roman" pitchFamily="18" charset="0"/>
            </a:rPr>
            <a:t>((+) </a:t>
          </a:r>
          <a:r>
            <a:rPr lang="ru-RU" sz="1800" kern="1200" smtClean="0">
              <a:solidFill>
                <a:schemeClr val="accent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Профи-цит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)</a:t>
          </a:r>
        </a:p>
      </dsp:txBody>
      <dsp:txXfrm>
        <a:off x="5595063" y="424705"/>
        <a:ext cx="1274702" cy="72222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25282-24D3-4CFD-AC59-CD63786195EA}">
      <dsp:nvSpPr>
        <dsp:cNvPr id="0" name=""/>
        <dsp:cNvSpPr/>
      </dsp:nvSpPr>
      <dsp:spPr>
        <a:xfrm>
          <a:off x="2980584" y="-317166"/>
          <a:ext cx="2175734" cy="1654583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Основных направлениях налоговой политики Чувашской Республики</a:t>
          </a:r>
          <a:endParaRPr lang="ru-RU" sz="1800" b="1" kern="1200" dirty="0"/>
        </a:p>
      </dsp:txBody>
      <dsp:txXfrm>
        <a:off x="3061354" y="-236396"/>
        <a:ext cx="2014194" cy="1493043"/>
      </dsp:txXfrm>
    </dsp:sp>
    <dsp:sp modelId="{B1BA7DD6-4629-4464-AA76-4AC12B29F7ED}">
      <dsp:nvSpPr>
        <dsp:cNvPr id="0" name=""/>
        <dsp:cNvSpPr/>
      </dsp:nvSpPr>
      <dsp:spPr>
        <a:xfrm>
          <a:off x="2387455" y="510125"/>
          <a:ext cx="3361993" cy="3361993"/>
        </a:xfrm>
        <a:custGeom>
          <a:avLst/>
          <a:gdLst/>
          <a:ahLst/>
          <a:cxnLst/>
          <a:rect l="0" t="0" r="0" b="0"/>
          <a:pathLst>
            <a:path>
              <a:moveTo>
                <a:pt x="2773349" y="403297"/>
              </a:moveTo>
              <a:arcTo wR="1680996" hR="1680996" stAng="18631704" swAng="1187350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40000"/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09EE511D-0EF6-43EC-B406-0F1618FAB471}">
      <dsp:nvSpPr>
        <dsp:cNvPr id="0" name=""/>
        <dsp:cNvSpPr/>
      </dsp:nvSpPr>
      <dsp:spPr>
        <a:xfrm>
          <a:off x="4633372" y="1363830"/>
          <a:ext cx="2232151" cy="1654583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68408"/>
                <a:satOff val="-746"/>
                <a:lumOff val="8526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68408"/>
                <a:satOff val="-746"/>
                <a:lumOff val="8526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68408"/>
                <a:satOff val="-746"/>
                <a:lumOff val="85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Основных направлениях бюджетной политики Чувашской Республики</a:t>
          </a:r>
          <a:endParaRPr lang="ru-RU" sz="1800" b="1" kern="1200" dirty="0"/>
        </a:p>
      </dsp:txBody>
      <dsp:txXfrm>
        <a:off x="4714142" y="1444600"/>
        <a:ext cx="2070611" cy="1493043"/>
      </dsp:txXfrm>
    </dsp:sp>
    <dsp:sp modelId="{CEBC4C3C-A437-4420-A2E2-C12E33E8450C}">
      <dsp:nvSpPr>
        <dsp:cNvPr id="0" name=""/>
        <dsp:cNvSpPr/>
      </dsp:nvSpPr>
      <dsp:spPr>
        <a:xfrm>
          <a:off x="2387455" y="510125"/>
          <a:ext cx="3361993" cy="3361993"/>
        </a:xfrm>
        <a:custGeom>
          <a:avLst/>
          <a:gdLst/>
          <a:ahLst/>
          <a:cxnLst/>
          <a:rect l="0" t="0" r="0" b="0"/>
          <a:pathLst>
            <a:path>
              <a:moveTo>
                <a:pt x="3141600" y="2513093"/>
              </a:moveTo>
              <a:arcTo wR="1680996" hR="1680996" stAng="1780194" swAng="1112458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40000"/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B5C2805B-3ECC-4AA3-B306-E04B8D93175A}">
      <dsp:nvSpPr>
        <dsp:cNvPr id="0" name=""/>
        <dsp:cNvSpPr/>
      </dsp:nvSpPr>
      <dsp:spPr>
        <a:xfrm>
          <a:off x="2952376" y="3044826"/>
          <a:ext cx="2232151" cy="1654583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136816"/>
                <a:satOff val="-1492"/>
                <a:lumOff val="17053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136816"/>
                <a:satOff val="-1492"/>
                <a:lumOff val="17053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136816"/>
                <a:satOff val="-1492"/>
                <a:lumOff val="1705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Государственных программах Чувашской Республики</a:t>
          </a:r>
          <a:endParaRPr lang="ru-RU" sz="1800" b="1" kern="1200" dirty="0"/>
        </a:p>
      </dsp:txBody>
      <dsp:txXfrm>
        <a:off x="3033146" y="3125596"/>
        <a:ext cx="2070611" cy="1493043"/>
      </dsp:txXfrm>
    </dsp:sp>
    <dsp:sp modelId="{609DDD8F-8077-4ED9-B479-F4058D5BF79E}">
      <dsp:nvSpPr>
        <dsp:cNvPr id="0" name=""/>
        <dsp:cNvSpPr/>
      </dsp:nvSpPr>
      <dsp:spPr>
        <a:xfrm>
          <a:off x="2387455" y="510125"/>
          <a:ext cx="3361993" cy="3361993"/>
        </a:xfrm>
        <a:custGeom>
          <a:avLst/>
          <a:gdLst/>
          <a:ahLst/>
          <a:cxnLst/>
          <a:rect l="0" t="0" r="0" b="0"/>
          <a:pathLst>
            <a:path>
              <a:moveTo>
                <a:pt x="560795" y="2934351"/>
              </a:moveTo>
              <a:arcTo wR="1680996" hR="1680996" stAng="7907348" swAng="1112458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40000"/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FDB32F28-2B23-4FC5-B84F-1478F183AB08}">
      <dsp:nvSpPr>
        <dsp:cNvPr id="0" name=""/>
        <dsp:cNvSpPr/>
      </dsp:nvSpPr>
      <dsp:spPr>
        <a:xfrm>
          <a:off x="1271379" y="1363830"/>
          <a:ext cx="2232151" cy="1654583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205224"/>
                <a:satOff val="-2238"/>
                <a:lumOff val="25579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205224"/>
                <a:satOff val="-2238"/>
                <a:lumOff val="25579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205224"/>
                <a:satOff val="-2238"/>
                <a:lumOff val="2557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Прогнозе социально-экономического развития Чувашской Республики</a:t>
          </a:r>
          <a:endParaRPr lang="ru-RU" sz="1700" b="1" kern="1200" dirty="0"/>
        </a:p>
      </dsp:txBody>
      <dsp:txXfrm>
        <a:off x="1352149" y="1444600"/>
        <a:ext cx="2070611" cy="1493043"/>
      </dsp:txXfrm>
    </dsp:sp>
    <dsp:sp modelId="{AE08C94F-0CD5-478E-94D3-913DA7B7B592}">
      <dsp:nvSpPr>
        <dsp:cNvPr id="0" name=""/>
        <dsp:cNvSpPr/>
      </dsp:nvSpPr>
      <dsp:spPr>
        <a:xfrm>
          <a:off x="2387455" y="510125"/>
          <a:ext cx="3361993" cy="3361993"/>
        </a:xfrm>
        <a:custGeom>
          <a:avLst/>
          <a:gdLst/>
          <a:ahLst/>
          <a:cxnLst/>
          <a:rect l="0" t="0" r="0" b="0"/>
          <a:pathLst>
            <a:path>
              <a:moveTo>
                <a:pt x="220574" y="848579"/>
              </a:moveTo>
              <a:arcTo wR="1680996" hR="1680996" stAng="12580947" swAng="1187350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40000"/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F62A4F-6281-44A9-8CCB-EC1D32ECC29E}">
      <dsp:nvSpPr>
        <dsp:cNvPr id="0" name=""/>
        <dsp:cNvSpPr/>
      </dsp:nvSpPr>
      <dsp:spPr>
        <a:xfrm>
          <a:off x="2180614" y="347707"/>
          <a:ext cx="4899424" cy="4899424"/>
        </a:xfrm>
        <a:prstGeom prst="pie">
          <a:avLst>
            <a:gd name="adj1" fmla="val 16200000"/>
            <a:gd name="adj2" fmla="val 1980000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Составление проекта бюджета очередного года</a:t>
          </a:r>
          <a:endParaRPr lang="ru-RU" sz="1400" b="1" kern="1200" dirty="0"/>
        </a:p>
      </dsp:txBody>
      <dsp:txXfrm>
        <a:off x="4746979" y="973550"/>
        <a:ext cx="1283182" cy="991550"/>
      </dsp:txXfrm>
    </dsp:sp>
    <dsp:sp modelId="{842E3C46-EC8A-4ABB-BCAE-D9BAAC0F901D}">
      <dsp:nvSpPr>
        <dsp:cNvPr id="0" name=""/>
        <dsp:cNvSpPr/>
      </dsp:nvSpPr>
      <dsp:spPr>
        <a:xfrm>
          <a:off x="2238940" y="448611"/>
          <a:ext cx="4899424" cy="4899424"/>
        </a:xfrm>
        <a:prstGeom prst="pie">
          <a:avLst>
            <a:gd name="adj1" fmla="val 19800000"/>
            <a:gd name="adj2" fmla="val 18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Рассмотрение проекта бюджета очередного года</a:t>
          </a:r>
          <a:endParaRPr lang="ru-RU" sz="1400" b="1" kern="1200" dirty="0"/>
        </a:p>
      </dsp:txBody>
      <dsp:txXfrm>
        <a:off x="5563550" y="2431712"/>
        <a:ext cx="1341509" cy="962386"/>
      </dsp:txXfrm>
    </dsp:sp>
    <dsp:sp modelId="{EF4DAB56-0E4E-4262-BFE2-5F22B9C565D7}">
      <dsp:nvSpPr>
        <dsp:cNvPr id="0" name=""/>
        <dsp:cNvSpPr/>
      </dsp:nvSpPr>
      <dsp:spPr>
        <a:xfrm>
          <a:off x="2180614" y="549516"/>
          <a:ext cx="4899424" cy="4899424"/>
        </a:xfrm>
        <a:prstGeom prst="pie">
          <a:avLst>
            <a:gd name="adj1" fmla="val 1800000"/>
            <a:gd name="adj2" fmla="val 54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Утверждение бюджета очередного года</a:t>
          </a:r>
          <a:endParaRPr lang="ru-RU" sz="1400" b="1" kern="1200" dirty="0"/>
        </a:p>
      </dsp:txBody>
      <dsp:txXfrm>
        <a:off x="4746979" y="3860710"/>
        <a:ext cx="1283182" cy="991550"/>
      </dsp:txXfrm>
    </dsp:sp>
    <dsp:sp modelId="{4EC7F541-63A3-4EAE-B73C-7B624E9A8B04}">
      <dsp:nvSpPr>
        <dsp:cNvPr id="0" name=""/>
        <dsp:cNvSpPr/>
      </dsp:nvSpPr>
      <dsp:spPr>
        <a:xfrm>
          <a:off x="2063961" y="549516"/>
          <a:ext cx="4899424" cy="4899424"/>
        </a:xfrm>
        <a:prstGeom prst="pie">
          <a:avLst>
            <a:gd name="adj1" fmla="val 5400000"/>
            <a:gd name="adj2" fmla="val 90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Исполнение бюджета в текущем году</a:t>
          </a:r>
          <a:endParaRPr lang="ru-RU" sz="1400" b="1" kern="1200" dirty="0"/>
        </a:p>
      </dsp:txBody>
      <dsp:txXfrm>
        <a:off x="3113837" y="3860710"/>
        <a:ext cx="1283182" cy="991550"/>
      </dsp:txXfrm>
    </dsp:sp>
    <dsp:sp modelId="{0476E67D-5740-41C1-B512-8D9664E886EA}">
      <dsp:nvSpPr>
        <dsp:cNvPr id="0" name=""/>
        <dsp:cNvSpPr/>
      </dsp:nvSpPr>
      <dsp:spPr>
        <a:xfrm>
          <a:off x="2005634" y="448611"/>
          <a:ext cx="4899424" cy="4899424"/>
        </a:xfrm>
        <a:prstGeom prst="pie">
          <a:avLst>
            <a:gd name="adj1" fmla="val 9000000"/>
            <a:gd name="adj2" fmla="val 1260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Формирование отчета об исполнении бюджета предыдущего года</a:t>
          </a:r>
          <a:endParaRPr lang="ru-RU" sz="1400" b="1" kern="1200" dirty="0"/>
        </a:p>
      </dsp:txBody>
      <dsp:txXfrm>
        <a:off x="2238940" y="2431712"/>
        <a:ext cx="1341509" cy="962386"/>
      </dsp:txXfrm>
    </dsp:sp>
    <dsp:sp modelId="{DA87E9FC-B2D7-4745-9F92-BBE64603542E}">
      <dsp:nvSpPr>
        <dsp:cNvPr id="0" name=""/>
        <dsp:cNvSpPr/>
      </dsp:nvSpPr>
      <dsp:spPr>
        <a:xfrm>
          <a:off x="2063961" y="347707"/>
          <a:ext cx="4899424" cy="4899424"/>
        </a:xfrm>
        <a:prstGeom prst="pie">
          <a:avLst>
            <a:gd name="adj1" fmla="val 126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/>
        </a:p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Утверждение отчета об исполнении бюджета предыдущего года</a:t>
          </a:r>
          <a:endParaRPr lang="ru-RU" sz="1400" b="1" kern="1200" dirty="0"/>
        </a:p>
      </dsp:txBody>
      <dsp:txXfrm>
        <a:off x="3113837" y="973550"/>
        <a:ext cx="1283182" cy="991550"/>
      </dsp:txXfrm>
    </dsp:sp>
    <dsp:sp modelId="{645E1EC9-0933-4E6B-AECB-D952B70FC643}">
      <dsp:nvSpPr>
        <dsp:cNvPr id="0" name=""/>
        <dsp:cNvSpPr/>
      </dsp:nvSpPr>
      <dsp:spPr>
        <a:xfrm>
          <a:off x="1877137" y="44409"/>
          <a:ext cx="5506019" cy="5506019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4DA3E07-BB5F-47AE-8641-79F859DB5CB5}">
      <dsp:nvSpPr>
        <dsp:cNvPr id="0" name=""/>
        <dsp:cNvSpPr/>
      </dsp:nvSpPr>
      <dsp:spPr>
        <a:xfrm>
          <a:off x="1935464" y="145314"/>
          <a:ext cx="5506019" cy="5506019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13181CF-CFAC-4748-ABA5-035FEB22F4F7}">
      <dsp:nvSpPr>
        <dsp:cNvPr id="0" name=""/>
        <dsp:cNvSpPr/>
      </dsp:nvSpPr>
      <dsp:spPr>
        <a:xfrm>
          <a:off x="1877137" y="246218"/>
          <a:ext cx="5506019" cy="5506019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92B7A11-A671-4B89-9347-B0ACB03A440B}">
      <dsp:nvSpPr>
        <dsp:cNvPr id="0" name=""/>
        <dsp:cNvSpPr/>
      </dsp:nvSpPr>
      <dsp:spPr>
        <a:xfrm>
          <a:off x="1760842" y="246218"/>
          <a:ext cx="5506019" cy="5506019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BA1513E-5EC7-4F59-860A-3B64659C2085}">
      <dsp:nvSpPr>
        <dsp:cNvPr id="0" name=""/>
        <dsp:cNvSpPr/>
      </dsp:nvSpPr>
      <dsp:spPr>
        <a:xfrm>
          <a:off x="1702516" y="145314"/>
          <a:ext cx="5506019" cy="5506019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D69B72D-0C44-42CD-AEA0-3AD3918B2D39}">
      <dsp:nvSpPr>
        <dsp:cNvPr id="0" name=""/>
        <dsp:cNvSpPr/>
      </dsp:nvSpPr>
      <dsp:spPr>
        <a:xfrm>
          <a:off x="1760842" y="44409"/>
          <a:ext cx="5506019" cy="5506019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12F5D-797B-4C71-93F7-7C835BFF7982}">
      <dsp:nvSpPr>
        <dsp:cNvPr id="0" name=""/>
        <dsp:cNvSpPr/>
      </dsp:nvSpPr>
      <dsp:spPr>
        <a:xfrm>
          <a:off x="359" y="2038"/>
          <a:ext cx="2807593" cy="631640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Достижение значений показателей (индикаторов) </a:t>
          </a:r>
          <a:endParaRPr lang="ru-RU" sz="1400" b="1" kern="1200" dirty="0"/>
        </a:p>
      </dsp:txBody>
      <dsp:txXfrm>
        <a:off x="18859" y="20538"/>
        <a:ext cx="2770593" cy="594640"/>
      </dsp:txXfrm>
    </dsp:sp>
    <dsp:sp modelId="{EFD09625-1EEB-463A-9D51-52F09A5E039B}">
      <dsp:nvSpPr>
        <dsp:cNvPr id="0" name=""/>
        <dsp:cNvSpPr/>
      </dsp:nvSpPr>
      <dsp:spPr>
        <a:xfrm>
          <a:off x="3099" y="651128"/>
          <a:ext cx="1830474" cy="631640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2015 год</a:t>
          </a:r>
          <a:endParaRPr lang="ru-RU" sz="1400" b="1" kern="1200" dirty="0"/>
        </a:p>
      </dsp:txBody>
      <dsp:txXfrm>
        <a:off x="21599" y="669628"/>
        <a:ext cx="1793474" cy="594640"/>
      </dsp:txXfrm>
    </dsp:sp>
    <dsp:sp modelId="{A222F7FC-2C70-4D44-8E21-34A02376492D}">
      <dsp:nvSpPr>
        <dsp:cNvPr id="0" name=""/>
        <dsp:cNvSpPr/>
      </dsp:nvSpPr>
      <dsp:spPr>
        <a:xfrm>
          <a:off x="6669" y="1300219"/>
          <a:ext cx="892916" cy="522063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план</a:t>
          </a:r>
          <a:endParaRPr lang="ru-RU" sz="1100" b="1" kern="1200" dirty="0"/>
        </a:p>
      </dsp:txBody>
      <dsp:txXfrm>
        <a:off x="21960" y="1315510"/>
        <a:ext cx="862334" cy="491481"/>
      </dsp:txXfrm>
    </dsp:sp>
    <dsp:sp modelId="{F6FE7E8E-883A-4C79-93F7-AEF9AEF9F9DE}">
      <dsp:nvSpPr>
        <dsp:cNvPr id="0" name=""/>
        <dsp:cNvSpPr/>
      </dsp:nvSpPr>
      <dsp:spPr>
        <a:xfrm>
          <a:off x="9826" y="1857175"/>
          <a:ext cx="885964" cy="434770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99,9%</a:t>
          </a:r>
          <a:endParaRPr lang="ru-RU" sz="1100" b="1" kern="1200" dirty="0"/>
        </a:p>
      </dsp:txBody>
      <dsp:txXfrm>
        <a:off x="22560" y="1869909"/>
        <a:ext cx="860496" cy="409302"/>
      </dsp:txXfrm>
    </dsp:sp>
    <dsp:sp modelId="{B0232F34-051D-481D-9CC7-7CFB0339C454}">
      <dsp:nvSpPr>
        <dsp:cNvPr id="0" name=""/>
        <dsp:cNvSpPr/>
      </dsp:nvSpPr>
      <dsp:spPr>
        <a:xfrm>
          <a:off x="17016" y="2291954"/>
          <a:ext cx="872221" cy="631640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0,15%</a:t>
          </a:r>
          <a:endParaRPr lang="ru-RU" sz="1100" b="1" kern="1200" dirty="0"/>
        </a:p>
      </dsp:txBody>
      <dsp:txXfrm>
        <a:off x="35516" y="2310454"/>
        <a:ext cx="835221" cy="594640"/>
      </dsp:txXfrm>
    </dsp:sp>
    <dsp:sp modelId="{4DC6FEF6-AA8E-4A28-95B0-4EA11C79CD95}">
      <dsp:nvSpPr>
        <dsp:cNvPr id="0" name=""/>
        <dsp:cNvSpPr/>
      </dsp:nvSpPr>
      <dsp:spPr>
        <a:xfrm>
          <a:off x="30440" y="2941045"/>
          <a:ext cx="845373" cy="790996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45%</a:t>
          </a:r>
          <a:endParaRPr lang="ru-RU" sz="1100" b="1" kern="1200" dirty="0"/>
        </a:p>
      </dsp:txBody>
      <dsp:txXfrm>
        <a:off x="53607" y="2964212"/>
        <a:ext cx="799039" cy="744662"/>
      </dsp:txXfrm>
    </dsp:sp>
    <dsp:sp modelId="{615F75F9-6DBD-4ECA-9FA4-52847E4C9098}">
      <dsp:nvSpPr>
        <dsp:cNvPr id="0" name=""/>
        <dsp:cNvSpPr/>
      </dsp:nvSpPr>
      <dsp:spPr>
        <a:xfrm>
          <a:off x="30440" y="3749493"/>
          <a:ext cx="845373" cy="631640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45%</a:t>
          </a:r>
          <a:endParaRPr lang="ru-RU" sz="1100" b="1" kern="1200" dirty="0"/>
        </a:p>
      </dsp:txBody>
      <dsp:txXfrm>
        <a:off x="48940" y="3767993"/>
        <a:ext cx="808373" cy="594640"/>
      </dsp:txXfrm>
    </dsp:sp>
    <dsp:sp modelId="{9BB5BEDE-0A68-4B74-853B-ED035F285445}">
      <dsp:nvSpPr>
        <dsp:cNvPr id="0" name=""/>
        <dsp:cNvSpPr/>
      </dsp:nvSpPr>
      <dsp:spPr>
        <a:xfrm>
          <a:off x="30440" y="4398583"/>
          <a:ext cx="845373" cy="631640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20%</a:t>
          </a:r>
          <a:endParaRPr lang="ru-RU" sz="1100" b="1" kern="1200" dirty="0"/>
        </a:p>
      </dsp:txBody>
      <dsp:txXfrm>
        <a:off x="48940" y="4417083"/>
        <a:ext cx="808373" cy="594640"/>
      </dsp:txXfrm>
    </dsp:sp>
    <dsp:sp modelId="{D0394572-BF2C-44BB-9A5E-1619CF8086D8}">
      <dsp:nvSpPr>
        <dsp:cNvPr id="0" name=""/>
        <dsp:cNvSpPr/>
      </dsp:nvSpPr>
      <dsp:spPr>
        <a:xfrm>
          <a:off x="30440" y="5047674"/>
          <a:ext cx="845373" cy="631640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350 человек</a:t>
          </a:r>
          <a:endParaRPr lang="ru-RU" sz="1100" b="1" kern="1200" dirty="0"/>
        </a:p>
      </dsp:txBody>
      <dsp:txXfrm>
        <a:off x="48940" y="5066174"/>
        <a:ext cx="808373" cy="594640"/>
      </dsp:txXfrm>
    </dsp:sp>
    <dsp:sp modelId="{98728C6C-700D-4AF5-919D-571D1B1C73D6}">
      <dsp:nvSpPr>
        <dsp:cNvPr id="0" name=""/>
        <dsp:cNvSpPr/>
      </dsp:nvSpPr>
      <dsp:spPr>
        <a:xfrm>
          <a:off x="937088" y="1300219"/>
          <a:ext cx="892916" cy="519517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факт</a:t>
          </a:r>
          <a:endParaRPr lang="ru-RU" sz="1100" b="1" kern="1200" dirty="0"/>
        </a:p>
      </dsp:txBody>
      <dsp:txXfrm>
        <a:off x="952304" y="1315435"/>
        <a:ext cx="862484" cy="489085"/>
      </dsp:txXfrm>
    </dsp:sp>
    <dsp:sp modelId="{8A4A9CFA-AEA9-4F05-83EE-AD7DC19C36EB}">
      <dsp:nvSpPr>
        <dsp:cNvPr id="0" name=""/>
        <dsp:cNvSpPr/>
      </dsp:nvSpPr>
      <dsp:spPr>
        <a:xfrm>
          <a:off x="940564" y="1837188"/>
          <a:ext cx="885964" cy="466276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99,8%</a:t>
          </a:r>
          <a:endParaRPr lang="ru-RU" sz="1100" b="1" kern="1200" dirty="0"/>
        </a:p>
      </dsp:txBody>
      <dsp:txXfrm>
        <a:off x="954221" y="1850845"/>
        <a:ext cx="858650" cy="438962"/>
      </dsp:txXfrm>
    </dsp:sp>
    <dsp:sp modelId="{14BABD28-5047-47A3-A701-B7AFBBE28819}">
      <dsp:nvSpPr>
        <dsp:cNvPr id="0" name=""/>
        <dsp:cNvSpPr/>
      </dsp:nvSpPr>
      <dsp:spPr>
        <a:xfrm>
          <a:off x="947435" y="2320915"/>
          <a:ext cx="872221" cy="631640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1%</a:t>
          </a:r>
          <a:endParaRPr lang="ru-RU" sz="1100" b="1" kern="1200" dirty="0"/>
        </a:p>
      </dsp:txBody>
      <dsp:txXfrm>
        <a:off x="965935" y="2339415"/>
        <a:ext cx="835221" cy="594640"/>
      </dsp:txXfrm>
    </dsp:sp>
    <dsp:sp modelId="{8E7E2D4A-62E6-4A23-A5DD-552A63903B64}">
      <dsp:nvSpPr>
        <dsp:cNvPr id="0" name=""/>
        <dsp:cNvSpPr/>
      </dsp:nvSpPr>
      <dsp:spPr>
        <a:xfrm>
          <a:off x="960859" y="2970006"/>
          <a:ext cx="845373" cy="773014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45,2%</a:t>
          </a:r>
          <a:endParaRPr lang="ru-RU" sz="1100" b="1" kern="1200" dirty="0"/>
        </a:p>
      </dsp:txBody>
      <dsp:txXfrm>
        <a:off x="983500" y="2992647"/>
        <a:ext cx="800091" cy="727732"/>
      </dsp:txXfrm>
    </dsp:sp>
    <dsp:sp modelId="{085136A3-D02F-461C-B31C-FD1D69D16759}">
      <dsp:nvSpPr>
        <dsp:cNvPr id="0" name=""/>
        <dsp:cNvSpPr/>
      </dsp:nvSpPr>
      <dsp:spPr>
        <a:xfrm>
          <a:off x="960859" y="3760471"/>
          <a:ext cx="845373" cy="631640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45%</a:t>
          </a:r>
          <a:endParaRPr lang="ru-RU" sz="1100" b="1" kern="1200" dirty="0"/>
        </a:p>
      </dsp:txBody>
      <dsp:txXfrm>
        <a:off x="979359" y="3778971"/>
        <a:ext cx="808373" cy="594640"/>
      </dsp:txXfrm>
    </dsp:sp>
    <dsp:sp modelId="{2BC9EB28-F68D-4321-836D-A642C2C0DAB1}">
      <dsp:nvSpPr>
        <dsp:cNvPr id="0" name=""/>
        <dsp:cNvSpPr/>
      </dsp:nvSpPr>
      <dsp:spPr>
        <a:xfrm>
          <a:off x="960859" y="4409561"/>
          <a:ext cx="845373" cy="631640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20,4%</a:t>
          </a:r>
          <a:endParaRPr lang="ru-RU" sz="1100" b="1" kern="1200" dirty="0"/>
        </a:p>
      </dsp:txBody>
      <dsp:txXfrm>
        <a:off x="979359" y="4428061"/>
        <a:ext cx="808373" cy="594640"/>
      </dsp:txXfrm>
    </dsp:sp>
    <dsp:sp modelId="{85D767EC-FAE5-4312-B23F-9B41F2C6B7D7}">
      <dsp:nvSpPr>
        <dsp:cNvPr id="0" name=""/>
        <dsp:cNvSpPr/>
      </dsp:nvSpPr>
      <dsp:spPr>
        <a:xfrm>
          <a:off x="960859" y="5058652"/>
          <a:ext cx="845373" cy="631640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350 человек</a:t>
          </a:r>
          <a:endParaRPr lang="ru-RU" sz="1100" b="1" kern="1200" dirty="0"/>
        </a:p>
      </dsp:txBody>
      <dsp:txXfrm>
        <a:off x="979359" y="5077152"/>
        <a:ext cx="808373" cy="594640"/>
      </dsp:txXfrm>
    </dsp:sp>
    <dsp:sp modelId="{576C6983-4618-426C-8177-DEA9FE3AC4EB}">
      <dsp:nvSpPr>
        <dsp:cNvPr id="0" name=""/>
        <dsp:cNvSpPr/>
      </dsp:nvSpPr>
      <dsp:spPr>
        <a:xfrm>
          <a:off x="1908799" y="651128"/>
          <a:ext cx="896412" cy="631640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2016 год</a:t>
          </a:r>
          <a:endParaRPr lang="ru-RU" sz="1400" b="1" kern="1200" dirty="0"/>
        </a:p>
      </dsp:txBody>
      <dsp:txXfrm>
        <a:off x="1927299" y="669628"/>
        <a:ext cx="859412" cy="594640"/>
      </dsp:txXfrm>
    </dsp:sp>
    <dsp:sp modelId="{C1736FFF-D3A9-461C-843A-75D86022B9DC}">
      <dsp:nvSpPr>
        <dsp:cNvPr id="0" name=""/>
        <dsp:cNvSpPr/>
      </dsp:nvSpPr>
      <dsp:spPr>
        <a:xfrm>
          <a:off x="1910547" y="1300219"/>
          <a:ext cx="892916" cy="519517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план</a:t>
          </a:r>
          <a:endParaRPr lang="ru-RU" sz="1100" b="1" kern="1200" dirty="0"/>
        </a:p>
      </dsp:txBody>
      <dsp:txXfrm>
        <a:off x="1925763" y="1315435"/>
        <a:ext cx="862484" cy="489085"/>
      </dsp:txXfrm>
    </dsp:sp>
    <dsp:sp modelId="{33D6FFE4-E349-423D-A7F1-8E1A49A29AC4}">
      <dsp:nvSpPr>
        <dsp:cNvPr id="0" name=""/>
        <dsp:cNvSpPr/>
      </dsp:nvSpPr>
      <dsp:spPr>
        <a:xfrm>
          <a:off x="1914023" y="1837188"/>
          <a:ext cx="885964" cy="46627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99,9%</a:t>
          </a:r>
          <a:endParaRPr lang="ru-RU" sz="1100" b="1" kern="1200" dirty="0"/>
        </a:p>
      </dsp:txBody>
      <dsp:txXfrm>
        <a:off x="1927680" y="1850845"/>
        <a:ext cx="858650" cy="438962"/>
      </dsp:txXfrm>
    </dsp:sp>
    <dsp:sp modelId="{C586111C-58B6-40AF-8D8A-60EE680572BA}">
      <dsp:nvSpPr>
        <dsp:cNvPr id="0" name=""/>
        <dsp:cNvSpPr/>
      </dsp:nvSpPr>
      <dsp:spPr>
        <a:xfrm>
          <a:off x="1920895" y="2320915"/>
          <a:ext cx="872221" cy="631640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0,15%</a:t>
          </a:r>
          <a:endParaRPr lang="ru-RU" sz="1100" b="1" kern="1200" dirty="0"/>
        </a:p>
      </dsp:txBody>
      <dsp:txXfrm>
        <a:off x="1939395" y="2339415"/>
        <a:ext cx="835221" cy="594640"/>
      </dsp:txXfrm>
    </dsp:sp>
    <dsp:sp modelId="{41590EE3-70B4-4E0E-8D44-18EF1FD97F2E}">
      <dsp:nvSpPr>
        <dsp:cNvPr id="0" name=""/>
        <dsp:cNvSpPr/>
      </dsp:nvSpPr>
      <dsp:spPr>
        <a:xfrm>
          <a:off x="1934319" y="2970006"/>
          <a:ext cx="845373" cy="773089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50%</a:t>
          </a:r>
          <a:endParaRPr lang="ru-RU" sz="1100" b="1" kern="1200" dirty="0"/>
        </a:p>
      </dsp:txBody>
      <dsp:txXfrm>
        <a:off x="1956962" y="2992649"/>
        <a:ext cx="800087" cy="727803"/>
      </dsp:txXfrm>
    </dsp:sp>
    <dsp:sp modelId="{6CE5FDB4-BFBB-4259-A330-B441199BCE24}">
      <dsp:nvSpPr>
        <dsp:cNvPr id="0" name=""/>
        <dsp:cNvSpPr/>
      </dsp:nvSpPr>
      <dsp:spPr>
        <a:xfrm>
          <a:off x="1934319" y="3760546"/>
          <a:ext cx="845373" cy="631640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51%</a:t>
          </a:r>
          <a:endParaRPr lang="ru-RU" sz="1100" b="1" kern="1200" dirty="0"/>
        </a:p>
      </dsp:txBody>
      <dsp:txXfrm>
        <a:off x="1952819" y="3779046"/>
        <a:ext cx="808373" cy="594640"/>
      </dsp:txXfrm>
    </dsp:sp>
    <dsp:sp modelId="{89DC61A6-3199-4C88-A8D1-98ADCFDD3274}">
      <dsp:nvSpPr>
        <dsp:cNvPr id="0" name=""/>
        <dsp:cNvSpPr/>
      </dsp:nvSpPr>
      <dsp:spPr>
        <a:xfrm>
          <a:off x="1934319" y="4409637"/>
          <a:ext cx="845373" cy="631640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25%</a:t>
          </a:r>
          <a:endParaRPr lang="ru-RU" sz="1100" b="1" kern="1200" dirty="0"/>
        </a:p>
      </dsp:txBody>
      <dsp:txXfrm>
        <a:off x="1952819" y="4428137"/>
        <a:ext cx="808373" cy="594640"/>
      </dsp:txXfrm>
    </dsp:sp>
    <dsp:sp modelId="{B35EEDEE-A63C-4DC0-9860-A34A7BFD903E}">
      <dsp:nvSpPr>
        <dsp:cNvPr id="0" name=""/>
        <dsp:cNvSpPr/>
      </dsp:nvSpPr>
      <dsp:spPr>
        <a:xfrm>
          <a:off x="1934319" y="5058728"/>
          <a:ext cx="845373" cy="631640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350 человек</a:t>
          </a:r>
          <a:endParaRPr lang="ru-RU" sz="1100" b="1" kern="1200" dirty="0"/>
        </a:p>
      </dsp:txBody>
      <dsp:txXfrm>
        <a:off x="1952819" y="5077228"/>
        <a:ext cx="808373" cy="5946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12F5D-797B-4C71-93F7-7C835BFF7982}">
      <dsp:nvSpPr>
        <dsp:cNvPr id="0" name=""/>
        <dsp:cNvSpPr/>
      </dsp:nvSpPr>
      <dsp:spPr>
        <a:xfrm>
          <a:off x="359" y="4532"/>
          <a:ext cx="2807593" cy="480291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Достижение значений показателей (индикаторов) </a:t>
          </a:r>
          <a:endParaRPr lang="ru-RU" sz="1400" b="1" kern="1200" dirty="0"/>
        </a:p>
      </dsp:txBody>
      <dsp:txXfrm>
        <a:off x="14426" y="18599"/>
        <a:ext cx="2779459" cy="452157"/>
      </dsp:txXfrm>
    </dsp:sp>
    <dsp:sp modelId="{EFD09625-1EEB-463A-9D51-52F09A5E039B}">
      <dsp:nvSpPr>
        <dsp:cNvPr id="0" name=""/>
        <dsp:cNvSpPr/>
      </dsp:nvSpPr>
      <dsp:spPr>
        <a:xfrm>
          <a:off x="3099" y="506517"/>
          <a:ext cx="1830474" cy="351714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2015 год</a:t>
          </a:r>
          <a:endParaRPr lang="ru-RU" sz="1400" b="1" kern="1200" dirty="0"/>
        </a:p>
      </dsp:txBody>
      <dsp:txXfrm>
        <a:off x="13400" y="516818"/>
        <a:ext cx="1809872" cy="331112"/>
      </dsp:txXfrm>
    </dsp:sp>
    <dsp:sp modelId="{A222F7FC-2C70-4D44-8E21-34A02376492D}">
      <dsp:nvSpPr>
        <dsp:cNvPr id="0" name=""/>
        <dsp:cNvSpPr/>
      </dsp:nvSpPr>
      <dsp:spPr>
        <a:xfrm>
          <a:off x="6669" y="879924"/>
          <a:ext cx="892916" cy="7946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план</a:t>
          </a:r>
          <a:endParaRPr lang="ru-RU" sz="1100" b="1" kern="1200" dirty="0"/>
        </a:p>
      </dsp:txBody>
      <dsp:txXfrm>
        <a:off x="29943" y="903198"/>
        <a:ext cx="846368" cy="748071"/>
      </dsp:txXfrm>
    </dsp:sp>
    <dsp:sp modelId="{F6FE7E8E-883A-4C79-93F7-AEF9AEF9F9DE}">
      <dsp:nvSpPr>
        <dsp:cNvPr id="0" name=""/>
        <dsp:cNvSpPr/>
      </dsp:nvSpPr>
      <dsp:spPr>
        <a:xfrm>
          <a:off x="9826" y="1717919"/>
          <a:ext cx="885964" cy="7946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73,7%</a:t>
          </a:r>
          <a:endParaRPr lang="ru-RU" sz="1100" b="1" kern="1200" dirty="0"/>
        </a:p>
      </dsp:txBody>
      <dsp:txXfrm>
        <a:off x="33100" y="1741193"/>
        <a:ext cx="839416" cy="748071"/>
      </dsp:txXfrm>
    </dsp:sp>
    <dsp:sp modelId="{B0232F34-051D-481D-9CC7-7CFB0339C454}">
      <dsp:nvSpPr>
        <dsp:cNvPr id="0" name=""/>
        <dsp:cNvSpPr/>
      </dsp:nvSpPr>
      <dsp:spPr>
        <a:xfrm>
          <a:off x="17016" y="2512550"/>
          <a:ext cx="872221" cy="7946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78,0%</a:t>
          </a:r>
          <a:endParaRPr lang="ru-RU" sz="1100" b="1" kern="1200" dirty="0"/>
        </a:p>
      </dsp:txBody>
      <dsp:txXfrm>
        <a:off x="40290" y="2535824"/>
        <a:ext cx="825673" cy="748071"/>
      </dsp:txXfrm>
    </dsp:sp>
    <dsp:sp modelId="{4DC6FEF6-AA8E-4A28-95B0-4EA11C79CD95}">
      <dsp:nvSpPr>
        <dsp:cNvPr id="0" name=""/>
        <dsp:cNvSpPr/>
      </dsp:nvSpPr>
      <dsp:spPr>
        <a:xfrm>
          <a:off x="17016" y="3328862"/>
          <a:ext cx="872221" cy="7946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126,4%</a:t>
          </a:r>
          <a:endParaRPr lang="ru-RU" sz="1100" b="1" kern="1200" dirty="0"/>
        </a:p>
      </dsp:txBody>
      <dsp:txXfrm>
        <a:off x="40290" y="3352136"/>
        <a:ext cx="825673" cy="748071"/>
      </dsp:txXfrm>
    </dsp:sp>
    <dsp:sp modelId="{615F75F9-6DBD-4ECA-9FA4-52847E4C9098}">
      <dsp:nvSpPr>
        <dsp:cNvPr id="0" name=""/>
        <dsp:cNvSpPr/>
      </dsp:nvSpPr>
      <dsp:spPr>
        <a:xfrm>
          <a:off x="19014" y="4145536"/>
          <a:ext cx="872221" cy="7946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125,0 единиц</a:t>
          </a:r>
          <a:endParaRPr lang="ru-RU" sz="1100" b="1" kern="1200" dirty="0"/>
        </a:p>
      </dsp:txBody>
      <dsp:txXfrm>
        <a:off x="42288" y="4168810"/>
        <a:ext cx="825673" cy="748071"/>
      </dsp:txXfrm>
    </dsp:sp>
    <dsp:sp modelId="{62FC96CE-1531-47CE-8861-A46AE66BC292}">
      <dsp:nvSpPr>
        <dsp:cNvPr id="0" name=""/>
        <dsp:cNvSpPr/>
      </dsp:nvSpPr>
      <dsp:spPr>
        <a:xfrm>
          <a:off x="17016" y="4961488"/>
          <a:ext cx="872221" cy="7946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-</a:t>
          </a:r>
          <a:endParaRPr lang="ru-RU" sz="1100" b="1" kern="1200" dirty="0"/>
        </a:p>
      </dsp:txBody>
      <dsp:txXfrm>
        <a:off x="40290" y="4984762"/>
        <a:ext cx="825673" cy="748071"/>
      </dsp:txXfrm>
    </dsp:sp>
    <dsp:sp modelId="{98728C6C-700D-4AF5-919D-571D1B1C73D6}">
      <dsp:nvSpPr>
        <dsp:cNvPr id="0" name=""/>
        <dsp:cNvSpPr/>
      </dsp:nvSpPr>
      <dsp:spPr>
        <a:xfrm>
          <a:off x="937088" y="879924"/>
          <a:ext cx="892916" cy="794619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факт</a:t>
          </a:r>
          <a:endParaRPr lang="ru-RU" sz="1100" b="1" kern="1200" dirty="0"/>
        </a:p>
      </dsp:txBody>
      <dsp:txXfrm>
        <a:off x="960362" y="903198"/>
        <a:ext cx="846368" cy="748071"/>
      </dsp:txXfrm>
    </dsp:sp>
    <dsp:sp modelId="{8A4A9CFA-AEA9-4F05-83EE-AD7DC19C36EB}">
      <dsp:nvSpPr>
        <dsp:cNvPr id="0" name=""/>
        <dsp:cNvSpPr/>
      </dsp:nvSpPr>
      <dsp:spPr>
        <a:xfrm>
          <a:off x="937088" y="1696237"/>
          <a:ext cx="892916" cy="794619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74,3%</a:t>
          </a:r>
          <a:endParaRPr lang="ru-RU" sz="1100" b="1" kern="1200" dirty="0"/>
        </a:p>
      </dsp:txBody>
      <dsp:txXfrm>
        <a:off x="960362" y="1719511"/>
        <a:ext cx="846368" cy="748071"/>
      </dsp:txXfrm>
    </dsp:sp>
    <dsp:sp modelId="{14BABD28-5047-47A3-A701-B7AFBBE28819}">
      <dsp:nvSpPr>
        <dsp:cNvPr id="0" name=""/>
        <dsp:cNvSpPr/>
      </dsp:nvSpPr>
      <dsp:spPr>
        <a:xfrm>
          <a:off x="937088" y="2512550"/>
          <a:ext cx="892916" cy="794619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78,0%</a:t>
          </a:r>
          <a:endParaRPr lang="ru-RU" sz="1100" b="1" kern="1200" dirty="0"/>
        </a:p>
      </dsp:txBody>
      <dsp:txXfrm>
        <a:off x="960362" y="2535824"/>
        <a:ext cx="846368" cy="748071"/>
      </dsp:txXfrm>
    </dsp:sp>
    <dsp:sp modelId="{8E7E2D4A-62E6-4A23-A5DD-552A63903B64}">
      <dsp:nvSpPr>
        <dsp:cNvPr id="0" name=""/>
        <dsp:cNvSpPr/>
      </dsp:nvSpPr>
      <dsp:spPr>
        <a:xfrm>
          <a:off x="937088" y="3328862"/>
          <a:ext cx="892916" cy="794619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126,4%</a:t>
          </a:r>
          <a:endParaRPr lang="ru-RU" sz="1100" b="1" kern="1200" dirty="0"/>
        </a:p>
      </dsp:txBody>
      <dsp:txXfrm>
        <a:off x="960362" y="3352136"/>
        <a:ext cx="846368" cy="748071"/>
      </dsp:txXfrm>
    </dsp:sp>
    <dsp:sp modelId="{085136A3-D02F-461C-B31C-FD1D69D16759}">
      <dsp:nvSpPr>
        <dsp:cNvPr id="0" name=""/>
        <dsp:cNvSpPr/>
      </dsp:nvSpPr>
      <dsp:spPr>
        <a:xfrm>
          <a:off x="936106" y="4146963"/>
          <a:ext cx="892916" cy="794619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121,6 единиц</a:t>
          </a:r>
          <a:endParaRPr lang="ru-RU" sz="1100" b="1" kern="1200" dirty="0"/>
        </a:p>
      </dsp:txBody>
      <dsp:txXfrm>
        <a:off x="959380" y="4170237"/>
        <a:ext cx="846368" cy="748071"/>
      </dsp:txXfrm>
    </dsp:sp>
    <dsp:sp modelId="{A30F0887-DC98-46CF-9F4E-082E6879E165}">
      <dsp:nvSpPr>
        <dsp:cNvPr id="0" name=""/>
        <dsp:cNvSpPr/>
      </dsp:nvSpPr>
      <dsp:spPr>
        <a:xfrm>
          <a:off x="937088" y="4961488"/>
          <a:ext cx="892916" cy="794619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-</a:t>
          </a:r>
          <a:endParaRPr lang="ru-RU" sz="1100" b="1" kern="1200" dirty="0"/>
        </a:p>
      </dsp:txBody>
      <dsp:txXfrm>
        <a:off x="960362" y="4984762"/>
        <a:ext cx="846368" cy="748071"/>
      </dsp:txXfrm>
    </dsp:sp>
    <dsp:sp modelId="{576C6983-4618-426C-8177-DEA9FE3AC4EB}">
      <dsp:nvSpPr>
        <dsp:cNvPr id="0" name=""/>
        <dsp:cNvSpPr/>
      </dsp:nvSpPr>
      <dsp:spPr>
        <a:xfrm>
          <a:off x="1908799" y="506517"/>
          <a:ext cx="896412" cy="351674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2016 год</a:t>
          </a:r>
          <a:endParaRPr lang="ru-RU" sz="1400" b="1" kern="1200" dirty="0"/>
        </a:p>
      </dsp:txBody>
      <dsp:txXfrm>
        <a:off x="1919099" y="516817"/>
        <a:ext cx="875812" cy="331074"/>
      </dsp:txXfrm>
    </dsp:sp>
    <dsp:sp modelId="{C1736FFF-D3A9-461C-843A-75D86022B9DC}">
      <dsp:nvSpPr>
        <dsp:cNvPr id="0" name=""/>
        <dsp:cNvSpPr/>
      </dsp:nvSpPr>
      <dsp:spPr>
        <a:xfrm>
          <a:off x="1908799" y="879885"/>
          <a:ext cx="896412" cy="79461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план</a:t>
          </a:r>
          <a:endParaRPr lang="ru-RU" sz="1100" b="1" kern="1200" dirty="0"/>
        </a:p>
      </dsp:txBody>
      <dsp:txXfrm>
        <a:off x="1932073" y="903159"/>
        <a:ext cx="849864" cy="748071"/>
      </dsp:txXfrm>
    </dsp:sp>
    <dsp:sp modelId="{33D6FFE4-E349-423D-A7F1-8E1A49A29AC4}">
      <dsp:nvSpPr>
        <dsp:cNvPr id="0" name=""/>
        <dsp:cNvSpPr/>
      </dsp:nvSpPr>
      <dsp:spPr>
        <a:xfrm>
          <a:off x="1908799" y="1696197"/>
          <a:ext cx="896412" cy="79461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82,4%</a:t>
          </a:r>
          <a:endParaRPr lang="ru-RU" sz="1100" b="1" kern="1200" dirty="0"/>
        </a:p>
      </dsp:txBody>
      <dsp:txXfrm>
        <a:off x="1932073" y="1719471"/>
        <a:ext cx="849864" cy="748071"/>
      </dsp:txXfrm>
    </dsp:sp>
    <dsp:sp modelId="{C586111C-58B6-40AF-8D8A-60EE680572BA}">
      <dsp:nvSpPr>
        <dsp:cNvPr id="0" name=""/>
        <dsp:cNvSpPr/>
      </dsp:nvSpPr>
      <dsp:spPr>
        <a:xfrm>
          <a:off x="1908799" y="2512510"/>
          <a:ext cx="896412" cy="79461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83,0%</a:t>
          </a:r>
          <a:endParaRPr lang="ru-RU" sz="1100" b="1" kern="1200" dirty="0"/>
        </a:p>
      </dsp:txBody>
      <dsp:txXfrm>
        <a:off x="1932073" y="2535784"/>
        <a:ext cx="849864" cy="748071"/>
      </dsp:txXfrm>
    </dsp:sp>
    <dsp:sp modelId="{41590EE3-70B4-4E0E-8D44-18EF1FD97F2E}">
      <dsp:nvSpPr>
        <dsp:cNvPr id="0" name=""/>
        <dsp:cNvSpPr/>
      </dsp:nvSpPr>
      <dsp:spPr>
        <a:xfrm>
          <a:off x="1908799" y="3328823"/>
          <a:ext cx="896412" cy="79461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126,6%</a:t>
          </a:r>
          <a:endParaRPr lang="ru-RU" sz="1100" b="1" kern="1200" dirty="0"/>
        </a:p>
      </dsp:txBody>
      <dsp:txXfrm>
        <a:off x="1932073" y="3352097"/>
        <a:ext cx="849864" cy="748071"/>
      </dsp:txXfrm>
    </dsp:sp>
    <dsp:sp modelId="{6CE5FDB4-BFBB-4259-A330-B441199BCE24}">
      <dsp:nvSpPr>
        <dsp:cNvPr id="0" name=""/>
        <dsp:cNvSpPr/>
      </dsp:nvSpPr>
      <dsp:spPr>
        <a:xfrm>
          <a:off x="1908799" y="4145135"/>
          <a:ext cx="896412" cy="79461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125,2 единиц</a:t>
          </a:r>
          <a:endParaRPr lang="ru-RU" sz="1100" b="1" kern="1200" dirty="0"/>
        </a:p>
      </dsp:txBody>
      <dsp:txXfrm>
        <a:off x="1932073" y="4168409"/>
        <a:ext cx="849864" cy="748071"/>
      </dsp:txXfrm>
    </dsp:sp>
    <dsp:sp modelId="{98A79CD5-27E9-4C26-AF6E-A1DAC0D7BBC8}">
      <dsp:nvSpPr>
        <dsp:cNvPr id="0" name=""/>
        <dsp:cNvSpPr/>
      </dsp:nvSpPr>
      <dsp:spPr>
        <a:xfrm>
          <a:off x="1908799" y="4961448"/>
          <a:ext cx="896412" cy="79461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0,2%</a:t>
          </a:r>
          <a:endParaRPr lang="ru-RU" sz="1100" b="1" kern="1200" dirty="0"/>
        </a:p>
      </dsp:txBody>
      <dsp:txXfrm>
        <a:off x="1932073" y="4984722"/>
        <a:ext cx="849864" cy="74807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12F5D-797B-4C71-93F7-7C835BFF7982}">
      <dsp:nvSpPr>
        <dsp:cNvPr id="0" name=""/>
        <dsp:cNvSpPr/>
      </dsp:nvSpPr>
      <dsp:spPr>
        <a:xfrm>
          <a:off x="359" y="3846"/>
          <a:ext cx="2807593" cy="803057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Достижение значений показателей (индикаторов) </a:t>
          </a:r>
          <a:endParaRPr lang="ru-RU" sz="1400" b="1" kern="1200" dirty="0"/>
        </a:p>
      </dsp:txBody>
      <dsp:txXfrm>
        <a:off x="23880" y="27367"/>
        <a:ext cx="2760551" cy="756015"/>
      </dsp:txXfrm>
    </dsp:sp>
    <dsp:sp modelId="{EFD09625-1EEB-463A-9D51-52F09A5E039B}">
      <dsp:nvSpPr>
        <dsp:cNvPr id="0" name=""/>
        <dsp:cNvSpPr/>
      </dsp:nvSpPr>
      <dsp:spPr>
        <a:xfrm>
          <a:off x="3099" y="828828"/>
          <a:ext cx="1830474" cy="803057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2015 год</a:t>
          </a:r>
          <a:endParaRPr lang="ru-RU" sz="1400" b="1" kern="1200" dirty="0"/>
        </a:p>
      </dsp:txBody>
      <dsp:txXfrm>
        <a:off x="26620" y="852349"/>
        <a:ext cx="1783432" cy="756015"/>
      </dsp:txXfrm>
    </dsp:sp>
    <dsp:sp modelId="{A222F7FC-2C70-4D44-8E21-34A02376492D}">
      <dsp:nvSpPr>
        <dsp:cNvPr id="0" name=""/>
        <dsp:cNvSpPr/>
      </dsp:nvSpPr>
      <dsp:spPr>
        <a:xfrm>
          <a:off x="6669" y="1653809"/>
          <a:ext cx="892916" cy="8030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план</a:t>
          </a:r>
          <a:endParaRPr lang="ru-RU" sz="1100" b="1" kern="1200" dirty="0"/>
        </a:p>
      </dsp:txBody>
      <dsp:txXfrm>
        <a:off x="30190" y="1677330"/>
        <a:ext cx="845874" cy="756015"/>
      </dsp:txXfrm>
    </dsp:sp>
    <dsp:sp modelId="{F6FE7E8E-883A-4C79-93F7-AEF9AEF9F9DE}">
      <dsp:nvSpPr>
        <dsp:cNvPr id="0" name=""/>
        <dsp:cNvSpPr/>
      </dsp:nvSpPr>
      <dsp:spPr>
        <a:xfrm>
          <a:off x="9826" y="2500703"/>
          <a:ext cx="885964" cy="8030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69,5%</a:t>
          </a:r>
          <a:endParaRPr lang="ru-RU" sz="1100" b="1" kern="1200" dirty="0"/>
        </a:p>
      </dsp:txBody>
      <dsp:txXfrm>
        <a:off x="33347" y="2524224"/>
        <a:ext cx="838922" cy="756015"/>
      </dsp:txXfrm>
    </dsp:sp>
    <dsp:sp modelId="{B0232F34-051D-481D-9CC7-7CFB0339C454}">
      <dsp:nvSpPr>
        <dsp:cNvPr id="0" name=""/>
        <dsp:cNvSpPr/>
      </dsp:nvSpPr>
      <dsp:spPr>
        <a:xfrm>
          <a:off x="17016" y="3303772"/>
          <a:ext cx="872221" cy="8030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38,4%</a:t>
          </a:r>
          <a:endParaRPr lang="ru-RU" sz="1100" b="1" kern="1200" dirty="0"/>
        </a:p>
      </dsp:txBody>
      <dsp:txXfrm>
        <a:off x="40537" y="3327293"/>
        <a:ext cx="825179" cy="756015"/>
      </dsp:txXfrm>
    </dsp:sp>
    <dsp:sp modelId="{4DC6FEF6-AA8E-4A28-95B0-4EA11C79CD95}">
      <dsp:nvSpPr>
        <dsp:cNvPr id="0" name=""/>
        <dsp:cNvSpPr/>
      </dsp:nvSpPr>
      <dsp:spPr>
        <a:xfrm>
          <a:off x="17016" y="4128753"/>
          <a:ext cx="872221" cy="8030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45,8%</a:t>
          </a:r>
          <a:endParaRPr lang="ru-RU" sz="1100" b="1" kern="1200" dirty="0"/>
        </a:p>
      </dsp:txBody>
      <dsp:txXfrm>
        <a:off x="40537" y="4152274"/>
        <a:ext cx="825179" cy="756015"/>
      </dsp:txXfrm>
    </dsp:sp>
    <dsp:sp modelId="{615F75F9-6DBD-4ECA-9FA4-52847E4C9098}">
      <dsp:nvSpPr>
        <dsp:cNvPr id="0" name=""/>
        <dsp:cNvSpPr/>
      </dsp:nvSpPr>
      <dsp:spPr>
        <a:xfrm>
          <a:off x="17016" y="4953735"/>
          <a:ext cx="872221" cy="8030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3,7%</a:t>
          </a:r>
          <a:endParaRPr lang="ru-RU" sz="1100" b="1" kern="1200" dirty="0"/>
        </a:p>
      </dsp:txBody>
      <dsp:txXfrm>
        <a:off x="40537" y="4977256"/>
        <a:ext cx="825179" cy="756015"/>
      </dsp:txXfrm>
    </dsp:sp>
    <dsp:sp modelId="{98728C6C-700D-4AF5-919D-571D1B1C73D6}">
      <dsp:nvSpPr>
        <dsp:cNvPr id="0" name=""/>
        <dsp:cNvSpPr/>
      </dsp:nvSpPr>
      <dsp:spPr>
        <a:xfrm>
          <a:off x="937088" y="1653809"/>
          <a:ext cx="892916" cy="803057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факт</a:t>
          </a:r>
          <a:endParaRPr lang="ru-RU" sz="1100" b="1" kern="1200" dirty="0"/>
        </a:p>
      </dsp:txBody>
      <dsp:txXfrm>
        <a:off x="960609" y="1677330"/>
        <a:ext cx="845874" cy="756015"/>
      </dsp:txXfrm>
    </dsp:sp>
    <dsp:sp modelId="{8A4A9CFA-AEA9-4F05-83EE-AD7DC19C36EB}">
      <dsp:nvSpPr>
        <dsp:cNvPr id="0" name=""/>
        <dsp:cNvSpPr/>
      </dsp:nvSpPr>
      <dsp:spPr>
        <a:xfrm>
          <a:off x="937088" y="2478791"/>
          <a:ext cx="892916" cy="803057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69,7%</a:t>
          </a:r>
          <a:endParaRPr lang="ru-RU" sz="1100" b="1" kern="1200" dirty="0"/>
        </a:p>
      </dsp:txBody>
      <dsp:txXfrm>
        <a:off x="960609" y="2502312"/>
        <a:ext cx="845874" cy="756015"/>
      </dsp:txXfrm>
    </dsp:sp>
    <dsp:sp modelId="{14BABD28-5047-47A3-A701-B7AFBBE28819}">
      <dsp:nvSpPr>
        <dsp:cNvPr id="0" name=""/>
        <dsp:cNvSpPr/>
      </dsp:nvSpPr>
      <dsp:spPr>
        <a:xfrm>
          <a:off x="937088" y="3303772"/>
          <a:ext cx="892916" cy="803057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39,2%</a:t>
          </a:r>
          <a:endParaRPr lang="ru-RU" sz="1100" b="1" kern="1200" dirty="0"/>
        </a:p>
      </dsp:txBody>
      <dsp:txXfrm>
        <a:off x="960609" y="3327293"/>
        <a:ext cx="845874" cy="756015"/>
      </dsp:txXfrm>
    </dsp:sp>
    <dsp:sp modelId="{8E7E2D4A-62E6-4A23-A5DD-552A63903B64}">
      <dsp:nvSpPr>
        <dsp:cNvPr id="0" name=""/>
        <dsp:cNvSpPr/>
      </dsp:nvSpPr>
      <dsp:spPr>
        <a:xfrm>
          <a:off x="937088" y="4128753"/>
          <a:ext cx="892916" cy="803057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46,0%</a:t>
          </a:r>
          <a:endParaRPr lang="ru-RU" sz="1100" b="1" kern="1200" dirty="0"/>
        </a:p>
      </dsp:txBody>
      <dsp:txXfrm>
        <a:off x="960609" y="4152274"/>
        <a:ext cx="845874" cy="756015"/>
      </dsp:txXfrm>
    </dsp:sp>
    <dsp:sp modelId="{085136A3-D02F-461C-B31C-FD1D69D16759}">
      <dsp:nvSpPr>
        <dsp:cNvPr id="0" name=""/>
        <dsp:cNvSpPr/>
      </dsp:nvSpPr>
      <dsp:spPr>
        <a:xfrm>
          <a:off x="936106" y="4957582"/>
          <a:ext cx="892916" cy="803057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6,6%</a:t>
          </a:r>
          <a:endParaRPr lang="ru-RU" sz="1100" b="1" kern="1200" dirty="0"/>
        </a:p>
      </dsp:txBody>
      <dsp:txXfrm>
        <a:off x="959627" y="4981103"/>
        <a:ext cx="845874" cy="756015"/>
      </dsp:txXfrm>
    </dsp:sp>
    <dsp:sp modelId="{576C6983-4618-426C-8177-DEA9FE3AC4EB}">
      <dsp:nvSpPr>
        <dsp:cNvPr id="0" name=""/>
        <dsp:cNvSpPr/>
      </dsp:nvSpPr>
      <dsp:spPr>
        <a:xfrm>
          <a:off x="1908799" y="828828"/>
          <a:ext cx="896412" cy="803057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2016 год</a:t>
          </a:r>
          <a:endParaRPr lang="ru-RU" sz="1400" b="1" kern="1200" dirty="0"/>
        </a:p>
      </dsp:txBody>
      <dsp:txXfrm>
        <a:off x="1932320" y="852349"/>
        <a:ext cx="849370" cy="756015"/>
      </dsp:txXfrm>
    </dsp:sp>
    <dsp:sp modelId="{C1736FFF-D3A9-461C-843A-75D86022B9DC}">
      <dsp:nvSpPr>
        <dsp:cNvPr id="0" name=""/>
        <dsp:cNvSpPr/>
      </dsp:nvSpPr>
      <dsp:spPr>
        <a:xfrm>
          <a:off x="1908799" y="1653809"/>
          <a:ext cx="896412" cy="803057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план</a:t>
          </a:r>
          <a:endParaRPr lang="ru-RU" sz="1100" b="1" kern="1200" dirty="0"/>
        </a:p>
      </dsp:txBody>
      <dsp:txXfrm>
        <a:off x="1932320" y="1677330"/>
        <a:ext cx="849370" cy="756015"/>
      </dsp:txXfrm>
    </dsp:sp>
    <dsp:sp modelId="{33D6FFE4-E349-423D-A7F1-8E1A49A29AC4}">
      <dsp:nvSpPr>
        <dsp:cNvPr id="0" name=""/>
        <dsp:cNvSpPr/>
      </dsp:nvSpPr>
      <dsp:spPr>
        <a:xfrm>
          <a:off x="1908799" y="2478791"/>
          <a:ext cx="896412" cy="803057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69,6%</a:t>
          </a:r>
          <a:endParaRPr lang="ru-RU" sz="1100" b="1" kern="1200" dirty="0"/>
        </a:p>
      </dsp:txBody>
      <dsp:txXfrm>
        <a:off x="1932320" y="2502312"/>
        <a:ext cx="849370" cy="756015"/>
      </dsp:txXfrm>
    </dsp:sp>
    <dsp:sp modelId="{C586111C-58B6-40AF-8D8A-60EE680572BA}">
      <dsp:nvSpPr>
        <dsp:cNvPr id="0" name=""/>
        <dsp:cNvSpPr/>
      </dsp:nvSpPr>
      <dsp:spPr>
        <a:xfrm>
          <a:off x="1908799" y="3303772"/>
          <a:ext cx="896412" cy="803057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40,0%</a:t>
          </a:r>
          <a:endParaRPr lang="ru-RU" sz="1100" b="1" kern="1200" dirty="0"/>
        </a:p>
      </dsp:txBody>
      <dsp:txXfrm>
        <a:off x="1932320" y="3327293"/>
        <a:ext cx="849370" cy="756015"/>
      </dsp:txXfrm>
    </dsp:sp>
    <dsp:sp modelId="{41590EE3-70B4-4E0E-8D44-18EF1FD97F2E}">
      <dsp:nvSpPr>
        <dsp:cNvPr id="0" name=""/>
        <dsp:cNvSpPr/>
      </dsp:nvSpPr>
      <dsp:spPr>
        <a:xfrm>
          <a:off x="1908799" y="4128753"/>
          <a:ext cx="896412" cy="803057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46,4%</a:t>
          </a:r>
          <a:endParaRPr lang="ru-RU" sz="1100" b="1" kern="1200" dirty="0"/>
        </a:p>
      </dsp:txBody>
      <dsp:txXfrm>
        <a:off x="1932320" y="4152274"/>
        <a:ext cx="849370" cy="756015"/>
      </dsp:txXfrm>
    </dsp:sp>
    <dsp:sp modelId="{6CE5FDB4-BFBB-4259-A330-B441199BCE24}">
      <dsp:nvSpPr>
        <dsp:cNvPr id="0" name=""/>
        <dsp:cNvSpPr/>
      </dsp:nvSpPr>
      <dsp:spPr>
        <a:xfrm>
          <a:off x="1908799" y="4953735"/>
          <a:ext cx="896412" cy="803057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3,76%</a:t>
          </a:r>
          <a:endParaRPr lang="ru-RU" sz="1100" b="1" kern="1200" dirty="0"/>
        </a:p>
      </dsp:txBody>
      <dsp:txXfrm>
        <a:off x="1932320" y="4977256"/>
        <a:ext cx="849370" cy="75601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12F5D-797B-4C71-93F7-7C835BFF7982}">
      <dsp:nvSpPr>
        <dsp:cNvPr id="0" name=""/>
        <dsp:cNvSpPr/>
      </dsp:nvSpPr>
      <dsp:spPr>
        <a:xfrm>
          <a:off x="359" y="1999"/>
          <a:ext cx="2807593" cy="561859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Достижение значений показателей (индикаторов) </a:t>
          </a:r>
          <a:endParaRPr lang="ru-RU" sz="1400" b="1" kern="1200" dirty="0"/>
        </a:p>
      </dsp:txBody>
      <dsp:txXfrm>
        <a:off x="16815" y="18455"/>
        <a:ext cx="2774681" cy="528947"/>
      </dsp:txXfrm>
    </dsp:sp>
    <dsp:sp modelId="{EFD09625-1EEB-463A-9D51-52F09A5E039B}">
      <dsp:nvSpPr>
        <dsp:cNvPr id="0" name=""/>
        <dsp:cNvSpPr/>
      </dsp:nvSpPr>
      <dsp:spPr>
        <a:xfrm>
          <a:off x="3099" y="579197"/>
          <a:ext cx="1830474" cy="561859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2015 год</a:t>
          </a:r>
          <a:endParaRPr lang="ru-RU" sz="1400" b="1" kern="1200" dirty="0"/>
        </a:p>
      </dsp:txBody>
      <dsp:txXfrm>
        <a:off x="19555" y="595653"/>
        <a:ext cx="1797562" cy="528947"/>
      </dsp:txXfrm>
    </dsp:sp>
    <dsp:sp modelId="{A222F7FC-2C70-4D44-8E21-34A02376492D}">
      <dsp:nvSpPr>
        <dsp:cNvPr id="0" name=""/>
        <dsp:cNvSpPr/>
      </dsp:nvSpPr>
      <dsp:spPr>
        <a:xfrm>
          <a:off x="6669" y="1156395"/>
          <a:ext cx="892916" cy="5618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план</a:t>
          </a:r>
          <a:endParaRPr lang="ru-RU" sz="1100" b="1" kern="1200" dirty="0"/>
        </a:p>
      </dsp:txBody>
      <dsp:txXfrm>
        <a:off x="23125" y="1172851"/>
        <a:ext cx="860004" cy="528947"/>
      </dsp:txXfrm>
    </dsp:sp>
    <dsp:sp modelId="{F6FE7E8E-883A-4C79-93F7-AEF9AEF9F9DE}">
      <dsp:nvSpPr>
        <dsp:cNvPr id="0" name=""/>
        <dsp:cNvSpPr/>
      </dsp:nvSpPr>
      <dsp:spPr>
        <a:xfrm>
          <a:off x="9826" y="1748924"/>
          <a:ext cx="885964" cy="5618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3500 </a:t>
          </a:r>
          <a:r>
            <a:rPr lang="ru-RU" sz="1100" b="1" kern="1200" dirty="0" err="1" smtClean="0"/>
            <a:t>тыс.куб.м</a:t>
          </a:r>
          <a:endParaRPr lang="ru-RU" sz="1100" b="1" kern="1200" dirty="0"/>
        </a:p>
      </dsp:txBody>
      <dsp:txXfrm>
        <a:off x="26282" y="1765380"/>
        <a:ext cx="853052" cy="528947"/>
      </dsp:txXfrm>
    </dsp:sp>
    <dsp:sp modelId="{B0232F34-051D-481D-9CC7-7CFB0339C454}">
      <dsp:nvSpPr>
        <dsp:cNvPr id="0" name=""/>
        <dsp:cNvSpPr/>
      </dsp:nvSpPr>
      <dsp:spPr>
        <a:xfrm>
          <a:off x="17016" y="2310791"/>
          <a:ext cx="872221" cy="5618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58,3%</a:t>
          </a:r>
          <a:endParaRPr lang="ru-RU" sz="1100" b="1" kern="1200" dirty="0"/>
        </a:p>
      </dsp:txBody>
      <dsp:txXfrm>
        <a:off x="33472" y="2327247"/>
        <a:ext cx="839309" cy="528947"/>
      </dsp:txXfrm>
    </dsp:sp>
    <dsp:sp modelId="{4DC6FEF6-AA8E-4A28-95B0-4EA11C79CD95}">
      <dsp:nvSpPr>
        <dsp:cNvPr id="0" name=""/>
        <dsp:cNvSpPr/>
      </dsp:nvSpPr>
      <dsp:spPr>
        <a:xfrm>
          <a:off x="17016" y="2887989"/>
          <a:ext cx="872221" cy="5618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101,8%</a:t>
          </a:r>
          <a:endParaRPr lang="ru-RU" sz="1100" b="1" kern="1200" dirty="0"/>
        </a:p>
      </dsp:txBody>
      <dsp:txXfrm>
        <a:off x="33472" y="2904445"/>
        <a:ext cx="839309" cy="528947"/>
      </dsp:txXfrm>
    </dsp:sp>
    <dsp:sp modelId="{615F75F9-6DBD-4ECA-9FA4-52847E4C9098}">
      <dsp:nvSpPr>
        <dsp:cNvPr id="0" name=""/>
        <dsp:cNvSpPr/>
      </dsp:nvSpPr>
      <dsp:spPr>
        <a:xfrm>
          <a:off x="17016" y="3465187"/>
          <a:ext cx="872221" cy="5618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5%</a:t>
          </a:r>
          <a:endParaRPr lang="ru-RU" sz="1100" b="1" kern="1200" dirty="0"/>
        </a:p>
      </dsp:txBody>
      <dsp:txXfrm>
        <a:off x="33472" y="3481643"/>
        <a:ext cx="839309" cy="528947"/>
      </dsp:txXfrm>
    </dsp:sp>
    <dsp:sp modelId="{9BB5BEDE-0A68-4B74-853B-ED035F285445}">
      <dsp:nvSpPr>
        <dsp:cNvPr id="0" name=""/>
        <dsp:cNvSpPr/>
      </dsp:nvSpPr>
      <dsp:spPr>
        <a:xfrm>
          <a:off x="17016" y="4042385"/>
          <a:ext cx="872221" cy="5618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54%</a:t>
          </a:r>
          <a:endParaRPr lang="ru-RU" sz="1100" b="1" kern="1200" dirty="0"/>
        </a:p>
      </dsp:txBody>
      <dsp:txXfrm>
        <a:off x="33472" y="4058841"/>
        <a:ext cx="839309" cy="528947"/>
      </dsp:txXfrm>
    </dsp:sp>
    <dsp:sp modelId="{D0394572-BF2C-44BB-9A5E-1619CF8086D8}">
      <dsp:nvSpPr>
        <dsp:cNvPr id="0" name=""/>
        <dsp:cNvSpPr/>
      </dsp:nvSpPr>
      <dsp:spPr>
        <a:xfrm>
          <a:off x="17016" y="4619583"/>
          <a:ext cx="872221" cy="5618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39,8%</a:t>
          </a:r>
          <a:endParaRPr lang="ru-RU" sz="1100" b="1" kern="1200" dirty="0"/>
        </a:p>
      </dsp:txBody>
      <dsp:txXfrm>
        <a:off x="33472" y="4636039"/>
        <a:ext cx="839309" cy="528947"/>
      </dsp:txXfrm>
    </dsp:sp>
    <dsp:sp modelId="{4F8FFF34-D04F-4EDB-B6E8-78ED95BECC76}">
      <dsp:nvSpPr>
        <dsp:cNvPr id="0" name=""/>
        <dsp:cNvSpPr/>
      </dsp:nvSpPr>
      <dsp:spPr>
        <a:xfrm>
          <a:off x="17016" y="5196781"/>
          <a:ext cx="872221" cy="5618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72,9 руб. на 1 га</a:t>
          </a:r>
          <a:endParaRPr lang="ru-RU" sz="1100" b="1" kern="1200" dirty="0"/>
        </a:p>
      </dsp:txBody>
      <dsp:txXfrm>
        <a:off x="33472" y="5213237"/>
        <a:ext cx="839309" cy="528947"/>
      </dsp:txXfrm>
    </dsp:sp>
    <dsp:sp modelId="{98728C6C-700D-4AF5-919D-571D1B1C73D6}">
      <dsp:nvSpPr>
        <dsp:cNvPr id="0" name=""/>
        <dsp:cNvSpPr/>
      </dsp:nvSpPr>
      <dsp:spPr>
        <a:xfrm>
          <a:off x="937088" y="1156395"/>
          <a:ext cx="892916" cy="561859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факт</a:t>
          </a:r>
          <a:endParaRPr lang="ru-RU" sz="1100" b="1" kern="1200" dirty="0"/>
        </a:p>
      </dsp:txBody>
      <dsp:txXfrm>
        <a:off x="953544" y="1172851"/>
        <a:ext cx="860004" cy="528947"/>
      </dsp:txXfrm>
    </dsp:sp>
    <dsp:sp modelId="{8A4A9CFA-AEA9-4F05-83EE-AD7DC19C36EB}">
      <dsp:nvSpPr>
        <dsp:cNvPr id="0" name=""/>
        <dsp:cNvSpPr/>
      </dsp:nvSpPr>
      <dsp:spPr>
        <a:xfrm>
          <a:off x="937088" y="1733593"/>
          <a:ext cx="892916" cy="561859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2966 </a:t>
          </a:r>
          <a:r>
            <a:rPr lang="ru-RU" sz="1100" b="1" kern="1200" dirty="0" err="1" smtClean="0"/>
            <a:t>тыс.куб.м</a:t>
          </a:r>
          <a:endParaRPr lang="ru-RU" sz="1100" b="1" kern="1200" dirty="0"/>
        </a:p>
      </dsp:txBody>
      <dsp:txXfrm>
        <a:off x="953544" y="1750049"/>
        <a:ext cx="860004" cy="528947"/>
      </dsp:txXfrm>
    </dsp:sp>
    <dsp:sp modelId="{14BABD28-5047-47A3-A701-B7AFBBE28819}">
      <dsp:nvSpPr>
        <dsp:cNvPr id="0" name=""/>
        <dsp:cNvSpPr/>
      </dsp:nvSpPr>
      <dsp:spPr>
        <a:xfrm>
          <a:off x="937088" y="2310791"/>
          <a:ext cx="892916" cy="561859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58,3%</a:t>
          </a:r>
          <a:endParaRPr lang="ru-RU" sz="1100" b="1" kern="1200" dirty="0"/>
        </a:p>
      </dsp:txBody>
      <dsp:txXfrm>
        <a:off x="953544" y="2327247"/>
        <a:ext cx="860004" cy="528947"/>
      </dsp:txXfrm>
    </dsp:sp>
    <dsp:sp modelId="{8E7E2D4A-62E6-4A23-A5DD-552A63903B64}">
      <dsp:nvSpPr>
        <dsp:cNvPr id="0" name=""/>
        <dsp:cNvSpPr/>
      </dsp:nvSpPr>
      <dsp:spPr>
        <a:xfrm>
          <a:off x="937088" y="2887989"/>
          <a:ext cx="892916" cy="561859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101,8%</a:t>
          </a:r>
          <a:endParaRPr lang="ru-RU" sz="1100" b="1" kern="1200" dirty="0"/>
        </a:p>
      </dsp:txBody>
      <dsp:txXfrm>
        <a:off x="953544" y="2904445"/>
        <a:ext cx="860004" cy="528947"/>
      </dsp:txXfrm>
    </dsp:sp>
    <dsp:sp modelId="{085136A3-D02F-461C-B31C-FD1D69D16759}">
      <dsp:nvSpPr>
        <dsp:cNvPr id="0" name=""/>
        <dsp:cNvSpPr/>
      </dsp:nvSpPr>
      <dsp:spPr>
        <a:xfrm>
          <a:off x="937088" y="3465187"/>
          <a:ext cx="892916" cy="561859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4,16%</a:t>
          </a:r>
          <a:endParaRPr lang="ru-RU" sz="1100" b="1" kern="1200" dirty="0"/>
        </a:p>
      </dsp:txBody>
      <dsp:txXfrm>
        <a:off x="953544" y="3481643"/>
        <a:ext cx="860004" cy="528947"/>
      </dsp:txXfrm>
    </dsp:sp>
    <dsp:sp modelId="{2BC9EB28-F68D-4321-836D-A642C2C0DAB1}">
      <dsp:nvSpPr>
        <dsp:cNvPr id="0" name=""/>
        <dsp:cNvSpPr/>
      </dsp:nvSpPr>
      <dsp:spPr>
        <a:xfrm>
          <a:off x="937088" y="4042385"/>
          <a:ext cx="892916" cy="561859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56,8%</a:t>
          </a:r>
          <a:endParaRPr lang="ru-RU" sz="1100" b="1" kern="1200" dirty="0"/>
        </a:p>
      </dsp:txBody>
      <dsp:txXfrm>
        <a:off x="953544" y="4058841"/>
        <a:ext cx="860004" cy="528947"/>
      </dsp:txXfrm>
    </dsp:sp>
    <dsp:sp modelId="{85D767EC-FAE5-4312-B23F-9B41F2C6B7D7}">
      <dsp:nvSpPr>
        <dsp:cNvPr id="0" name=""/>
        <dsp:cNvSpPr/>
      </dsp:nvSpPr>
      <dsp:spPr>
        <a:xfrm>
          <a:off x="937088" y="4619583"/>
          <a:ext cx="892916" cy="561859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39,8%</a:t>
          </a:r>
          <a:endParaRPr lang="ru-RU" sz="1100" b="1" kern="1200" dirty="0"/>
        </a:p>
      </dsp:txBody>
      <dsp:txXfrm>
        <a:off x="953544" y="4636039"/>
        <a:ext cx="860004" cy="528947"/>
      </dsp:txXfrm>
    </dsp:sp>
    <dsp:sp modelId="{0173EF90-65AC-40C1-BC63-3905C32CCBD3}">
      <dsp:nvSpPr>
        <dsp:cNvPr id="0" name=""/>
        <dsp:cNvSpPr/>
      </dsp:nvSpPr>
      <dsp:spPr>
        <a:xfrm>
          <a:off x="937088" y="5196781"/>
          <a:ext cx="892916" cy="561859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49,4 руб. на 1 га</a:t>
          </a:r>
          <a:endParaRPr lang="ru-RU" sz="1100" b="1" kern="1200" dirty="0"/>
        </a:p>
      </dsp:txBody>
      <dsp:txXfrm>
        <a:off x="953544" y="5213237"/>
        <a:ext cx="860004" cy="528947"/>
      </dsp:txXfrm>
    </dsp:sp>
    <dsp:sp modelId="{576C6983-4618-426C-8177-DEA9FE3AC4EB}">
      <dsp:nvSpPr>
        <dsp:cNvPr id="0" name=""/>
        <dsp:cNvSpPr/>
      </dsp:nvSpPr>
      <dsp:spPr>
        <a:xfrm>
          <a:off x="1908799" y="579197"/>
          <a:ext cx="896412" cy="561859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2016 год</a:t>
          </a:r>
          <a:endParaRPr lang="ru-RU" sz="1400" b="1" kern="1200" dirty="0"/>
        </a:p>
      </dsp:txBody>
      <dsp:txXfrm>
        <a:off x="1925255" y="595653"/>
        <a:ext cx="863500" cy="528947"/>
      </dsp:txXfrm>
    </dsp:sp>
    <dsp:sp modelId="{C1736FFF-D3A9-461C-843A-75D86022B9DC}">
      <dsp:nvSpPr>
        <dsp:cNvPr id="0" name=""/>
        <dsp:cNvSpPr/>
      </dsp:nvSpPr>
      <dsp:spPr>
        <a:xfrm>
          <a:off x="1908799" y="1156395"/>
          <a:ext cx="896412" cy="56185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план</a:t>
          </a:r>
          <a:endParaRPr lang="ru-RU" sz="1100" b="1" kern="1200" dirty="0"/>
        </a:p>
      </dsp:txBody>
      <dsp:txXfrm>
        <a:off x="1925255" y="1172851"/>
        <a:ext cx="863500" cy="528947"/>
      </dsp:txXfrm>
    </dsp:sp>
    <dsp:sp modelId="{33D6FFE4-E349-423D-A7F1-8E1A49A29AC4}">
      <dsp:nvSpPr>
        <dsp:cNvPr id="0" name=""/>
        <dsp:cNvSpPr/>
      </dsp:nvSpPr>
      <dsp:spPr>
        <a:xfrm>
          <a:off x="1908799" y="1733593"/>
          <a:ext cx="896412" cy="56185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3600 </a:t>
          </a:r>
          <a:r>
            <a:rPr lang="ru-RU" sz="1100" b="1" kern="1200" dirty="0" err="1" smtClean="0"/>
            <a:t>тыс.куб.м</a:t>
          </a:r>
          <a:endParaRPr lang="ru-RU" sz="1100" b="1" kern="1200" dirty="0"/>
        </a:p>
      </dsp:txBody>
      <dsp:txXfrm>
        <a:off x="1925255" y="1750049"/>
        <a:ext cx="863500" cy="528947"/>
      </dsp:txXfrm>
    </dsp:sp>
    <dsp:sp modelId="{C586111C-58B6-40AF-8D8A-60EE680572BA}">
      <dsp:nvSpPr>
        <dsp:cNvPr id="0" name=""/>
        <dsp:cNvSpPr/>
      </dsp:nvSpPr>
      <dsp:spPr>
        <a:xfrm>
          <a:off x="1908799" y="2310791"/>
          <a:ext cx="896412" cy="56185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58,9%</a:t>
          </a:r>
          <a:endParaRPr lang="ru-RU" sz="1100" b="1" kern="1200" dirty="0"/>
        </a:p>
      </dsp:txBody>
      <dsp:txXfrm>
        <a:off x="1925255" y="2327247"/>
        <a:ext cx="863500" cy="528947"/>
      </dsp:txXfrm>
    </dsp:sp>
    <dsp:sp modelId="{41590EE3-70B4-4E0E-8D44-18EF1FD97F2E}">
      <dsp:nvSpPr>
        <dsp:cNvPr id="0" name=""/>
        <dsp:cNvSpPr/>
      </dsp:nvSpPr>
      <dsp:spPr>
        <a:xfrm>
          <a:off x="1908799" y="2887989"/>
          <a:ext cx="896412" cy="56185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101,7%</a:t>
          </a:r>
          <a:endParaRPr lang="ru-RU" sz="1100" b="1" kern="1200" dirty="0"/>
        </a:p>
      </dsp:txBody>
      <dsp:txXfrm>
        <a:off x="1925255" y="2904445"/>
        <a:ext cx="863500" cy="528947"/>
      </dsp:txXfrm>
    </dsp:sp>
    <dsp:sp modelId="{6CE5FDB4-BFBB-4259-A330-B441199BCE24}">
      <dsp:nvSpPr>
        <dsp:cNvPr id="0" name=""/>
        <dsp:cNvSpPr/>
      </dsp:nvSpPr>
      <dsp:spPr>
        <a:xfrm>
          <a:off x="1908799" y="3465187"/>
          <a:ext cx="896412" cy="56185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5,1%</a:t>
          </a:r>
          <a:endParaRPr lang="ru-RU" sz="1100" b="1" kern="1200" dirty="0"/>
        </a:p>
      </dsp:txBody>
      <dsp:txXfrm>
        <a:off x="1925255" y="3481643"/>
        <a:ext cx="863500" cy="528947"/>
      </dsp:txXfrm>
    </dsp:sp>
    <dsp:sp modelId="{89DC61A6-3199-4C88-A8D1-98ADCFDD3274}">
      <dsp:nvSpPr>
        <dsp:cNvPr id="0" name=""/>
        <dsp:cNvSpPr/>
      </dsp:nvSpPr>
      <dsp:spPr>
        <a:xfrm>
          <a:off x="1908799" y="4042385"/>
          <a:ext cx="896412" cy="56185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56%</a:t>
          </a:r>
          <a:endParaRPr lang="ru-RU" sz="1100" b="1" kern="1200" dirty="0"/>
        </a:p>
      </dsp:txBody>
      <dsp:txXfrm>
        <a:off x="1925255" y="4058841"/>
        <a:ext cx="863500" cy="528947"/>
      </dsp:txXfrm>
    </dsp:sp>
    <dsp:sp modelId="{B35EEDEE-A63C-4DC0-9860-A34A7BFD903E}">
      <dsp:nvSpPr>
        <dsp:cNvPr id="0" name=""/>
        <dsp:cNvSpPr/>
      </dsp:nvSpPr>
      <dsp:spPr>
        <a:xfrm>
          <a:off x="1908799" y="4619583"/>
          <a:ext cx="896412" cy="56185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39,9%</a:t>
          </a:r>
          <a:endParaRPr lang="ru-RU" sz="1100" b="1" kern="1200" dirty="0"/>
        </a:p>
      </dsp:txBody>
      <dsp:txXfrm>
        <a:off x="1925255" y="4636039"/>
        <a:ext cx="863500" cy="528947"/>
      </dsp:txXfrm>
    </dsp:sp>
    <dsp:sp modelId="{6C2FB839-90B1-4C3A-BFA4-60802C25EC81}">
      <dsp:nvSpPr>
        <dsp:cNvPr id="0" name=""/>
        <dsp:cNvSpPr/>
      </dsp:nvSpPr>
      <dsp:spPr>
        <a:xfrm>
          <a:off x="1908799" y="5196781"/>
          <a:ext cx="896412" cy="56185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73,5 руб. на 1 га</a:t>
          </a:r>
          <a:endParaRPr lang="ru-RU" sz="1100" b="1" kern="1200" dirty="0"/>
        </a:p>
      </dsp:txBody>
      <dsp:txXfrm>
        <a:off x="1925255" y="5213237"/>
        <a:ext cx="863500" cy="5289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image" Target="../media/image13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0.20605</cdr:x>
      <cdr:y>0.50383</cdr:y>
    </cdr:from>
    <cdr:to>
      <cdr:x>0.31109</cdr:x>
      <cdr:y>0.55602</cdr:y>
    </cdr:to>
    <cdr:cxnSp macro="">
      <cdr:nvCxnSpPr>
        <cdr:cNvPr id="2" name="Прямая со стрелкой 1"/>
        <cdr:cNvCxnSpPr/>
      </cdr:nvCxnSpPr>
      <cdr:spPr>
        <a:xfrm xmlns:a="http://schemas.openxmlformats.org/drawingml/2006/main" flipV="1">
          <a:off x="942082" y="1671806"/>
          <a:ext cx="480203" cy="173173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arrow"/>
        </a:ln>
      </cdr:spPr>
      <cdr:style>
        <a:lnRef xmlns:a="http://schemas.openxmlformats.org/drawingml/2006/main" idx="3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2">
          <a:schemeClr val="accent5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0.17897</cdr:x>
      <cdr:y>0.45561</cdr:y>
    </cdr:from>
    <cdr:to>
      <cdr:x>0.3317</cdr:x>
      <cdr:y>0.53185</cdr:y>
    </cdr:to>
    <cdr:sp macro="" textlink="">
      <cdr:nvSpPr>
        <cdr:cNvPr id="3" name="Поле 1"/>
        <cdr:cNvSpPr txBox="1"/>
      </cdr:nvSpPr>
      <cdr:spPr>
        <a:xfrm xmlns:a="http://schemas.openxmlformats.org/drawingml/2006/main">
          <a:off x="818239" y="1511822"/>
          <a:ext cx="698281" cy="252981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1200000"/>
          </a:camera>
          <a:lightRig rig="threePt" dir="t"/>
        </a:scene3d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50" b="1" dirty="0" smtClean="0">
              <a:solidFill>
                <a:srgbClr val="FF0000"/>
              </a:solidFill>
              <a:latin typeface="TimesET" pitchFamily="2" charset="0"/>
              <a:cs typeface="Times New Roman" panose="02020603050405020304" pitchFamily="18" charset="0"/>
            </a:rPr>
            <a:t>+2970,2</a:t>
          </a:r>
          <a:endParaRPr lang="ru-RU" sz="1050" b="1" dirty="0">
            <a:solidFill>
              <a:srgbClr val="FF0000"/>
            </a:solidFill>
            <a:latin typeface="TimesET" pitchFamily="2" charset="0"/>
            <a:cs typeface="Times New Roman" panose="02020603050405020304" pitchFamily="18" charset="0"/>
          </a:endParaRPr>
        </a:p>
        <a:p xmlns:a="http://schemas.openxmlformats.org/drawingml/2006/main">
          <a:endParaRPr lang="ru-RU" sz="1050" dirty="0"/>
        </a:p>
      </cdr:txBody>
    </cdr:sp>
  </cdr:relSizeAnchor>
  <cdr:relSizeAnchor xmlns:cdr="http://schemas.openxmlformats.org/drawingml/2006/chartDrawing">
    <cdr:from>
      <cdr:x>0.1872</cdr:x>
      <cdr:y>0.56137</cdr:y>
    </cdr:from>
    <cdr:to>
      <cdr:x>0.335</cdr:x>
      <cdr:y>0.6376</cdr:y>
    </cdr:to>
    <cdr:sp macro="" textlink="">
      <cdr:nvSpPr>
        <cdr:cNvPr id="4" name="Поле 1"/>
        <cdr:cNvSpPr txBox="1"/>
      </cdr:nvSpPr>
      <cdr:spPr>
        <a:xfrm xmlns:a="http://schemas.openxmlformats.org/drawingml/2006/main">
          <a:off x="855859" y="1862740"/>
          <a:ext cx="675741" cy="252948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1200000"/>
          </a:camera>
          <a:lightRig rig="threePt" dir="t"/>
        </a:scene3d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50" b="1" dirty="0" smtClean="0">
              <a:solidFill>
                <a:srgbClr val="FF0000"/>
              </a:solidFill>
              <a:latin typeface="TimesET" pitchFamily="2" charset="0"/>
              <a:cs typeface="Times New Roman" panose="02020603050405020304" pitchFamily="18" charset="0"/>
            </a:rPr>
            <a:t>+8,7%</a:t>
          </a:r>
          <a:endParaRPr lang="ru-RU" sz="1050" b="1" dirty="0">
            <a:solidFill>
              <a:srgbClr val="FF0000"/>
            </a:solidFill>
            <a:latin typeface="TimesET" pitchFamily="2" charset="0"/>
            <a:cs typeface="Times New Roman" panose="02020603050405020304" pitchFamily="18" charset="0"/>
          </a:endParaRPr>
        </a:p>
        <a:p xmlns:a="http://schemas.openxmlformats.org/drawingml/2006/main">
          <a:endParaRPr lang="ru-RU" sz="1050" dirty="0"/>
        </a:p>
      </cdr:txBody>
    </cdr:sp>
  </cdr:relSizeAnchor>
  <cdr:relSizeAnchor xmlns:cdr="http://schemas.openxmlformats.org/drawingml/2006/chartDrawing">
    <cdr:from>
      <cdr:x>0.44787</cdr:x>
      <cdr:y>0.47373</cdr:y>
    </cdr:from>
    <cdr:to>
      <cdr:x>0.56107</cdr:x>
      <cdr:y>0.53169</cdr:y>
    </cdr:to>
    <cdr:cxnSp macro="">
      <cdr:nvCxnSpPr>
        <cdr:cNvPr id="7" name="Прямая со стрелкой 6"/>
        <cdr:cNvCxnSpPr/>
      </cdr:nvCxnSpPr>
      <cdr:spPr>
        <a:xfrm xmlns:a="http://schemas.openxmlformats.org/drawingml/2006/main" flipV="1">
          <a:off x="2047674" y="1571946"/>
          <a:ext cx="517541" cy="192322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arrow"/>
        </a:ln>
      </cdr:spPr>
      <cdr:style>
        <a:lnRef xmlns:a="http://schemas.openxmlformats.org/drawingml/2006/main" idx="3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2">
          <a:schemeClr val="accent5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0.42649</cdr:x>
      <cdr:y>0.42282</cdr:y>
    </cdr:from>
    <cdr:to>
      <cdr:x>0.57922</cdr:x>
      <cdr:y>0.49906</cdr:y>
    </cdr:to>
    <cdr:sp macro="" textlink="">
      <cdr:nvSpPr>
        <cdr:cNvPr id="8" name="Поле 1"/>
        <cdr:cNvSpPr txBox="1"/>
      </cdr:nvSpPr>
      <cdr:spPr>
        <a:xfrm xmlns:a="http://schemas.openxmlformats.org/drawingml/2006/main">
          <a:off x="1949915" y="1403002"/>
          <a:ext cx="698281" cy="252981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1200000"/>
          </a:camera>
          <a:lightRig rig="threePt" dir="t"/>
        </a:scene3d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50" b="1" dirty="0" smtClean="0">
              <a:solidFill>
                <a:srgbClr val="FF0000"/>
              </a:solidFill>
              <a:latin typeface="TimesET" pitchFamily="2" charset="0"/>
              <a:cs typeface="Times New Roman" panose="02020603050405020304" pitchFamily="18" charset="0"/>
            </a:rPr>
            <a:t>+4143,3</a:t>
          </a:r>
          <a:endParaRPr lang="ru-RU" sz="1050" b="1" dirty="0">
            <a:solidFill>
              <a:srgbClr val="FF0000"/>
            </a:solidFill>
            <a:latin typeface="TimesET" pitchFamily="2" charset="0"/>
            <a:cs typeface="Times New Roman" panose="02020603050405020304" pitchFamily="18" charset="0"/>
          </a:endParaRPr>
        </a:p>
        <a:p xmlns:a="http://schemas.openxmlformats.org/drawingml/2006/main">
          <a:endParaRPr lang="ru-RU" sz="1050" dirty="0"/>
        </a:p>
      </cdr:txBody>
    </cdr:sp>
  </cdr:relSizeAnchor>
  <cdr:relSizeAnchor xmlns:cdr="http://schemas.openxmlformats.org/drawingml/2006/chartDrawing">
    <cdr:from>
      <cdr:x>0.43604</cdr:x>
      <cdr:y>0.53598</cdr:y>
    </cdr:from>
    <cdr:to>
      <cdr:x>0.58384</cdr:x>
      <cdr:y>0.61221</cdr:y>
    </cdr:to>
    <cdr:sp macro="" textlink="">
      <cdr:nvSpPr>
        <cdr:cNvPr id="9" name="Поле 1"/>
        <cdr:cNvSpPr txBox="1"/>
      </cdr:nvSpPr>
      <cdr:spPr>
        <a:xfrm xmlns:a="http://schemas.openxmlformats.org/drawingml/2006/main">
          <a:off x="1993571" y="1778503"/>
          <a:ext cx="675741" cy="252947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1200000"/>
          </a:camera>
          <a:lightRig rig="threePt" dir="t"/>
        </a:scene3d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50" b="1" dirty="0" smtClean="0">
              <a:solidFill>
                <a:srgbClr val="FF0000"/>
              </a:solidFill>
              <a:latin typeface="TimesET" pitchFamily="2" charset="0"/>
              <a:cs typeface="Times New Roman" panose="02020603050405020304" pitchFamily="18" charset="0"/>
            </a:rPr>
            <a:t>+11,1%</a:t>
          </a:r>
          <a:endParaRPr lang="ru-RU" sz="1050" b="1" dirty="0">
            <a:solidFill>
              <a:srgbClr val="FF0000"/>
            </a:solidFill>
            <a:latin typeface="TimesET" pitchFamily="2" charset="0"/>
            <a:cs typeface="Times New Roman" panose="02020603050405020304" pitchFamily="18" charset="0"/>
          </a:endParaRPr>
        </a:p>
        <a:p xmlns:a="http://schemas.openxmlformats.org/drawingml/2006/main">
          <a:endParaRPr lang="ru-RU" sz="1050" dirty="0"/>
        </a:p>
      </cdr:txBody>
    </cdr:sp>
  </cdr:relSizeAnchor>
  <cdr:relSizeAnchor xmlns:cdr="http://schemas.openxmlformats.org/drawingml/2006/chartDrawing">
    <cdr:from>
      <cdr:x>0.69987</cdr:x>
      <cdr:y>0.44707</cdr:y>
    </cdr:from>
    <cdr:to>
      <cdr:x>0.81012</cdr:x>
      <cdr:y>0.51217</cdr:y>
    </cdr:to>
    <cdr:cxnSp macro="">
      <cdr:nvCxnSpPr>
        <cdr:cNvPr id="10" name="Прямая со стрелкой 9"/>
        <cdr:cNvCxnSpPr/>
      </cdr:nvCxnSpPr>
      <cdr:spPr>
        <a:xfrm xmlns:a="http://schemas.openxmlformats.org/drawingml/2006/main" flipV="1">
          <a:off x="3199802" y="1483465"/>
          <a:ext cx="504056" cy="21602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arrow"/>
        </a:ln>
      </cdr:spPr>
      <cdr:style>
        <a:lnRef xmlns:a="http://schemas.openxmlformats.org/drawingml/2006/main" idx="3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2">
          <a:schemeClr val="accent5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0.67703</cdr:x>
      <cdr:y>0.39641</cdr:y>
    </cdr:from>
    <cdr:to>
      <cdr:x>0.82976</cdr:x>
      <cdr:y>0.47265</cdr:y>
    </cdr:to>
    <cdr:sp macro="" textlink="">
      <cdr:nvSpPr>
        <cdr:cNvPr id="14" name="Поле 1"/>
        <cdr:cNvSpPr txBox="1"/>
      </cdr:nvSpPr>
      <cdr:spPr>
        <a:xfrm xmlns:a="http://schemas.openxmlformats.org/drawingml/2006/main">
          <a:off x="3095402" y="1315366"/>
          <a:ext cx="698281" cy="252981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1200000"/>
          </a:camera>
          <a:lightRig rig="threePt" dir="t"/>
        </a:scene3d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50" b="1" dirty="0" smtClean="0">
              <a:solidFill>
                <a:srgbClr val="FF0000"/>
              </a:solidFill>
              <a:latin typeface="TimesET" pitchFamily="2" charset="0"/>
              <a:cs typeface="Times New Roman" panose="02020603050405020304" pitchFamily="18" charset="0"/>
            </a:rPr>
            <a:t>+2114,0</a:t>
          </a:r>
          <a:endParaRPr lang="ru-RU" sz="1050" b="1" dirty="0">
            <a:solidFill>
              <a:srgbClr val="FF0000"/>
            </a:solidFill>
            <a:latin typeface="TimesET" pitchFamily="2" charset="0"/>
            <a:cs typeface="Times New Roman" panose="02020603050405020304" pitchFamily="18" charset="0"/>
          </a:endParaRPr>
        </a:p>
        <a:p xmlns:a="http://schemas.openxmlformats.org/drawingml/2006/main">
          <a:endParaRPr lang="ru-RU" sz="1050" dirty="0"/>
        </a:p>
      </cdr:txBody>
    </cdr:sp>
  </cdr:relSizeAnchor>
  <cdr:relSizeAnchor xmlns:cdr="http://schemas.openxmlformats.org/drawingml/2006/chartDrawing">
    <cdr:from>
      <cdr:x>0.67882</cdr:x>
      <cdr:y>0.51633</cdr:y>
    </cdr:from>
    <cdr:to>
      <cdr:x>0.82662</cdr:x>
      <cdr:y>0.59256</cdr:y>
    </cdr:to>
    <cdr:sp macro="" textlink="">
      <cdr:nvSpPr>
        <cdr:cNvPr id="15" name="Поле 1"/>
        <cdr:cNvSpPr txBox="1"/>
      </cdr:nvSpPr>
      <cdr:spPr>
        <a:xfrm xmlns:a="http://schemas.openxmlformats.org/drawingml/2006/main">
          <a:off x="3103557" y="1713306"/>
          <a:ext cx="675741" cy="252947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1200000"/>
          </a:camera>
          <a:lightRig rig="threePt" dir="t"/>
        </a:scene3d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50" b="1" dirty="0" smtClean="0">
              <a:solidFill>
                <a:srgbClr val="FF0000"/>
              </a:solidFill>
              <a:latin typeface="TimesET" pitchFamily="2" charset="0"/>
              <a:cs typeface="Times New Roman" panose="02020603050405020304" pitchFamily="18" charset="0"/>
            </a:rPr>
            <a:t>+</a:t>
          </a:r>
          <a:r>
            <a:rPr lang="ru-RU" sz="1050" b="1" dirty="0">
              <a:solidFill>
                <a:srgbClr val="FF0000"/>
              </a:solidFill>
              <a:latin typeface="TimesET" pitchFamily="2" charset="0"/>
              <a:cs typeface="Times New Roman" panose="02020603050405020304" pitchFamily="18" charset="0"/>
            </a:rPr>
            <a:t>5</a:t>
          </a:r>
          <a:r>
            <a:rPr lang="ru-RU" sz="1050" b="1" dirty="0" smtClean="0">
              <a:solidFill>
                <a:srgbClr val="FF0000"/>
              </a:solidFill>
              <a:latin typeface="TimesET" pitchFamily="2" charset="0"/>
              <a:cs typeface="Times New Roman" panose="02020603050405020304" pitchFamily="18" charset="0"/>
            </a:rPr>
            <a:t>,1%</a:t>
          </a:r>
          <a:endParaRPr lang="ru-RU" sz="1050" b="1" dirty="0">
            <a:solidFill>
              <a:srgbClr val="FF0000"/>
            </a:solidFill>
            <a:latin typeface="TimesET" pitchFamily="2" charset="0"/>
            <a:cs typeface="Times New Roman" panose="02020603050405020304" pitchFamily="18" charset="0"/>
          </a:endParaRPr>
        </a:p>
        <a:p xmlns:a="http://schemas.openxmlformats.org/drawingml/2006/main">
          <a:endParaRPr lang="ru-RU" sz="1050" dirty="0"/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0.81633</cdr:x>
      <cdr:y>0.13158</cdr:y>
    </cdr:from>
    <cdr:to>
      <cdr:x>0.9898</cdr:x>
      <cdr:y>0.39474</cdr:y>
    </cdr:to>
    <cdr:sp macro="" textlink="">
      <cdr:nvSpPr>
        <cdr:cNvPr id="5" name="Скругленный прямоугольник 4"/>
        <cdr:cNvSpPr/>
      </cdr:nvSpPr>
      <cdr:spPr>
        <a:xfrm xmlns:a="http://schemas.openxmlformats.org/drawingml/2006/main">
          <a:off x="5760640" y="360041"/>
          <a:ext cx="1224136" cy="720080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prstClr val="black"/>
              </a:solidFill>
              <a:latin typeface="TimesET" pitchFamily="2" charset="0"/>
            </a:rPr>
            <a:t>104,5% к уровню </a:t>
          </a:r>
        </a:p>
        <a:p xmlns:a="http://schemas.openxmlformats.org/drawingml/2006/main">
          <a:pPr algn="ctr"/>
          <a:r>
            <a:rPr lang="ru-RU" sz="1400" b="1" dirty="0" smtClean="0">
              <a:solidFill>
                <a:prstClr val="black"/>
              </a:solidFill>
              <a:latin typeface="TimesET" pitchFamily="2" charset="0"/>
            </a:rPr>
            <a:t>2015 года</a:t>
          </a:r>
          <a:endParaRPr lang="ru-RU" sz="14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0.61588</cdr:x>
      <cdr:y>0.34196</cdr:y>
    </cdr:from>
    <cdr:to>
      <cdr:x>0.76588</cdr:x>
      <cdr:y>0.3985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52021" y="1832161"/>
          <a:ext cx="792037" cy="302931"/>
        </a:xfrm>
        <a:prstGeom xmlns:a="http://schemas.openxmlformats.org/drawingml/2006/main" prst="ellipse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prstClr val="black"/>
              </a:solidFill>
              <a:latin typeface="TimesET" pitchFamily="2" charset="0"/>
            </a:rPr>
            <a:t>21,8%</a:t>
          </a:r>
          <a:endParaRPr lang="ru-RU" sz="14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0.38263</cdr:x>
      <cdr:y>0.40714</cdr:y>
    </cdr:from>
    <cdr:to>
      <cdr:x>0.63188</cdr:x>
      <cdr:y>0.54083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97055" y="1964283"/>
          <a:ext cx="1561475" cy="6449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 anchor="ctr"/>
        <a:lstStyle xmlns:a="http://schemas.openxmlformats.org/drawingml/2006/main"/>
        <a:p xmlns:a="http://schemas.openxmlformats.org/drawingml/2006/main">
          <a:pPr algn="ctr"/>
          <a:r>
            <a:rPr lang="ru-RU" sz="2800" b="1" dirty="0" smtClean="0">
              <a:latin typeface="TimesET" pitchFamily="2" charset="0"/>
            </a:rPr>
            <a:t>43 554,6 </a:t>
          </a:r>
        </a:p>
      </cdr:txBody>
    </cdr:sp>
  </cdr:relSizeAnchor>
  <cdr:relSizeAnchor xmlns:cdr="http://schemas.openxmlformats.org/drawingml/2006/chartDrawing">
    <cdr:from>
      <cdr:x>0.81195</cdr:x>
      <cdr:y>0.37919</cdr:y>
    </cdr:from>
    <cdr:to>
      <cdr:x>0.98436</cdr:x>
      <cdr:y>0.46213</cdr:y>
    </cdr:to>
    <cdr:sp macro="" textlink="">
      <cdr:nvSpPr>
        <cdr:cNvPr id="3" name="TextBox 6"/>
        <cdr:cNvSpPr txBox="1"/>
      </cdr:nvSpPr>
      <cdr:spPr>
        <a:xfrm xmlns:a="http://schemas.openxmlformats.org/drawingml/2006/main">
          <a:off x="5086647" y="1829428"/>
          <a:ext cx="1080096" cy="40014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ru-RU" sz="2000" b="1" dirty="0" smtClean="0">
              <a:solidFill>
                <a:schemeClr val="tx1"/>
              </a:solidFill>
              <a:latin typeface="TimesET" pitchFamily="2" charset="0"/>
            </a:rPr>
            <a:t>27,4%</a:t>
          </a:r>
          <a:endParaRPr lang="ru-RU" sz="20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0.8316</cdr:x>
      <cdr:y>0.65587</cdr:y>
    </cdr:from>
    <cdr:to>
      <cdr:x>0.99252</cdr:x>
      <cdr:y>0.7388</cdr:y>
    </cdr:to>
    <cdr:sp macro="" textlink="">
      <cdr:nvSpPr>
        <cdr:cNvPr id="4" name="TextBox 6"/>
        <cdr:cNvSpPr txBox="1"/>
      </cdr:nvSpPr>
      <cdr:spPr>
        <a:xfrm xmlns:a="http://schemas.openxmlformats.org/drawingml/2006/main">
          <a:off x="5209708" y="3164278"/>
          <a:ext cx="1008115" cy="40009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ru-RU" sz="2000" b="1" dirty="0" smtClean="0">
              <a:solidFill>
                <a:schemeClr val="tx1"/>
              </a:solidFill>
              <a:latin typeface="TimesET" pitchFamily="2" charset="0"/>
            </a:rPr>
            <a:t>1,5%</a:t>
          </a:r>
          <a:endParaRPr lang="ru-RU" sz="20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0.77062</cdr:x>
      <cdr:y>0.83832</cdr:y>
    </cdr:from>
    <cdr:to>
      <cdr:x>0.94304</cdr:x>
      <cdr:y>0.92125</cdr:y>
    </cdr:to>
    <cdr:sp macro="" textlink="">
      <cdr:nvSpPr>
        <cdr:cNvPr id="5" name="TextBox 6"/>
        <cdr:cNvSpPr txBox="1"/>
      </cdr:nvSpPr>
      <cdr:spPr>
        <a:xfrm xmlns:a="http://schemas.openxmlformats.org/drawingml/2006/main">
          <a:off x="4827715" y="4044525"/>
          <a:ext cx="1080159" cy="4000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ru-RU" sz="2000" b="1" dirty="0" smtClean="0">
              <a:solidFill>
                <a:schemeClr val="tx1"/>
              </a:solidFill>
              <a:latin typeface="TimesET" pitchFamily="2" charset="0"/>
            </a:rPr>
            <a:t>6,4%</a:t>
          </a:r>
          <a:endParaRPr lang="ru-RU" sz="20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0.1527</cdr:x>
      <cdr:y>0.80665</cdr:y>
    </cdr:from>
    <cdr:to>
      <cdr:x>0.30212</cdr:x>
      <cdr:y>0.88958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956624" y="3891728"/>
          <a:ext cx="936070" cy="4000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ru-RU" sz="2000" b="1" dirty="0" smtClean="0">
              <a:solidFill>
                <a:schemeClr val="tx1"/>
              </a:solidFill>
              <a:latin typeface="TimesET" pitchFamily="2" charset="0"/>
            </a:rPr>
            <a:t>1,8%</a:t>
          </a:r>
          <a:endParaRPr lang="ru-RU" sz="20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0.29712</cdr:x>
      <cdr:y>0.09172</cdr:y>
    </cdr:from>
    <cdr:to>
      <cdr:x>0.43557</cdr:x>
      <cdr:y>0.15551</cdr:y>
    </cdr:to>
    <cdr:sp macro="" textlink="">
      <cdr:nvSpPr>
        <cdr:cNvPr id="8" name="TextBox 20"/>
        <cdr:cNvSpPr txBox="1"/>
      </cdr:nvSpPr>
      <cdr:spPr>
        <a:xfrm xmlns:a="http://schemas.openxmlformats.org/drawingml/2006/main">
          <a:off x="1861336" y="442491"/>
          <a:ext cx="867387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000" b="1" dirty="0" smtClean="0">
              <a:latin typeface="TimesET" pitchFamily="2" charset="0"/>
            </a:rPr>
            <a:t>10,6%</a:t>
          </a:r>
          <a:endParaRPr lang="ru-RU" sz="2000" b="1" dirty="0">
            <a:latin typeface="TimesET" pitchFamily="2" charset="0"/>
          </a:endParaRP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0.21667</cdr:x>
      <cdr:y>0.38356</cdr:y>
    </cdr:from>
    <cdr:to>
      <cdr:x>0.44167</cdr:x>
      <cdr:y>0.57534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72208" y="2016224"/>
          <a:ext cx="1944216" cy="1008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 anchor="ctr"/>
        <a:lstStyle xmlns:a="http://schemas.openxmlformats.org/drawingml/2006/main"/>
        <a:p xmlns:a="http://schemas.openxmlformats.org/drawingml/2006/main">
          <a:pPr algn="ctr"/>
          <a:r>
            <a:rPr lang="ru-RU" sz="3800" b="1" dirty="0" smtClean="0">
              <a:latin typeface="TimesET" pitchFamily="2" charset="0"/>
            </a:rPr>
            <a:t>43 554,6</a:t>
          </a:r>
          <a:endParaRPr lang="ru-RU" sz="3800" b="1" dirty="0">
            <a:latin typeface="TimesET" pitchFamily="2" charset="0"/>
          </a:endParaRP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0.3871</cdr:x>
      <cdr:y>0.10858</cdr:y>
    </cdr:from>
    <cdr:to>
      <cdr:x>0.55461</cdr:x>
      <cdr:y>0.17018</cdr:y>
    </cdr:to>
    <cdr:sp macro="" textlink="">
      <cdr:nvSpPr>
        <cdr:cNvPr id="2" name="Text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 rot="20484859">
          <a:off x="1756097" y="539996"/>
          <a:ext cx="759882" cy="30632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  <a:effectLst xmlns:a="http://schemas.openxmlformats.org/drawingml/2006/main">
          <a:softEdge rad="31750"/>
        </a:effectLst>
      </cdr:spPr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pPr eaLnBrk="1" hangingPunct="1">
            <a:spcBef>
              <a:spcPct val="0"/>
            </a:spcBef>
            <a:buFontTx/>
            <a:buNone/>
            <a:defRPr/>
          </a:pPr>
          <a:r>
            <a:rPr lang="ru-RU" altLang="ru-RU" sz="1300" b="1" dirty="0" smtClean="0">
              <a:solidFill>
                <a:srgbClr val="C00000"/>
              </a:solidFill>
            </a:rPr>
            <a:t>+2</a:t>
          </a:r>
          <a:r>
            <a:rPr lang="en-US" altLang="ru-RU" sz="1300" b="1" dirty="0" smtClean="0">
              <a:solidFill>
                <a:srgbClr val="C00000"/>
              </a:solidFill>
            </a:rPr>
            <a:t>7,</a:t>
          </a:r>
          <a:r>
            <a:rPr lang="ru-RU" altLang="ru-RU" sz="1300" b="1" dirty="0" smtClean="0">
              <a:solidFill>
                <a:srgbClr val="C00000"/>
              </a:solidFill>
            </a:rPr>
            <a:t>6%</a:t>
          </a:r>
        </a:p>
      </cdr:txBody>
    </cdr:sp>
  </cdr:relSizeAnchor>
  <cdr:relSizeAnchor xmlns:cdr="http://schemas.openxmlformats.org/drawingml/2006/chartDrawing">
    <cdr:from>
      <cdr:x>0.39516</cdr:x>
      <cdr:y>0.17723</cdr:y>
    </cdr:from>
    <cdr:to>
      <cdr:x>0.56297</cdr:x>
      <cdr:y>0.21693</cdr:y>
    </cdr:to>
    <cdr:cxnSp macro="">
      <cdr:nvCxnSpPr>
        <cdr:cNvPr id="3" name="Прямая со стрелкой 2"/>
        <cdr:cNvCxnSpPr/>
      </cdr:nvCxnSpPr>
      <cdr:spPr>
        <a:xfrm xmlns:a="http://schemas.openxmlformats.org/drawingml/2006/main" rot="19552720">
          <a:off x="1792652" y="881379"/>
          <a:ext cx="761256" cy="19746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2">
          <a:schemeClr val="accent5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0.40046</cdr:x>
      <cdr:y>0.21621</cdr:y>
    </cdr:from>
    <cdr:to>
      <cdr:x>0.58843</cdr:x>
      <cdr:y>0.27894</cdr:y>
    </cdr:to>
    <cdr:sp macro="" textlink="">
      <cdr:nvSpPr>
        <cdr:cNvPr id="4" name="Text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 rot="20443464">
          <a:off x="1816710" y="1075235"/>
          <a:ext cx="852710" cy="31197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  <a:effectLst xmlns:a="http://schemas.openxmlformats.org/drawingml/2006/main">
          <a:softEdge rad="31750"/>
        </a:effectLst>
      </cdr:spPr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pPr eaLnBrk="1" hangingPunct="1">
            <a:spcBef>
              <a:spcPct val="0"/>
            </a:spcBef>
            <a:buFontTx/>
            <a:buNone/>
            <a:defRPr/>
          </a:pPr>
          <a:r>
            <a:rPr lang="en-US" altLang="ru-RU" sz="1300" b="1" dirty="0" smtClean="0">
              <a:solidFill>
                <a:srgbClr val="C00000"/>
              </a:solidFill>
            </a:rPr>
            <a:t>+</a:t>
          </a:r>
          <a:r>
            <a:rPr lang="ru-RU" altLang="ru-RU" sz="1300" b="1" dirty="0" smtClean="0">
              <a:solidFill>
                <a:srgbClr val="C00000"/>
              </a:solidFill>
            </a:rPr>
            <a:t>2063,1</a:t>
          </a: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0.20401</cdr:x>
      <cdr:y>0.33198</cdr:y>
    </cdr:from>
    <cdr:to>
      <cdr:x>0.37244</cdr:x>
      <cdr:y>0.4125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48981" y="1349167"/>
          <a:ext cx="1031179" cy="32723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horz" wrap="square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lang="ru-RU" sz="2400" b="1" kern="1200" dirty="0" smtClean="0">
              <a:solidFill>
                <a:prstClr val="black"/>
              </a:solidFill>
              <a:effectLst/>
            </a:rPr>
            <a:t>2 621,7</a:t>
          </a:r>
          <a:endParaRPr lang="ru-RU" sz="2400" b="1" kern="1200" dirty="0">
            <a:solidFill>
              <a:prstClr val="black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0.63065</cdr:x>
      <cdr:y>0.03346</cdr:y>
    </cdr:from>
    <cdr:to>
      <cdr:x>0.79209</cdr:x>
      <cdr:y>0.10801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860979" y="135981"/>
          <a:ext cx="988402" cy="302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horz" wrap="square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lang="ru-RU" sz="2400" b="1" kern="1200" dirty="0" smtClean="0">
              <a:solidFill>
                <a:prstClr val="black"/>
              </a:solidFill>
            </a:rPr>
            <a:t>5 880,7</a:t>
          </a:r>
          <a:endParaRPr lang="ru-RU" sz="2400" b="1" kern="1200" dirty="0">
            <a:solidFill>
              <a:prstClr val="black"/>
            </a:solidFill>
          </a:endParaRPr>
        </a:p>
      </cdr:txBody>
    </cdr:sp>
  </cdr:relSizeAnchor>
  <cdr:relSizeAnchor xmlns:cdr="http://schemas.openxmlformats.org/drawingml/2006/chartDrawing">
    <cdr:from>
      <cdr:x>0.41653</cdr:x>
      <cdr:y>0.49934</cdr:y>
    </cdr:from>
    <cdr:to>
      <cdr:x>0.57578</cdr:x>
      <cdr:y>0.56179</cdr:y>
    </cdr:to>
    <cdr:sp macro="" textlink="">
      <cdr:nvSpPr>
        <cdr:cNvPr id="4" name="Стрелка вправо 3"/>
        <cdr:cNvSpPr/>
      </cdr:nvSpPr>
      <cdr:spPr>
        <a:xfrm xmlns:a="http://schemas.openxmlformats.org/drawingml/2006/main" rot="19705716">
          <a:off x="2679753" y="2029304"/>
          <a:ext cx="1024586" cy="253791"/>
        </a:xfrm>
        <a:prstGeom xmlns:a="http://schemas.openxmlformats.org/drawingml/2006/main" prst="rightArrow">
          <a:avLst>
            <a:gd name="adj1" fmla="val 46127"/>
            <a:gd name="adj2" fmla="val 92763"/>
          </a:avLst>
        </a:prstGeom>
        <a:ln xmlns:a="http://schemas.openxmlformats.org/drawingml/2006/main">
          <a:solidFill>
            <a:srgbClr val="E82D0E"/>
          </a:solidFill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b="1" dirty="0">
            <a:ln w="18000">
              <a:solidFill>
                <a:srgbClr val="C0504D">
                  <a:satMod val="140000"/>
                </a:srgbClr>
              </a:solidFill>
              <a:prstDash val="solid"/>
              <a:miter lim="800000"/>
            </a:ln>
            <a:noFill/>
            <a:effectLst>
              <a:outerShdw blurRad="25500" dist="23000" dir="7020000" algn="tl">
                <a:srgbClr val="000000">
                  <a:alpha val="50000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0.42943</cdr:x>
      <cdr:y>0.57039</cdr:y>
    </cdr:from>
    <cdr:to>
      <cdr:x>0.60088</cdr:x>
      <cdr:y>0.66127</cdr:y>
    </cdr:to>
    <cdr:sp macro="" textlink="">
      <cdr:nvSpPr>
        <cdr:cNvPr id="5" name="TextBox 16"/>
        <cdr:cNvSpPr txBox="1"/>
      </cdr:nvSpPr>
      <cdr:spPr>
        <a:xfrm xmlns:a="http://schemas.openxmlformats.org/drawingml/2006/main" rot="19585276">
          <a:off x="2629066" y="2318068"/>
          <a:ext cx="1049655" cy="36933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36000" rIns="0" anchor="ctr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fontAlgn="base">
            <a:spcBef>
              <a:spcPct val="0"/>
            </a:spcBef>
            <a:spcAft>
              <a:spcPct val="0"/>
            </a:spcAft>
            <a:defRPr/>
          </a:pPr>
          <a:r>
            <a:rPr lang="ru-RU" sz="1800" b="1" dirty="0" smtClean="0">
              <a:solidFill>
                <a:srgbClr val="FF0000"/>
              </a:solidFill>
            </a:rPr>
            <a:t>в 2,2 раза</a:t>
          </a:r>
          <a:endParaRPr lang="ru-RU" sz="18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0.37029</cdr:x>
      <cdr:y>0.39226</cdr:y>
    </cdr:from>
    <cdr:to>
      <cdr:x>0.54573</cdr:x>
      <cdr:y>0.48314</cdr:y>
    </cdr:to>
    <cdr:sp macro="" textlink="">
      <cdr:nvSpPr>
        <cdr:cNvPr id="6" name="TextBox 19"/>
        <cdr:cNvSpPr txBox="1"/>
      </cdr:nvSpPr>
      <cdr:spPr>
        <a:xfrm xmlns:a="http://schemas.openxmlformats.org/drawingml/2006/main" rot="19691103">
          <a:off x="2266976" y="1594139"/>
          <a:ext cx="1074074" cy="36933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anchor="ctr">
          <a:sp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fontAlgn="base">
            <a:spcBef>
              <a:spcPct val="0"/>
            </a:spcBef>
            <a:spcAft>
              <a:spcPct val="0"/>
            </a:spcAft>
            <a:defRPr/>
          </a:pPr>
          <a:r>
            <a:rPr lang="ru-RU" sz="1800" b="1" dirty="0" smtClean="0">
              <a:solidFill>
                <a:srgbClr val="FF0000"/>
              </a:solidFill>
            </a:rPr>
            <a:t>+3259,0</a:t>
          </a:r>
          <a:endParaRPr lang="ru-RU" sz="1800" b="1" dirty="0">
            <a:solidFill>
              <a:srgbClr val="FF0000"/>
            </a:solidFill>
          </a:endParaRP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0.14302</cdr:x>
      <cdr:y>0.12767</cdr:y>
    </cdr:from>
    <cdr:to>
      <cdr:x>0.65508</cdr:x>
      <cdr:y>0.36225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643607" y="505569"/>
          <a:ext cx="2304256" cy="928930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3">
            <a:lumMod val="75000"/>
          </a:schemeClr>
        </a:solidFill>
        <a:ln xmlns:a="http://schemas.openxmlformats.org/drawingml/2006/main">
          <a:solidFill>
            <a:schemeClr val="bg1"/>
          </a:solidFill>
        </a:ln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i="1" dirty="0" smtClean="0"/>
            <a:t>Здравоохранение </a:t>
          </a:r>
          <a:endParaRPr lang="ru-RU" sz="1600" b="1" i="1" dirty="0"/>
        </a:p>
        <a:p xmlns:a="http://schemas.openxmlformats.org/drawingml/2006/main">
          <a:pPr algn="ctr"/>
          <a:r>
            <a:rPr lang="ru-RU" sz="1600" b="1" i="1" dirty="0" smtClean="0"/>
            <a:t>14 021,7 млн. рублей</a:t>
          </a:r>
        </a:p>
      </cdr:txBody>
    </cdr:sp>
  </cdr:relSizeAnchor>
  <cdr:relSizeAnchor xmlns:cdr="http://schemas.openxmlformats.org/drawingml/2006/chartDrawing">
    <cdr:from>
      <cdr:x>0.60708</cdr:x>
      <cdr:y>0.38186</cdr:y>
    </cdr:from>
    <cdr:to>
      <cdr:x>0.97512</cdr:x>
      <cdr:y>0.52733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731839" y="1512168"/>
          <a:ext cx="1656184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>
          <a:noAutofit/>
        </a:bodyPr>
        <a:lstStyle xmlns:a="http://schemas.openxmlformats.org/drawingml/2006/main"/>
        <a:p xmlns:a="http://schemas.openxmlformats.org/drawingml/2006/main">
          <a:pPr algn="ctr"/>
          <a:r>
            <a:rPr lang="ru-RU" sz="1400" b="1" i="1" dirty="0" smtClean="0"/>
            <a:t>Республиканский бюджет</a:t>
          </a:r>
          <a:endParaRPr lang="ru-RU" sz="1400" b="1" i="1" dirty="0"/>
        </a:p>
      </cdr:txBody>
    </cdr:sp>
  </cdr:relSizeAnchor>
  <cdr:relSizeAnchor xmlns:cdr="http://schemas.openxmlformats.org/drawingml/2006/chartDrawing">
    <cdr:from>
      <cdr:x>0.14379</cdr:x>
      <cdr:y>0.41909</cdr:y>
    </cdr:from>
    <cdr:to>
      <cdr:x>0.47983</cdr:x>
      <cdr:y>0.51434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647055" y="1584176"/>
          <a:ext cx="151216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i="1" dirty="0" smtClean="0"/>
            <a:t>Бюджет ТФОМС</a:t>
          </a:r>
          <a:endParaRPr lang="ru-RU" sz="1400" b="1" i="1" dirty="0"/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0.64962</cdr:x>
      <cdr:y>0.3038</cdr:y>
    </cdr:from>
    <cdr:to>
      <cdr:x>0.99612</cdr:x>
      <cdr:y>0.40605</cdr:y>
    </cdr:to>
    <cdr:sp macro="" textlink="">
      <cdr:nvSpPr>
        <cdr:cNvPr id="12" name="Скругленный прямоугольник 11"/>
        <cdr:cNvSpPr/>
      </cdr:nvSpPr>
      <cdr:spPr>
        <a:xfrm xmlns:a="http://schemas.openxmlformats.org/drawingml/2006/main">
          <a:off x="5940152" y="1728192"/>
          <a:ext cx="3168352" cy="581662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rtlCol="0" anchor="ctr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prstClr val="black"/>
              </a:solidFill>
              <a:latin typeface="TimesET" pitchFamily="2" charset="0"/>
            </a:rPr>
            <a:t>Социальная политика </a:t>
          </a:r>
        </a:p>
        <a:p xmlns:a="http://schemas.openxmlformats.org/drawingml/2006/main">
          <a:pPr algn="ctr"/>
          <a:r>
            <a:rPr lang="ru-RU" sz="1600" b="1" dirty="0" smtClean="0">
              <a:solidFill>
                <a:prstClr val="black"/>
              </a:solidFill>
              <a:latin typeface="TimesET" pitchFamily="2" charset="0"/>
            </a:rPr>
            <a:t>на 2016 год</a:t>
          </a:r>
          <a:endParaRPr lang="ru-RU" sz="16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0.64962</cdr:x>
      <cdr:y>0.43038</cdr:y>
    </cdr:from>
    <cdr:to>
      <cdr:x>0.87799</cdr:x>
      <cdr:y>0.50989</cdr:y>
    </cdr:to>
    <cdr:sp macro="" textlink="">
      <cdr:nvSpPr>
        <cdr:cNvPr id="13" name="Скругленный прямоугольник 12"/>
        <cdr:cNvSpPr/>
      </cdr:nvSpPr>
      <cdr:spPr>
        <a:xfrm xmlns:a="http://schemas.openxmlformats.org/drawingml/2006/main">
          <a:off x="5940152" y="2448272"/>
          <a:ext cx="2088233" cy="452298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rtlCol="0" anchor="ctr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prstClr val="black"/>
              </a:solidFill>
              <a:latin typeface="TimesET" pitchFamily="2" charset="0"/>
            </a:rPr>
            <a:t>социальное обеспечение населения</a:t>
          </a:r>
          <a:endParaRPr lang="ru-RU" sz="12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0.64962</cdr:x>
      <cdr:y>0.53165</cdr:y>
    </cdr:from>
    <cdr:to>
      <cdr:x>0.87799</cdr:x>
      <cdr:y>0.61115</cdr:y>
    </cdr:to>
    <cdr:sp macro="" textlink="">
      <cdr:nvSpPr>
        <cdr:cNvPr id="14" name="Скругленный прямоугольник 13"/>
        <cdr:cNvSpPr/>
      </cdr:nvSpPr>
      <cdr:spPr>
        <a:xfrm xmlns:a="http://schemas.openxmlformats.org/drawingml/2006/main">
          <a:off x="5940152" y="3024336"/>
          <a:ext cx="2088233" cy="452298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prstClr val="black"/>
              </a:solidFill>
              <a:latin typeface="TimesET" pitchFamily="2" charset="0"/>
            </a:rPr>
            <a:t>охрана семьи и детства</a:t>
          </a:r>
          <a:endParaRPr lang="ru-RU" sz="12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0.64962</cdr:x>
      <cdr:y>0.63291</cdr:y>
    </cdr:from>
    <cdr:to>
      <cdr:x>0.87799</cdr:x>
      <cdr:y>0.71242</cdr:y>
    </cdr:to>
    <cdr:sp macro="" textlink="">
      <cdr:nvSpPr>
        <cdr:cNvPr id="15" name="Скругленный прямоугольник 14"/>
        <cdr:cNvSpPr/>
      </cdr:nvSpPr>
      <cdr:spPr>
        <a:xfrm xmlns:a="http://schemas.openxmlformats.org/drawingml/2006/main">
          <a:off x="5940152" y="3600400"/>
          <a:ext cx="2088233" cy="452298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prstClr val="black"/>
              </a:solidFill>
              <a:latin typeface="TimesET" pitchFamily="2" charset="0"/>
            </a:rPr>
            <a:t>социальное обслуживание населения</a:t>
          </a:r>
          <a:endParaRPr lang="ru-RU" sz="12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0.64962</cdr:x>
      <cdr:y>0.73418</cdr:y>
    </cdr:from>
    <cdr:to>
      <cdr:x>0.87799</cdr:x>
      <cdr:y>0.81369</cdr:y>
    </cdr:to>
    <cdr:sp macro="" textlink="">
      <cdr:nvSpPr>
        <cdr:cNvPr id="16" name="Скругленный прямоугольник 15"/>
        <cdr:cNvSpPr/>
      </cdr:nvSpPr>
      <cdr:spPr>
        <a:xfrm xmlns:a="http://schemas.openxmlformats.org/drawingml/2006/main">
          <a:off x="5940152" y="4176464"/>
          <a:ext cx="2088233" cy="452298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prstClr val="black"/>
              </a:solidFill>
              <a:latin typeface="TimesET" pitchFamily="2" charset="0"/>
            </a:rPr>
            <a:t>пенсионное </a:t>
          </a:r>
          <a:r>
            <a:rPr lang="ru-RU" sz="1200" b="1" dirty="0">
              <a:solidFill>
                <a:prstClr val="black"/>
              </a:solidFill>
              <a:latin typeface="TimesET" pitchFamily="2" charset="0"/>
            </a:rPr>
            <a:t>обеспечение</a:t>
          </a:r>
        </a:p>
      </cdr:txBody>
    </cdr:sp>
  </cdr:relSizeAnchor>
  <cdr:relSizeAnchor xmlns:cdr="http://schemas.openxmlformats.org/drawingml/2006/chartDrawing">
    <cdr:from>
      <cdr:x>0.64962</cdr:x>
      <cdr:y>0.83544</cdr:y>
    </cdr:from>
    <cdr:to>
      <cdr:x>0.87799</cdr:x>
      <cdr:y>0.91495</cdr:y>
    </cdr:to>
    <cdr:sp macro="" textlink="">
      <cdr:nvSpPr>
        <cdr:cNvPr id="17" name="Скругленный прямоугольник 16"/>
        <cdr:cNvSpPr/>
      </cdr:nvSpPr>
      <cdr:spPr>
        <a:xfrm xmlns:a="http://schemas.openxmlformats.org/drawingml/2006/main">
          <a:off x="5940152" y="4752528"/>
          <a:ext cx="2088233" cy="452298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prstClr val="black"/>
              </a:solidFill>
              <a:latin typeface="TimesET" pitchFamily="2" charset="0"/>
            </a:rPr>
            <a:t>другие </a:t>
          </a:r>
          <a:r>
            <a:rPr lang="ru-RU" sz="1200" b="1" dirty="0">
              <a:solidFill>
                <a:prstClr val="black"/>
              </a:solidFill>
              <a:latin typeface="TimesET" pitchFamily="2" charset="0"/>
            </a:rPr>
            <a:t>вопросы в области социальной политики</a:t>
          </a:r>
        </a:p>
      </cdr:txBody>
    </cdr:sp>
  </cdr:relSizeAnchor>
  <cdr:relSizeAnchor xmlns:cdr="http://schemas.openxmlformats.org/drawingml/2006/chartDrawing">
    <cdr:from>
      <cdr:x>0.89531</cdr:x>
      <cdr:y>0.43038</cdr:y>
    </cdr:from>
    <cdr:to>
      <cdr:x>1</cdr:x>
      <cdr:y>0.50989</cdr:y>
    </cdr:to>
    <cdr:sp macro="" textlink="">
      <cdr:nvSpPr>
        <cdr:cNvPr id="18" name="Скругленный прямоугольник 17"/>
        <cdr:cNvSpPr/>
      </cdr:nvSpPr>
      <cdr:spPr>
        <a:xfrm xmlns:a="http://schemas.openxmlformats.org/drawingml/2006/main">
          <a:off x="8186688" y="2448272"/>
          <a:ext cx="957312" cy="452298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prstClr val="black"/>
              </a:solidFill>
              <a:latin typeface="TimesET" pitchFamily="2" charset="0"/>
            </a:rPr>
            <a:t>5659,7</a:t>
          </a:r>
          <a:endParaRPr lang="ru-RU" sz="12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0.89431</cdr:x>
      <cdr:y>0.53165</cdr:y>
    </cdr:from>
    <cdr:to>
      <cdr:x>0.999</cdr:x>
      <cdr:y>0.61115</cdr:y>
    </cdr:to>
    <cdr:sp macro="" textlink="">
      <cdr:nvSpPr>
        <cdr:cNvPr id="19" name="Скругленный прямоугольник 18"/>
        <cdr:cNvSpPr/>
      </cdr:nvSpPr>
      <cdr:spPr>
        <a:xfrm xmlns:a="http://schemas.openxmlformats.org/drawingml/2006/main">
          <a:off x="8177544" y="3024336"/>
          <a:ext cx="957312" cy="452298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prstClr val="black"/>
              </a:solidFill>
              <a:latin typeface="TimesET" pitchFamily="2" charset="0"/>
            </a:rPr>
            <a:t>899,1</a:t>
          </a:r>
          <a:endParaRPr lang="ru-RU" sz="12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0.89531</cdr:x>
      <cdr:y>0.63291</cdr:y>
    </cdr:from>
    <cdr:to>
      <cdr:x>1</cdr:x>
      <cdr:y>0.71242</cdr:y>
    </cdr:to>
    <cdr:sp macro="" textlink="">
      <cdr:nvSpPr>
        <cdr:cNvPr id="20" name="Скругленный прямоугольник 19"/>
        <cdr:cNvSpPr/>
      </cdr:nvSpPr>
      <cdr:spPr>
        <a:xfrm xmlns:a="http://schemas.openxmlformats.org/drawingml/2006/main">
          <a:off x="8186688" y="3600400"/>
          <a:ext cx="957312" cy="452298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prstClr val="black"/>
              </a:solidFill>
              <a:latin typeface="TimesET" pitchFamily="2" charset="0"/>
            </a:rPr>
            <a:t>749,4</a:t>
          </a:r>
          <a:endParaRPr lang="ru-RU" sz="12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0.89531</cdr:x>
      <cdr:y>0.73418</cdr:y>
    </cdr:from>
    <cdr:to>
      <cdr:x>1</cdr:x>
      <cdr:y>0.81369</cdr:y>
    </cdr:to>
    <cdr:sp macro="" textlink="">
      <cdr:nvSpPr>
        <cdr:cNvPr id="21" name="Скругленный прямоугольник 20"/>
        <cdr:cNvSpPr/>
      </cdr:nvSpPr>
      <cdr:spPr>
        <a:xfrm xmlns:a="http://schemas.openxmlformats.org/drawingml/2006/main">
          <a:off x="8186688" y="4176464"/>
          <a:ext cx="957312" cy="452298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prstClr val="black"/>
              </a:solidFill>
              <a:latin typeface="TimesET" pitchFamily="2" charset="0"/>
            </a:rPr>
            <a:t>30,9</a:t>
          </a:r>
          <a:endParaRPr lang="ru-RU" sz="12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0.89531</cdr:x>
      <cdr:y>0.83544</cdr:y>
    </cdr:from>
    <cdr:to>
      <cdr:x>1</cdr:x>
      <cdr:y>0.91495</cdr:y>
    </cdr:to>
    <cdr:sp macro="" textlink="">
      <cdr:nvSpPr>
        <cdr:cNvPr id="22" name="Скругленный прямоугольник 21"/>
        <cdr:cNvSpPr/>
      </cdr:nvSpPr>
      <cdr:spPr>
        <a:xfrm xmlns:a="http://schemas.openxmlformats.org/drawingml/2006/main">
          <a:off x="8186688" y="4752528"/>
          <a:ext cx="957312" cy="452298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prstClr val="black"/>
              </a:solidFill>
              <a:latin typeface="TimesET" pitchFamily="2" charset="0"/>
            </a:rPr>
            <a:t>43,9</a:t>
          </a:r>
          <a:endParaRPr lang="ru-RU" sz="12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0.5</cdr:x>
      <cdr:y>0.64557</cdr:y>
    </cdr:from>
    <cdr:to>
      <cdr:x>0.62206</cdr:x>
      <cdr:y>0.72152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4572000" y="3672408"/>
          <a:ext cx="1116124" cy="432048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5">
            <a:shade val="50000"/>
          </a:schemeClr>
        </a:lnRef>
        <a:fillRef xmlns:a="http://schemas.openxmlformats.org/drawingml/2006/main" idx="1">
          <a:schemeClr val="accent5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lIns="0" tIns="0" rIns="0" bIns="0" anchor="ctr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rgbClr val="FF0000"/>
              </a:solidFill>
              <a:latin typeface="TimesET" pitchFamily="2" charset="0"/>
            </a:rPr>
            <a:t>+306,6</a:t>
          </a:r>
          <a:endParaRPr lang="ru-RU" sz="1600" b="1" dirty="0">
            <a:solidFill>
              <a:srgbClr val="FF0000"/>
            </a:solidFill>
            <a:latin typeface="TimesET" pitchFamily="2" charset="0"/>
          </a:endParaRPr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0.21111</cdr:x>
      <cdr:y>0.36938</cdr:y>
    </cdr:from>
    <cdr:to>
      <cdr:x>0.42626</cdr:x>
      <cdr:y>0.5079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07695" y="1728192"/>
          <a:ext cx="1944202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 anchor="ctr"/>
        <a:lstStyle xmlns:a="http://schemas.openxmlformats.org/drawingml/2006/main"/>
        <a:p xmlns:a="http://schemas.openxmlformats.org/drawingml/2006/main">
          <a:pPr algn="ctr"/>
          <a:r>
            <a:rPr lang="ru-RU" sz="3600" b="1" dirty="0" smtClean="0">
              <a:latin typeface="TimesET" pitchFamily="2" charset="0"/>
            </a:rPr>
            <a:t>43 554,6</a:t>
          </a:r>
        </a:p>
      </cdr:txBody>
    </cdr:sp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0.15422</cdr:x>
      <cdr:y>0.00177</cdr:y>
    </cdr:from>
    <cdr:to>
      <cdr:x>0.83644</cdr:x>
      <cdr:y>0.10774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439286" y="5555"/>
          <a:ext cx="1943261" cy="332557"/>
        </a:xfrm>
        <a:prstGeom xmlns:a="http://schemas.openxmlformats.org/drawingml/2006/main" prst="round1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>
          <a:no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b="1" dirty="0" smtClean="0">
              <a:solidFill>
                <a:prstClr val="black"/>
              </a:solidFill>
              <a:latin typeface="TimesET" pitchFamily="2" charset="0"/>
            </a:rPr>
            <a:t>Объем финансирования программы </a:t>
          </a:r>
          <a:endParaRPr lang="ru-RU" sz="11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0.86206</cdr:x>
      <cdr:y>0</cdr:y>
    </cdr:from>
    <cdr:to>
      <cdr:x>1</cdr:x>
      <cdr:y>0.08315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55522" y="0"/>
          <a:ext cx="392916" cy="2609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/>
        <a:lstStyle xmlns:a="http://schemas.openxmlformats.org/drawingml/2006/main"/>
        <a:p xmlns:a="http://schemas.openxmlformats.org/drawingml/2006/main">
          <a:r>
            <a:rPr lang="ru-RU" sz="800" b="1" dirty="0" smtClean="0">
              <a:latin typeface="TimesET" pitchFamily="2" charset="0"/>
            </a:rPr>
            <a:t>млн. рублей</a:t>
          </a:r>
          <a:endParaRPr lang="ru-RU" sz="800" b="1" dirty="0">
            <a:latin typeface="TimesET" pitchFamily="2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0.2024</cdr:x>
      <cdr:y>0.48201</cdr:y>
    </cdr:from>
    <cdr:to>
      <cdr:x>0.31485</cdr:x>
      <cdr:y>0.5269</cdr:y>
    </cdr:to>
    <cdr:cxnSp macro="">
      <cdr:nvCxnSpPr>
        <cdr:cNvPr id="2" name="Прямая со стрелкой 1"/>
        <cdr:cNvCxnSpPr/>
      </cdr:nvCxnSpPr>
      <cdr:spPr>
        <a:xfrm xmlns:a="http://schemas.openxmlformats.org/drawingml/2006/main" flipV="1">
          <a:off x="925379" y="1613992"/>
          <a:ext cx="514122" cy="150312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arrow"/>
        </a:ln>
      </cdr:spPr>
      <cdr:style>
        <a:lnRef xmlns:a="http://schemas.openxmlformats.org/drawingml/2006/main" idx="3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2">
          <a:schemeClr val="accent5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0.17173</cdr:x>
      <cdr:y>0.42598</cdr:y>
    </cdr:from>
    <cdr:to>
      <cdr:x>0.33821</cdr:x>
      <cdr:y>0.50222</cdr:y>
    </cdr:to>
    <cdr:sp macro="" textlink="">
      <cdr:nvSpPr>
        <cdr:cNvPr id="4" name="Поле 1"/>
        <cdr:cNvSpPr txBox="1"/>
      </cdr:nvSpPr>
      <cdr:spPr>
        <a:xfrm xmlns:a="http://schemas.openxmlformats.org/drawingml/2006/main">
          <a:off x="785140" y="1426373"/>
          <a:ext cx="761155" cy="255288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1200000"/>
          </a:camera>
          <a:lightRig rig="threePt" dir="t"/>
        </a:scene3d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50" b="1" dirty="0" smtClean="0">
              <a:solidFill>
                <a:srgbClr val="FF0000"/>
              </a:solidFill>
              <a:latin typeface="TimesET" pitchFamily="2" charset="0"/>
              <a:cs typeface="Times New Roman" panose="02020603050405020304" pitchFamily="18" charset="0"/>
            </a:rPr>
            <a:t>+2426,6</a:t>
          </a:r>
          <a:endParaRPr lang="ru-RU" sz="1050" b="1" dirty="0">
            <a:solidFill>
              <a:srgbClr val="FF0000"/>
            </a:solidFill>
            <a:latin typeface="TimesET" pitchFamily="2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0.16107</cdr:x>
      <cdr:y>0.54316</cdr:y>
    </cdr:from>
    <cdr:to>
      <cdr:x>0.35562</cdr:x>
      <cdr:y>0.61292</cdr:y>
    </cdr:to>
    <cdr:sp macro="" textlink="">
      <cdr:nvSpPr>
        <cdr:cNvPr id="5" name="Поле 1"/>
        <cdr:cNvSpPr txBox="1"/>
      </cdr:nvSpPr>
      <cdr:spPr>
        <a:xfrm xmlns:a="http://schemas.openxmlformats.org/drawingml/2006/main">
          <a:off x="736433" y="1818746"/>
          <a:ext cx="889483" cy="233590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1200000"/>
          </a:camera>
          <a:lightRig rig="threePt" dir="t"/>
        </a:scene3d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50" b="1" dirty="0" smtClean="0">
              <a:solidFill>
                <a:srgbClr val="FF0000"/>
              </a:solidFill>
              <a:latin typeface="TimesET" pitchFamily="2" charset="0"/>
              <a:cs typeface="Times New Roman" panose="02020603050405020304" pitchFamily="18" charset="0"/>
            </a:rPr>
            <a:t>+7,6%</a:t>
          </a:r>
          <a:endParaRPr lang="ru-RU" sz="1050" b="1" dirty="0">
            <a:solidFill>
              <a:srgbClr val="FF0000"/>
            </a:solidFill>
            <a:latin typeface="TimesET" pitchFamily="2" charset="0"/>
            <a:cs typeface="Times New Roman" panose="02020603050405020304" pitchFamily="18" charset="0"/>
          </a:endParaRPr>
        </a:p>
        <a:p xmlns:a="http://schemas.openxmlformats.org/drawingml/2006/main">
          <a:endParaRPr lang="ru-RU" sz="1050" dirty="0"/>
        </a:p>
      </cdr:txBody>
    </cdr:sp>
  </cdr:relSizeAnchor>
  <cdr:relSizeAnchor xmlns:cdr="http://schemas.openxmlformats.org/drawingml/2006/chartDrawing">
    <cdr:from>
      <cdr:x>0.44876</cdr:x>
      <cdr:y>0.45923</cdr:y>
    </cdr:from>
    <cdr:to>
      <cdr:x>0.55623</cdr:x>
      <cdr:y>0.51116</cdr:y>
    </cdr:to>
    <cdr:cxnSp macro="">
      <cdr:nvCxnSpPr>
        <cdr:cNvPr id="6" name="Прямая со стрелкой 5"/>
        <cdr:cNvCxnSpPr/>
      </cdr:nvCxnSpPr>
      <cdr:spPr>
        <a:xfrm xmlns:a="http://schemas.openxmlformats.org/drawingml/2006/main" flipV="1">
          <a:off x="2051720" y="1537711"/>
          <a:ext cx="491341" cy="17389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arrow"/>
        </a:ln>
      </cdr:spPr>
      <cdr:style>
        <a:lnRef xmlns:a="http://schemas.openxmlformats.org/drawingml/2006/main" idx="3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2">
          <a:schemeClr val="accent5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0.39947</cdr:x>
      <cdr:y>0.38786</cdr:y>
    </cdr:from>
    <cdr:to>
      <cdr:x>0.60052</cdr:x>
      <cdr:y>0.4641</cdr:y>
    </cdr:to>
    <cdr:sp macro="" textlink="">
      <cdr:nvSpPr>
        <cdr:cNvPr id="7" name="Поле 1"/>
        <cdr:cNvSpPr txBox="1"/>
      </cdr:nvSpPr>
      <cdr:spPr>
        <a:xfrm xmlns:a="http://schemas.openxmlformats.org/drawingml/2006/main">
          <a:off x="1826399" y="1298729"/>
          <a:ext cx="919201" cy="255288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1200000"/>
          </a:camera>
          <a:lightRig rig="threePt" dir="t"/>
        </a:scene3d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50" b="1" dirty="0" smtClean="0">
              <a:solidFill>
                <a:srgbClr val="FF0000"/>
              </a:solidFill>
              <a:latin typeface="TimesET" pitchFamily="2" charset="0"/>
              <a:cs typeface="Times New Roman" panose="02020603050405020304" pitchFamily="18" charset="0"/>
            </a:rPr>
            <a:t>+4340,1</a:t>
          </a:r>
          <a:endParaRPr lang="ru-RU" sz="1050" b="1" dirty="0">
            <a:solidFill>
              <a:srgbClr val="FF0000"/>
            </a:solidFill>
            <a:latin typeface="TimesET" pitchFamily="2" charset="0"/>
            <a:cs typeface="Times New Roman" panose="02020603050405020304" pitchFamily="18" charset="0"/>
          </a:endParaRPr>
        </a:p>
        <a:p xmlns:a="http://schemas.openxmlformats.org/drawingml/2006/main">
          <a:endParaRPr lang="ru-RU" sz="1050" dirty="0"/>
        </a:p>
      </cdr:txBody>
    </cdr:sp>
  </cdr:relSizeAnchor>
  <cdr:relSizeAnchor xmlns:cdr="http://schemas.openxmlformats.org/drawingml/2006/chartDrawing">
    <cdr:from>
      <cdr:x>0.40661</cdr:x>
      <cdr:y>0.51177</cdr:y>
    </cdr:from>
    <cdr:to>
      <cdr:x>0.60116</cdr:x>
      <cdr:y>0.58153</cdr:y>
    </cdr:to>
    <cdr:sp macro="" textlink="">
      <cdr:nvSpPr>
        <cdr:cNvPr id="8" name="Поле 1"/>
        <cdr:cNvSpPr txBox="1"/>
      </cdr:nvSpPr>
      <cdr:spPr>
        <a:xfrm xmlns:a="http://schemas.openxmlformats.org/drawingml/2006/main">
          <a:off x="1859006" y="1713658"/>
          <a:ext cx="889483" cy="233590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1200000"/>
          </a:camera>
          <a:lightRig rig="threePt" dir="t"/>
        </a:scene3d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50" b="1" dirty="0" smtClean="0">
              <a:solidFill>
                <a:srgbClr val="FF0000"/>
              </a:solidFill>
              <a:latin typeface="TimesET" pitchFamily="2" charset="0"/>
              <a:cs typeface="Times New Roman" panose="02020603050405020304" pitchFamily="18" charset="0"/>
            </a:rPr>
            <a:t>+12,6%</a:t>
          </a:r>
          <a:endParaRPr lang="ru-RU" sz="1050" b="1" dirty="0">
            <a:solidFill>
              <a:srgbClr val="FF0000"/>
            </a:solidFill>
            <a:latin typeface="TimesET" pitchFamily="2" charset="0"/>
            <a:cs typeface="Times New Roman" panose="02020603050405020304" pitchFamily="18" charset="0"/>
          </a:endParaRPr>
        </a:p>
        <a:p xmlns:a="http://schemas.openxmlformats.org/drawingml/2006/main">
          <a:endParaRPr lang="ru-RU" sz="1050" dirty="0"/>
        </a:p>
      </cdr:txBody>
    </cdr:sp>
  </cdr:relSizeAnchor>
  <cdr:relSizeAnchor xmlns:cdr="http://schemas.openxmlformats.org/drawingml/2006/chartDrawing">
    <cdr:from>
      <cdr:x>0.64748</cdr:x>
      <cdr:y>0.3855</cdr:y>
    </cdr:from>
    <cdr:to>
      <cdr:x>0.84853</cdr:x>
      <cdr:y>0.46174</cdr:y>
    </cdr:to>
    <cdr:sp macro="" textlink="">
      <cdr:nvSpPr>
        <cdr:cNvPr id="10" name="Поле 1"/>
        <cdr:cNvSpPr txBox="1"/>
      </cdr:nvSpPr>
      <cdr:spPr>
        <a:xfrm xmlns:a="http://schemas.openxmlformats.org/drawingml/2006/main">
          <a:off x="2960271" y="1290826"/>
          <a:ext cx="919201" cy="255288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1200000"/>
          </a:camera>
          <a:lightRig rig="threePt" dir="t"/>
        </a:scene3d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50" b="1" dirty="0" smtClean="0">
              <a:solidFill>
                <a:srgbClr val="FF0000"/>
              </a:solidFill>
              <a:latin typeface="TimesET" pitchFamily="2" charset="0"/>
              <a:cs typeface="Times New Roman" panose="02020603050405020304" pitchFamily="18" charset="0"/>
            </a:rPr>
            <a:t>+2114,0</a:t>
          </a:r>
          <a:endParaRPr lang="ru-RU" sz="1050" b="1" dirty="0">
            <a:solidFill>
              <a:srgbClr val="FF0000"/>
            </a:solidFill>
            <a:latin typeface="TimesET" pitchFamily="2" charset="0"/>
            <a:cs typeface="Times New Roman" panose="02020603050405020304" pitchFamily="18" charset="0"/>
          </a:endParaRPr>
        </a:p>
        <a:p xmlns:a="http://schemas.openxmlformats.org/drawingml/2006/main">
          <a:endParaRPr lang="ru-RU" sz="1050" dirty="0"/>
        </a:p>
      </cdr:txBody>
    </cdr:sp>
  </cdr:relSizeAnchor>
  <cdr:relSizeAnchor xmlns:cdr="http://schemas.openxmlformats.org/drawingml/2006/chartDrawing">
    <cdr:from>
      <cdr:x>0.70613</cdr:x>
      <cdr:y>0.4417</cdr:y>
    </cdr:from>
    <cdr:to>
      <cdr:x>0.8136</cdr:x>
      <cdr:y>0.49363</cdr:y>
    </cdr:to>
    <cdr:cxnSp macro="">
      <cdr:nvCxnSpPr>
        <cdr:cNvPr id="12" name="Прямая со стрелкой 11"/>
        <cdr:cNvCxnSpPr/>
      </cdr:nvCxnSpPr>
      <cdr:spPr>
        <a:xfrm xmlns:a="http://schemas.openxmlformats.org/drawingml/2006/main" flipV="1">
          <a:off x="3228436" y="1479007"/>
          <a:ext cx="491341" cy="17389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arrow"/>
        </a:ln>
      </cdr:spPr>
      <cdr:style>
        <a:lnRef xmlns:a="http://schemas.openxmlformats.org/drawingml/2006/main" idx="3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2">
          <a:schemeClr val="accent5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0.66259</cdr:x>
      <cdr:y>0.49212</cdr:y>
    </cdr:from>
    <cdr:to>
      <cdr:x>0.85714</cdr:x>
      <cdr:y>0.56188</cdr:y>
    </cdr:to>
    <cdr:sp macro="" textlink="">
      <cdr:nvSpPr>
        <cdr:cNvPr id="13" name="Поле 1"/>
        <cdr:cNvSpPr txBox="1"/>
      </cdr:nvSpPr>
      <cdr:spPr>
        <a:xfrm xmlns:a="http://schemas.openxmlformats.org/drawingml/2006/main">
          <a:off x="3029365" y="1647855"/>
          <a:ext cx="889483" cy="233590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0" rev="1200000"/>
          </a:camera>
          <a:lightRig rig="threePt" dir="t"/>
        </a:scene3d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50" b="1" dirty="0" smtClean="0">
              <a:solidFill>
                <a:srgbClr val="FF0000"/>
              </a:solidFill>
              <a:latin typeface="TimesET" pitchFamily="2" charset="0"/>
              <a:cs typeface="Times New Roman" panose="02020603050405020304" pitchFamily="18" charset="0"/>
            </a:rPr>
            <a:t>+5,4%</a:t>
          </a:r>
          <a:endParaRPr lang="ru-RU" sz="1050" b="1" dirty="0">
            <a:solidFill>
              <a:srgbClr val="FF0000"/>
            </a:solidFill>
            <a:latin typeface="TimesET" pitchFamily="2" charset="0"/>
            <a:cs typeface="Times New Roman" panose="02020603050405020304" pitchFamily="18" charset="0"/>
          </a:endParaRPr>
        </a:p>
        <a:p xmlns:a="http://schemas.openxmlformats.org/drawingml/2006/main">
          <a:endParaRPr lang="ru-RU" sz="1050" dirty="0"/>
        </a:p>
      </cdr:txBody>
    </cdr:sp>
  </cdr:relSizeAnchor>
</c:userShapes>
</file>

<file path=ppt/drawings/drawing20.xml><?xml version="1.0" encoding="utf-8"?>
<c:userShapes xmlns:c="http://schemas.openxmlformats.org/drawingml/2006/chart">
  <cdr:relSizeAnchor xmlns:cdr="http://schemas.openxmlformats.org/drawingml/2006/chartDrawing">
    <cdr:from>
      <cdr:x>0.15422</cdr:x>
      <cdr:y>0</cdr:y>
    </cdr:from>
    <cdr:to>
      <cdr:x>0.83886</cdr:x>
      <cdr:y>0.13022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439298" y="-3284984"/>
          <a:ext cx="1950151" cy="408659"/>
        </a:xfrm>
        <a:prstGeom xmlns:a="http://schemas.openxmlformats.org/drawingml/2006/main" prst="round1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>
          <a:no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b="1" dirty="0" smtClean="0">
              <a:solidFill>
                <a:prstClr val="black"/>
              </a:solidFill>
              <a:latin typeface="TimesET" pitchFamily="2" charset="0"/>
            </a:rPr>
            <a:t>Объем финансирования программы </a:t>
          </a:r>
          <a:endParaRPr lang="ru-RU" sz="11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0.86206</cdr:x>
      <cdr:y>0.01619</cdr:y>
    </cdr:from>
    <cdr:to>
      <cdr:x>1</cdr:x>
      <cdr:y>0.09934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2506322" y="50800"/>
          <a:ext cx="392916" cy="2609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800" b="1" dirty="0" smtClean="0">
              <a:latin typeface="TimesET" pitchFamily="2" charset="0"/>
            </a:rPr>
            <a:t>млн. рублей</a:t>
          </a:r>
          <a:endParaRPr lang="ru-RU" sz="800" b="1" dirty="0">
            <a:latin typeface="TimesET" pitchFamily="2" charset="0"/>
          </a:endParaRPr>
        </a:p>
      </cdr:txBody>
    </cdr:sp>
  </cdr:relSizeAnchor>
</c:userShapes>
</file>

<file path=ppt/drawings/drawing21.xml><?xml version="1.0" encoding="utf-8"?>
<c:userShapes xmlns:c="http://schemas.openxmlformats.org/drawingml/2006/chart">
  <cdr:relSizeAnchor xmlns:cdr="http://schemas.openxmlformats.org/drawingml/2006/chartDrawing">
    <cdr:from>
      <cdr:x>0.31302</cdr:x>
      <cdr:y>0.35742</cdr:y>
    </cdr:from>
    <cdr:to>
      <cdr:x>0.40951</cdr:x>
      <cdr:y>0.40847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794939" y="2058992"/>
          <a:ext cx="861558" cy="2940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3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30,0 </a:t>
          </a:r>
          <a:r>
            <a:rPr lang="ru-RU" sz="13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%</a:t>
          </a:r>
        </a:p>
      </cdr:txBody>
    </cdr:sp>
  </cdr:relSizeAnchor>
  <cdr:relSizeAnchor xmlns:cdr="http://schemas.openxmlformats.org/drawingml/2006/chartDrawing">
    <cdr:from>
      <cdr:x>0.82843</cdr:x>
      <cdr:y>0.11488</cdr:y>
    </cdr:from>
    <cdr:to>
      <cdr:x>0.9896</cdr:x>
      <cdr:y>0.3069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397076" y="661758"/>
          <a:ext cx="1439085" cy="110615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0.57258</cdr:x>
      <cdr:y>0.01332</cdr:y>
    </cdr:from>
    <cdr:to>
      <cdr:x>0.73387</cdr:x>
      <cdr:y>0.20374</cdr:y>
    </cdr:to>
    <cdr:pic>
      <cdr:nvPicPr>
        <cdr:cNvPr id="4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5112568" y="76731"/>
          <a:ext cx="1440157" cy="1096941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ffectLst xmlns:a="http://schemas.openxmlformats.org/drawingml/2006/main">
          <a:softEdge rad="112500"/>
        </a:effectLst>
      </cdr:spPr>
    </cdr:pic>
  </cdr:relSizeAnchor>
</c:userShapes>
</file>

<file path=ppt/drawings/drawing22.xml><?xml version="1.0" encoding="utf-8"?>
<c:userShapes xmlns:c="http://schemas.openxmlformats.org/drawingml/2006/chart">
  <cdr:relSizeAnchor xmlns:cdr="http://schemas.openxmlformats.org/drawingml/2006/chartDrawing">
    <cdr:from>
      <cdr:x>0.58877</cdr:x>
      <cdr:y>0.12195</cdr:y>
    </cdr:from>
    <cdr:to>
      <cdr:x>0.85862</cdr:x>
      <cdr:y>0.21951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1728192" y="360040"/>
          <a:ext cx="79208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sz="1400" b="1" dirty="0"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0.41935</cdr:x>
      <cdr:y>0.5</cdr:y>
    </cdr:from>
    <cdr:to>
      <cdr:x>0.56218</cdr:x>
      <cdr:y>0.55556</cdr:y>
    </cdr:to>
    <cdr:cxnSp macro="">
      <cdr:nvCxnSpPr>
        <cdr:cNvPr id="5" name="Прямая со стрелкой 4"/>
        <cdr:cNvCxnSpPr/>
      </cdr:nvCxnSpPr>
      <cdr:spPr>
        <a:xfrm xmlns:a="http://schemas.openxmlformats.org/drawingml/2006/main" flipV="1">
          <a:off x="1872208" y="1944216"/>
          <a:ext cx="637664" cy="216041"/>
        </a:xfrm>
        <a:prstGeom xmlns:a="http://schemas.openxmlformats.org/drawingml/2006/main" prst="straightConnector1">
          <a:avLst/>
        </a:prstGeom>
        <a:ln xmlns:a="http://schemas.openxmlformats.org/drawingml/2006/main" w="57150">
          <a:headEnd type="none" w="med" len="med"/>
          <a:tailEnd type="triangle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0.41508</cdr:x>
      <cdr:y>0.42236</cdr:y>
    </cdr:from>
    <cdr:to>
      <cdr:x>0.59522</cdr:x>
      <cdr:y>0.50244</cdr:y>
    </cdr:to>
    <cdr:sp macro="" textlink="">
      <cdr:nvSpPr>
        <cdr:cNvPr id="7" name="TextBox 1"/>
        <cdr:cNvSpPr txBox="1"/>
      </cdr:nvSpPr>
      <cdr:spPr>
        <a:xfrm xmlns:a="http://schemas.openxmlformats.org/drawingml/2006/main" rot="20370534">
          <a:off x="1853125" y="1794375"/>
          <a:ext cx="804251" cy="3402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rgbClr val="FF0000"/>
              </a:solidFill>
              <a:latin typeface="TimesET" pitchFamily="2" charset="0"/>
            </a:rPr>
            <a:t>+303,8</a:t>
          </a:r>
          <a:endParaRPr lang="ru-RU" sz="1400" b="1" dirty="0">
            <a:solidFill>
              <a:srgbClr val="FF0000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0.40921</cdr:x>
      <cdr:y>0.56326</cdr:y>
    </cdr:from>
    <cdr:to>
      <cdr:x>0.60577</cdr:x>
      <cdr:y>0.64333</cdr:y>
    </cdr:to>
    <cdr:sp macro="" textlink="">
      <cdr:nvSpPr>
        <cdr:cNvPr id="8" name="TextBox 1"/>
        <cdr:cNvSpPr txBox="1"/>
      </cdr:nvSpPr>
      <cdr:spPr>
        <a:xfrm xmlns:a="http://schemas.openxmlformats.org/drawingml/2006/main" rot="20370534">
          <a:off x="1826932" y="2392974"/>
          <a:ext cx="877534" cy="3401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rgbClr val="FF0000"/>
              </a:solidFill>
              <a:latin typeface="TimesET" pitchFamily="2" charset="0"/>
            </a:rPr>
            <a:t>+12,7%</a:t>
          </a:r>
          <a:endParaRPr lang="ru-RU" sz="1400" b="1" dirty="0">
            <a:solidFill>
              <a:srgbClr val="FF0000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0.17742</cdr:x>
      <cdr:y>0.31231</cdr:y>
    </cdr:from>
    <cdr:to>
      <cdr:x>0.40323</cdr:x>
      <cdr:y>0.39044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92088" y="1439289"/>
          <a:ext cx="1008112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ET" pitchFamily="2" charset="0"/>
            </a:rPr>
            <a:t>2 394,3</a:t>
          </a:r>
          <a:endParaRPr lang="ru-RU" sz="1800" b="1" dirty="0">
            <a:latin typeface="TimesET" pitchFamily="2" charset="0"/>
          </a:endParaRPr>
        </a:p>
      </cdr:txBody>
    </cdr:sp>
  </cdr:relSizeAnchor>
</c:userShapes>
</file>

<file path=ppt/drawings/drawing23.xml><?xml version="1.0" encoding="utf-8"?>
<c:userShapes xmlns:c="http://schemas.openxmlformats.org/drawingml/2006/chart">
  <cdr:relSizeAnchor xmlns:cdr="http://schemas.openxmlformats.org/drawingml/2006/chartDrawing">
    <cdr:from>
      <cdr:x>0.40487</cdr:x>
      <cdr:y>0.46032</cdr:y>
    </cdr:from>
    <cdr:to>
      <cdr:x>0.72066</cdr:x>
      <cdr:y>0.56717</cdr:y>
    </cdr:to>
    <cdr:sp macro="" textlink="">
      <cdr:nvSpPr>
        <cdr:cNvPr id="6" name="TextBox 25"/>
        <cdr:cNvSpPr txBox="1"/>
      </cdr:nvSpPr>
      <cdr:spPr>
        <a:xfrm xmlns:a="http://schemas.openxmlformats.org/drawingml/2006/main">
          <a:off x="1836694" y="2253977"/>
          <a:ext cx="1432583" cy="523220"/>
        </a:xfrm>
        <a:prstGeom xmlns:a="http://schemas.openxmlformats.org/drawingml/2006/main" prst="rect">
          <a:avLst/>
        </a:prstGeom>
        <a:noFill xmlns:a="http://schemas.openxmlformats.org/drawingml/2006/main"/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pPr algn="ctr" fontAlgn="auto">
            <a:spcBef>
              <a:spcPts val="0"/>
            </a:spcBef>
            <a:spcAft>
              <a:spcPts val="0"/>
            </a:spcAft>
          </a:pPr>
          <a:r>
            <a:rPr lang="ru-RU" sz="2800" b="1" dirty="0" smtClean="0">
              <a:solidFill>
                <a:schemeClr val="tx2">
                  <a:lumMod val="75000"/>
                </a:schemeClr>
              </a:solidFill>
              <a:latin typeface="TimesET" pitchFamily="2" charset="0"/>
              <a:ea typeface="Arial Unicode MS" panose="020B0604020202020204" pitchFamily="34" charset="-128"/>
              <a:cs typeface="Arial Unicode MS" panose="020B0604020202020204" pitchFamily="34" charset="-128"/>
            </a:rPr>
            <a:t>2 698,1</a:t>
          </a:r>
          <a:r>
            <a:rPr lang="ru-RU" sz="2800" b="1" dirty="0" smtClean="0">
              <a:solidFill>
                <a:srgbClr val="FF0000"/>
              </a:solidFill>
              <a:latin typeface="TimesET" pitchFamily="2" charset="0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endParaRPr lang="ru-RU" sz="2800" b="1" cap="all" dirty="0">
            <a:solidFill>
              <a:srgbClr val="FF0000"/>
            </a:solidFill>
            <a:latin typeface="TimesET" pitchFamily="2" charset="0"/>
            <a:cs typeface="+mn-cs"/>
          </a:endParaRPr>
        </a:p>
      </cdr:txBody>
    </cdr:sp>
  </cdr:relSizeAnchor>
  <cdr:relSizeAnchor xmlns:cdr="http://schemas.openxmlformats.org/drawingml/2006/chartDrawing">
    <cdr:from>
      <cdr:x>0.28571</cdr:x>
      <cdr:y>0</cdr:y>
    </cdr:from>
    <cdr:to>
      <cdr:x>0.66729</cdr:x>
      <cdr:y>0.09498</cdr:y>
    </cdr:to>
    <cdr:sp macro="" textlink="">
      <cdr:nvSpPr>
        <cdr:cNvPr id="10" name="TextBox 22"/>
        <cdr:cNvSpPr txBox="1"/>
      </cdr:nvSpPr>
      <cdr:spPr>
        <a:xfrm xmlns:a="http://schemas.openxmlformats.org/drawingml/2006/main">
          <a:off x="1296144" y="-1124744"/>
          <a:ext cx="1731039" cy="430877"/>
        </a:xfrm>
        <a:prstGeom xmlns:a="http://schemas.openxmlformats.org/drawingml/2006/main" prst="rect">
          <a:avLst/>
        </a:prstGeom>
        <a:noFill xmlns:a="http://schemas.openxmlformats.org/drawingml/2006/main"/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fontAlgn="auto">
            <a:spcBef>
              <a:spcPts val="0"/>
            </a:spcBef>
            <a:spcAft>
              <a:spcPts val="0"/>
            </a:spcAft>
          </a:pPr>
          <a:r>
            <a:rPr lang="ru-RU" sz="2800" b="1" dirty="0" smtClean="0">
              <a:solidFill>
                <a:schemeClr val="tx1"/>
              </a:solidFill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rPr>
            <a:t>2016 год</a:t>
          </a:r>
        </a:p>
      </cdr:txBody>
    </cdr:sp>
  </cdr:relSizeAnchor>
  <cdr:relSizeAnchor xmlns:cdr="http://schemas.openxmlformats.org/drawingml/2006/chartDrawing">
    <cdr:from>
      <cdr:x>0.74242</cdr:x>
      <cdr:y>0.64706</cdr:y>
    </cdr:from>
    <cdr:to>
      <cdr:x>1</cdr:x>
      <cdr:y>0.7162</cdr:y>
    </cdr:to>
    <cdr:sp macro="" textlink="">
      <cdr:nvSpPr>
        <cdr:cNvPr id="9" name="TextBox 6"/>
        <cdr:cNvSpPr txBox="1"/>
      </cdr:nvSpPr>
      <cdr:spPr>
        <a:xfrm xmlns:a="http://schemas.openxmlformats.org/drawingml/2006/main">
          <a:off x="3528392" y="3168352"/>
          <a:ext cx="1224136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ru-RU" sz="1600" b="1" dirty="0" smtClean="0">
              <a:latin typeface="TimesET" pitchFamily="2" charset="0"/>
            </a:rPr>
            <a:t>3,2%, 85,9</a:t>
          </a:r>
          <a:endParaRPr lang="ru-RU" sz="1600" b="1" dirty="0"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0.5</cdr:x>
      <cdr:y>0.66176</cdr:y>
    </cdr:from>
    <cdr:to>
      <cdr:x>0.72222</cdr:x>
      <cdr:y>0.78119</cdr:y>
    </cdr:to>
    <cdr:sp macro="" textlink="">
      <cdr:nvSpPr>
        <cdr:cNvPr id="11" name="TextBox 6"/>
        <cdr:cNvSpPr txBox="1"/>
      </cdr:nvSpPr>
      <cdr:spPr>
        <a:xfrm xmlns:a="http://schemas.openxmlformats.org/drawingml/2006/main">
          <a:off x="2376264" y="3240360"/>
          <a:ext cx="1056107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ru-RU" sz="1600" b="1" dirty="0" smtClean="0">
              <a:latin typeface="TimesET" pitchFamily="2" charset="0"/>
            </a:rPr>
            <a:t>21,1%</a:t>
          </a:r>
        </a:p>
        <a:p xmlns:a="http://schemas.openxmlformats.org/drawingml/2006/main">
          <a:r>
            <a:rPr lang="ru-RU" sz="1600" b="1" dirty="0" smtClean="0">
              <a:latin typeface="TimesET" pitchFamily="2" charset="0"/>
            </a:rPr>
            <a:t>569,0</a:t>
          </a:r>
          <a:endParaRPr lang="ru-RU" sz="1600" b="1" dirty="0"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0.29799</cdr:x>
      <cdr:y>0.61765</cdr:y>
    </cdr:from>
    <cdr:to>
      <cdr:x>0.5202</cdr:x>
      <cdr:y>0.73708</cdr:y>
    </cdr:to>
    <cdr:sp macro="" textlink="">
      <cdr:nvSpPr>
        <cdr:cNvPr id="12" name="TextBox 6"/>
        <cdr:cNvSpPr txBox="1"/>
      </cdr:nvSpPr>
      <cdr:spPr>
        <a:xfrm xmlns:a="http://schemas.openxmlformats.org/drawingml/2006/main">
          <a:off x="1416206" y="3024350"/>
          <a:ext cx="1056059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ru-RU" sz="1600" b="1" dirty="0" smtClean="0">
              <a:latin typeface="TimesET" pitchFamily="2" charset="0"/>
            </a:rPr>
            <a:t>12,2%</a:t>
          </a:r>
        </a:p>
        <a:p xmlns:a="http://schemas.openxmlformats.org/drawingml/2006/main">
          <a:r>
            <a:rPr lang="ru-RU" sz="1600" b="1" dirty="0" smtClean="0">
              <a:latin typeface="TimesET" pitchFamily="2" charset="0"/>
            </a:rPr>
            <a:t>330,0</a:t>
          </a:r>
          <a:endParaRPr lang="ru-RU" sz="1600" b="1" dirty="0"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0.09091</cdr:x>
      <cdr:y>0.55882</cdr:y>
    </cdr:from>
    <cdr:to>
      <cdr:x>0.37879</cdr:x>
      <cdr:y>0.62796</cdr:y>
    </cdr:to>
    <cdr:sp macro="" textlink="">
      <cdr:nvSpPr>
        <cdr:cNvPr id="13" name="TextBox 6"/>
        <cdr:cNvSpPr txBox="1"/>
      </cdr:nvSpPr>
      <cdr:spPr>
        <a:xfrm xmlns:a="http://schemas.openxmlformats.org/drawingml/2006/main">
          <a:off x="432048" y="2736304"/>
          <a:ext cx="1368152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ru-RU" sz="1600" b="1" dirty="0" smtClean="0">
              <a:latin typeface="TimesET" pitchFamily="2" charset="0"/>
            </a:rPr>
            <a:t>3,0%, 80,0</a:t>
          </a:r>
          <a:endParaRPr lang="ru-RU" sz="1600" b="1" dirty="0"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0.20455</cdr:x>
      <cdr:y>0.24964</cdr:y>
    </cdr:from>
    <cdr:to>
      <cdr:x>0.27273</cdr:x>
      <cdr:y>0.36765</cdr:y>
    </cdr:to>
    <cdr:cxnSp macro="">
      <cdr:nvCxnSpPr>
        <cdr:cNvPr id="8" name="Прямая соединительная линия 7"/>
        <cdr:cNvCxnSpPr/>
      </cdr:nvCxnSpPr>
      <cdr:spPr>
        <a:xfrm xmlns:a="http://schemas.openxmlformats.org/drawingml/2006/main">
          <a:off x="972108" y="1222395"/>
          <a:ext cx="324036" cy="577805"/>
        </a:xfrm>
        <a:prstGeom xmlns:a="http://schemas.openxmlformats.org/drawingml/2006/main" prst="line">
          <a:avLst/>
        </a:prstGeom>
        <a:ln xmlns:a="http://schemas.openxmlformats.org/drawingml/2006/main" w="22225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0.71212</cdr:x>
      <cdr:y>0.72059</cdr:y>
    </cdr:from>
    <cdr:to>
      <cdr:x>1</cdr:x>
      <cdr:y>0.89659</cdr:y>
    </cdr:to>
    <cdr:sp macro="" textlink="">
      <cdr:nvSpPr>
        <cdr:cNvPr id="14" name="TextBox 7"/>
        <cdr:cNvSpPr txBox="1"/>
      </cdr:nvSpPr>
      <cdr:spPr>
        <a:xfrm xmlns:a="http://schemas.openxmlformats.org/drawingml/2006/main">
          <a:off x="3384370" y="3528392"/>
          <a:ext cx="1368158" cy="86179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pPr algn="ctr">
            <a:defRPr sz="1800" b="1" i="0" u="none" strike="noStrike" kern="1200" baseline="0">
              <a:solidFill>
                <a:prstClr val="black"/>
              </a:solidFill>
              <a:latin typeface="TimesET" pitchFamily="2" charset="0"/>
              <a:ea typeface="+mn-ea"/>
              <a:cs typeface="+mn-cs"/>
            </a:defRPr>
          </a:pPr>
          <a:r>
            <a:rPr lang="ru-RU" sz="1400" b="1" dirty="0">
              <a:solidFill>
                <a:prstClr val="black"/>
              </a:solidFill>
              <a:latin typeface="TimesET" pitchFamily="2" charset="0"/>
            </a:rPr>
            <a:t>Обеспечение безопасности дорожного </a:t>
          </a:r>
          <a:r>
            <a:rPr lang="ru-RU" sz="1400" b="1" dirty="0" smtClean="0">
              <a:solidFill>
                <a:prstClr val="black"/>
              </a:solidFill>
              <a:latin typeface="TimesET" pitchFamily="2" charset="0"/>
            </a:rPr>
            <a:t>движения</a:t>
          </a:r>
          <a:endParaRPr lang="ru-RU" sz="14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0.37879</cdr:x>
      <cdr:y>0.85294</cdr:y>
    </cdr:from>
    <cdr:to>
      <cdr:x>0.66667</cdr:x>
      <cdr:y>0.98494</cdr:y>
    </cdr:to>
    <cdr:sp macro="" textlink="">
      <cdr:nvSpPr>
        <cdr:cNvPr id="16" name="TextBox 7"/>
        <cdr:cNvSpPr txBox="1"/>
      </cdr:nvSpPr>
      <cdr:spPr>
        <a:xfrm xmlns:a="http://schemas.openxmlformats.org/drawingml/2006/main">
          <a:off x="1800200" y="4176464"/>
          <a:ext cx="1368152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100" b="1" i="0" u="none" strike="noStrike" kern="1200" baseline="0">
              <a:solidFill>
                <a:prstClr val="black"/>
              </a:solidFill>
              <a:latin typeface="TimesET" pitchFamily="2" charset="0"/>
              <a:ea typeface="+mn-ea"/>
              <a:cs typeface="+mn-cs"/>
            </a:defRPr>
          </a:pPr>
          <a:r>
            <a:rPr lang="ru-RU" sz="1400" dirty="0"/>
            <a:t>Развитие сельских территорий</a:t>
          </a:r>
        </a:p>
      </cdr:txBody>
    </cdr:sp>
  </cdr:relSizeAnchor>
  <cdr:relSizeAnchor xmlns:cdr="http://schemas.openxmlformats.org/drawingml/2006/chartDrawing">
    <cdr:from>
      <cdr:x>0.48485</cdr:x>
      <cdr:y>0.79621</cdr:y>
    </cdr:from>
    <cdr:to>
      <cdr:x>0.5</cdr:x>
      <cdr:y>0.85294</cdr:y>
    </cdr:to>
    <cdr:cxnSp macro="">
      <cdr:nvCxnSpPr>
        <cdr:cNvPr id="17" name="Прямая соединительная линия 16"/>
        <cdr:cNvCxnSpPr/>
      </cdr:nvCxnSpPr>
      <cdr:spPr>
        <a:xfrm xmlns:a="http://schemas.openxmlformats.org/drawingml/2006/main" flipH="1" flipV="1">
          <a:off x="2304256" y="3898701"/>
          <a:ext cx="72008" cy="277763"/>
        </a:xfrm>
        <a:prstGeom xmlns:a="http://schemas.openxmlformats.org/drawingml/2006/main" prst="line">
          <a:avLst/>
        </a:prstGeom>
        <a:ln xmlns:a="http://schemas.openxmlformats.org/drawingml/2006/main" w="22225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0.03792</cdr:x>
      <cdr:y>0.73529</cdr:y>
    </cdr:from>
    <cdr:to>
      <cdr:x>0.3258</cdr:x>
      <cdr:y>0.91129</cdr:y>
    </cdr:to>
    <cdr:sp macro="" textlink="">
      <cdr:nvSpPr>
        <cdr:cNvPr id="18" name="TextBox 7"/>
        <cdr:cNvSpPr txBox="1"/>
      </cdr:nvSpPr>
      <cdr:spPr>
        <a:xfrm xmlns:a="http://schemas.openxmlformats.org/drawingml/2006/main">
          <a:off x="180206" y="3600400"/>
          <a:ext cx="1368152" cy="86177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100" b="1" i="0" u="none" strike="noStrike" kern="1200" baseline="0">
              <a:solidFill>
                <a:prstClr val="black"/>
              </a:solidFill>
              <a:latin typeface="TimesET" pitchFamily="2" charset="0"/>
              <a:ea typeface="+mn-ea"/>
              <a:cs typeface="+mn-cs"/>
            </a:defRPr>
          </a:pPr>
          <a:r>
            <a:rPr lang="ru-RU" sz="1400" dirty="0"/>
            <a:t>Строительство дорог в городских </a:t>
          </a:r>
          <a:r>
            <a:rPr lang="ru-RU" sz="1400" dirty="0" smtClean="0"/>
            <a:t>округах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0.2197</cdr:x>
      <cdr:y>0.69118</cdr:y>
    </cdr:from>
    <cdr:to>
      <cdr:x>0.28788</cdr:x>
      <cdr:y>0.7332</cdr:y>
    </cdr:to>
    <cdr:cxnSp macro="">
      <cdr:nvCxnSpPr>
        <cdr:cNvPr id="19" name="Прямая соединительная линия 18"/>
        <cdr:cNvCxnSpPr/>
      </cdr:nvCxnSpPr>
      <cdr:spPr>
        <a:xfrm xmlns:a="http://schemas.openxmlformats.org/drawingml/2006/main" flipV="1">
          <a:off x="1044116" y="3384376"/>
          <a:ext cx="324036" cy="205756"/>
        </a:xfrm>
        <a:prstGeom xmlns:a="http://schemas.openxmlformats.org/drawingml/2006/main" prst="line">
          <a:avLst/>
        </a:prstGeom>
        <a:ln xmlns:a="http://schemas.openxmlformats.org/drawingml/2006/main" w="22225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0.00112</cdr:x>
      <cdr:y>0.36765</cdr:y>
    </cdr:from>
    <cdr:to>
      <cdr:x>0.24354</cdr:x>
      <cdr:y>0.54365</cdr:y>
    </cdr:to>
    <cdr:sp macro="" textlink="">
      <cdr:nvSpPr>
        <cdr:cNvPr id="21" name="TextBox 7"/>
        <cdr:cNvSpPr txBox="1"/>
      </cdr:nvSpPr>
      <cdr:spPr>
        <a:xfrm xmlns:a="http://schemas.openxmlformats.org/drawingml/2006/main">
          <a:off x="5333" y="1800200"/>
          <a:ext cx="1152108" cy="86179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100" b="1" i="0" u="none" strike="noStrike" kern="1200" baseline="0">
              <a:solidFill>
                <a:prstClr val="black"/>
              </a:solidFill>
              <a:latin typeface="TimesET" pitchFamily="2" charset="0"/>
              <a:ea typeface="+mn-ea"/>
              <a:cs typeface="+mn-cs"/>
            </a:defRPr>
          </a:pPr>
          <a:r>
            <a:rPr lang="ru-RU" sz="1400" dirty="0"/>
            <a:t>Капитальный ремонт дворовых территорий</a:t>
          </a:r>
        </a:p>
      </cdr:txBody>
    </cdr:sp>
  </cdr:relSizeAnchor>
  <cdr:relSizeAnchor xmlns:cdr="http://schemas.openxmlformats.org/drawingml/2006/chartDrawing">
    <cdr:from>
      <cdr:x>0.20455</cdr:x>
      <cdr:y>0.54412</cdr:y>
    </cdr:from>
    <cdr:to>
      <cdr:x>0.25031</cdr:x>
      <cdr:y>0.57354</cdr:y>
    </cdr:to>
    <cdr:cxnSp macro="">
      <cdr:nvCxnSpPr>
        <cdr:cNvPr id="22" name="Прямая соединительная линия 21"/>
        <cdr:cNvCxnSpPr/>
      </cdr:nvCxnSpPr>
      <cdr:spPr>
        <a:xfrm xmlns:a="http://schemas.openxmlformats.org/drawingml/2006/main">
          <a:off x="972108" y="2664296"/>
          <a:ext cx="217515" cy="144056"/>
        </a:xfrm>
        <a:prstGeom xmlns:a="http://schemas.openxmlformats.org/drawingml/2006/main" prst="line">
          <a:avLst/>
        </a:prstGeom>
        <a:ln xmlns:a="http://schemas.openxmlformats.org/drawingml/2006/main" w="22225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4.xml><?xml version="1.0" encoding="utf-8"?>
<c:userShapes xmlns:c="http://schemas.openxmlformats.org/drawingml/2006/chart">
  <cdr:relSizeAnchor xmlns:cdr="http://schemas.openxmlformats.org/drawingml/2006/chartDrawing">
    <cdr:from>
      <cdr:x>0.19231</cdr:x>
      <cdr:y>0.12281</cdr:y>
    </cdr:from>
    <cdr:to>
      <cdr:x>0.33668</cdr:x>
      <cdr:y>0.19119</cdr:y>
    </cdr:to>
    <cdr:sp macro="" textlink="">
      <cdr:nvSpPr>
        <cdr:cNvPr id="2" name="TextBox 3"/>
        <cdr:cNvSpPr txBox="1"/>
      </cdr:nvSpPr>
      <cdr:spPr>
        <a:xfrm xmlns:a="http://schemas.openxmlformats.org/drawingml/2006/main">
          <a:off x="1440160" y="645546"/>
          <a:ext cx="1081177" cy="35948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b="1" dirty="0" smtClean="0"/>
            <a:t>1 125,8</a:t>
          </a:r>
          <a:endParaRPr lang="ru-RU" sz="1800" b="1" dirty="0"/>
        </a:p>
      </cdr:txBody>
    </cdr:sp>
  </cdr:relSizeAnchor>
  <cdr:relSizeAnchor xmlns:cdr="http://schemas.openxmlformats.org/drawingml/2006/chartDrawing">
    <cdr:from>
      <cdr:x>0.56188</cdr:x>
      <cdr:y>0.1007</cdr:y>
    </cdr:from>
    <cdr:to>
      <cdr:x>0.70436</cdr:x>
      <cdr:y>0.16908</cdr:y>
    </cdr:to>
    <cdr:sp macro="" textlink="">
      <cdr:nvSpPr>
        <cdr:cNvPr id="3" name="TextBox 6"/>
        <cdr:cNvSpPr txBox="1"/>
      </cdr:nvSpPr>
      <cdr:spPr>
        <a:xfrm xmlns:a="http://schemas.openxmlformats.org/drawingml/2006/main">
          <a:off x="4207849" y="529317"/>
          <a:ext cx="1066959" cy="35948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b="1" dirty="0" smtClean="0"/>
            <a:t>1 130,8</a:t>
          </a:r>
          <a:endParaRPr lang="ru-RU" sz="1800" b="1" dirty="0"/>
        </a:p>
      </cdr:txBody>
    </cdr:sp>
  </cdr:relSizeAnchor>
</c:userShapes>
</file>

<file path=ppt/drawings/drawing25.xml><?xml version="1.0" encoding="utf-8"?>
<c:userShapes xmlns:c="http://schemas.openxmlformats.org/drawingml/2006/chart">
  <cdr:relSizeAnchor xmlns:cdr="http://schemas.openxmlformats.org/drawingml/2006/chartDrawing">
    <cdr:from>
      <cdr:x>0.19801</cdr:x>
      <cdr:y>0.02642</cdr:y>
    </cdr:from>
    <cdr:to>
      <cdr:x>0.32381</cdr:x>
      <cdr:y>0.08427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813366" y="143345"/>
          <a:ext cx="1152128" cy="3138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 smtClean="0"/>
            <a:t>16 284,5</a:t>
          </a:r>
          <a:endParaRPr lang="ru-RU" sz="2000" b="1" dirty="0"/>
        </a:p>
      </cdr:txBody>
    </cdr:sp>
  </cdr:relSizeAnchor>
  <cdr:relSizeAnchor xmlns:cdr="http://schemas.openxmlformats.org/drawingml/2006/chartDrawing">
    <cdr:from>
      <cdr:x>0.2963</cdr:x>
      <cdr:y>0.08386</cdr:y>
    </cdr:from>
    <cdr:to>
      <cdr:x>0.61329</cdr:x>
      <cdr:y>0.13938</cdr:y>
    </cdr:to>
    <cdr:sp macro="" textlink="">
      <cdr:nvSpPr>
        <cdr:cNvPr id="11" name="Полилиния 10"/>
        <cdr:cNvSpPr/>
      </cdr:nvSpPr>
      <cdr:spPr>
        <a:xfrm xmlns:a="http://schemas.openxmlformats.org/drawingml/2006/main">
          <a:off x="3531584" y="481764"/>
          <a:ext cx="3778279" cy="318954"/>
        </a:xfrm>
        <a:custGeom xmlns:a="http://schemas.openxmlformats.org/drawingml/2006/main">
          <a:avLst/>
          <a:gdLst>
            <a:gd name="connsiteX0" fmla="*/ 0 w 1180213"/>
            <a:gd name="connsiteY0" fmla="*/ 333560 h 333560"/>
            <a:gd name="connsiteX1" fmla="*/ 350874 w 1180213"/>
            <a:gd name="connsiteY1" fmla="*/ 46481 h 333560"/>
            <a:gd name="connsiteX2" fmla="*/ 1180213 w 1180213"/>
            <a:gd name="connsiteY2" fmla="*/ 3951 h 333560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</a:cxnLst>
          <a:rect l="l" t="t" r="r" b="b"/>
          <a:pathLst>
            <a:path w="1180213" h="333560">
              <a:moveTo>
                <a:pt x="0" y="333560"/>
              </a:moveTo>
              <a:cubicBezTo>
                <a:pt x="77086" y="217488"/>
                <a:pt x="154172" y="101416"/>
                <a:pt x="350874" y="46481"/>
              </a:cubicBezTo>
              <a:cubicBezTo>
                <a:pt x="547576" y="-8454"/>
                <a:pt x="863894" y="-2252"/>
                <a:pt x="1180213" y="3951"/>
              </a:cubicBezTo>
            </a:path>
          </a:pathLst>
        </a:custGeom>
        <a:noFill xmlns:a="http://schemas.openxmlformats.org/drawingml/2006/main"/>
        <a:ln xmlns:a="http://schemas.openxmlformats.org/drawingml/2006/main">
          <a:solidFill>
            <a:schemeClr val="accent2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0.62281</cdr:x>
      <cdr:y>0</cdr:y>
    </cdr:from>
    <cdr:to>
      <cdr:x>0.90619</cdr:x>
      <cdr:y>0.26346</cdr:y>
    </cdr:to>
    <cdr:sp macro="" textlink="">
      <cdr:nvSpPr>
        <cdr:cNvPr id="12" name="Скругленный прямоугольник 11"/>
        <cdr:cNvSpPr/>
      </cdr:nvSpPr>
      <cdr:spPr>
        <a:xfrm xmlns:a="http://schemas.openxmlformats.org/drawingml/2006/main">
          <a:off x="7423300" y="0"/>
          <a:ext cx="3377712" cy="1513540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1">
          <a:schemeClr val="accent6"/>
        </a:lnRef>
        <a:fillRef xmlns:a="http://schemas.openxmlformats.org/drawingml/2006/main" idx="2">
          <a:schemeClr val="accent6"/>
        </a:fillRef>
        <a:effectRef xmlns:a="http://schemas.openxmlformats.org/drawingml/2006/main" idx="1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0.62994</cdr:x>
      <cdr:y>0.02093</cdr:y>
    </cdr:from>
    <cdr:to>
      <cdr:x>0.90577</cdr:x>
      <cdr:y>0.26613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7508315" y="120239"/>
          <a:ext cx="3287669" cy="14086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chemeClr val="tx1"/>
              </a:solidFill>
              <a:latin typeface="Arial Cyr" pitchFamily="34" charset="0"/>
              <a:cs typeface="Arial Cyr" pitchFamily="34" charset="0"/>
            </a:rPr>
            <a:t>*Ограничение по Бюджетному кодексу Российской Федерации составляет не более 100% объема собственных доходов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0.45109</cdr:x>
      <cdr:y>0.40761</cdr:y>
    </cdr:from>
    <cdr:to>
      <cdr:x>0.61329</cdr:x>
      <cdr:y>0.54991</cdr:y>
    </cdr:to>
    <cdr:sp macro="" textlink="">
      <cdr:nvSpPr>
        <cdr:cNvPr id="14" name="Полилиния 13"/>
        <cdr:cNvSpPr/>
      </cdr:nvSpPr>
      <cdr:spPr>
        <a:xfrm xmlns:a="http://schemas.openxmlformats.org/drawingml/2006/main">
          <a:off x="5376585" y="2341651"/>
          <a:ext cx="1933298" cy="817504"/>
        </a:xfrm>
        <a:custGeom xmlns:a="http://schemas.openxmlformats.org/drawingml/2006/main">
          <a:avLst/>
          <a:gdLst>
            <a:gd name="connsiteX0" fmla="*/ 0 w 1180213"/>
            <a:gd name="connsiteY0" fmla="*/ 333560 h 333560"/>
            <a:gd name="connsiteX1" fmla="*/ 350874 w 1180213"/>
            <a:gd name="connsiteY1" fmla="*/ 46481 h 333560"/>
            <a:gd name="connsiteX2" fmla="*/ 1180213 w 1180213"/>
            <a:gd name="connsiteY2" fmla="*/ 3951 h 333560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</a:cxnLst>
          <a:rect l="l" t="t" r="r" b="b"/>
          <a:pathLst>
            <a:path w="1180213" h="333560">
              <a:moveTo>
                <a:pt x="0" y="333560"/>
              </a:moveTo>
              <a:cubicBezTo>
                <a:pt x="77086" y="217488"/>
                <a:pt x="154172" y="101416"/>
                <a:pt x="350874" y="46481"/>
              </a:cubicBezTo>
              <a:cubicBezTo>
                <a:pt x="547576" y="-8454"/>
                <a:pt x="863894" y="-2252"/>
                <a:pt x="1180213" y="3951"/>
              </a:cubicBezTo>
            </a:path>
          </a:pathLst>
        </a:custGeom>
        <a:ln xmlns:a="http://schemas.openxmlformats.org/drawingml/2006/main" w="25400">
          <a:solidFill>
            <a:srgbClr val="F06F20"/>
          </a:solidFill>
        </a:ln>
      </cdr:spPr>
      <cdr:style>
        <a:lnRef xmlns:a="http://schemas.openxmlformats.org/drawingml/2006/main" idx="1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0.62902</cdr:x>
      <cdr:y>0.2959</cdr:y>
    </cdr:from>
    <cdr:to>
      <cdr:x>0.91333</cdr:x>
      <cdr:y>0.6628</cdr:y>
    </cdr:to>
    <cdr:sp macro="" textlink="">
      <cdr:nvSpPr>
        <cdr:cNvPr id="15" name="Скругленный прямоугольник 14"/>
        <cdr:cNvSpPr/>
      </cdr:nvSpPr>
      <cdr:spPr>
        <a:xfrm xmlns:a="http://schemas.openxmlformats.org/drawingml/2006/main">
          <a:off x="7497356" y="1699931"/>
          <a:ext cx="3388657" cy="2107749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1">
          <a:schemeClr val="accent6"/>
        </a:lnRef>
        <a:fillRef xmlns:a="http://schemas.openxmlformats.org/drawingml/2006/main" idx="2">
          <a:schemeClr val="accent6"/>
        </a:fillRef>
        <a:effectRef xmlns:a="http://schemas.openxmlformats.org/drawingml/2006/main" idx="1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0.64065</cdr:x>
      <cdr:y>0.30524</cdr:y>
    </cdr:from>
    <cdr:to>
      <cdr:x>0.90617</cdr:x>
      <cdr:y>0.6613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7635950" y="1753580"/>
          <a:ext cx="3164720" cy="20455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chemeClr val="tx1"/>
              </a:solidFill>
              <a:latin typeface="Arial Cyr" pitchFamily="34" charset="0"/>
              <a:cs typeface="Arial Cyr" pitchFamily="34" charset="0"/>
            </a:rPr>
            <a:t>*Ограничение по Бюджетному кодексу Российской Федерации составляет не более 15% объема расходов за исключением объема расходов, осуществляемых за счет субвенций</a:t>
          </a:r>
        </a:p>
        <a:p xmlns:a="http://schemas.openxmlformats.org/drawingml/2006/main">
          <a:endParaRPr lang="ru-RU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0.34252</cdr:x>
      <cdr:y>0.389</cdr:y>
    </cdr:from>
    <cdr:to>
      <cdr:x>0.60867</cdr:x>
      <cdr:y>0.52269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620776" y="2062971"/>
          <a:ext cx="2036444" cy="7090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 anchor="ctr"/>
        <a:lstStyle xmlns:a="http://schemas.openxmlformats.org/drawingml/2006/main"/>
        <a:p xmlns:a="http://schemas.openxmlformats.org/drawingml/2006/main">
          <a:pPr algn="ctr"/>
          <a:r>
            <a:rPr lang="ru-RU" sz="3600" b="1" dirty="0" smtClean="0">
              <a:latin typeface="TimesET" pitchFamily="2" charset="0"/>
            </a:rPr>
            <a:t>+2114,0</a:t>
          </a:r>
          <a:r>
            <a:rPr lang="ru-RU" sz="3200" b="1" dirty="0" smtClean="0">
              <a:latin typeface="TimesET" pitchFamily="2" charset="0"/>
            </a:rPr>
            <a:t> </a:t>
          </a:r>
        </a:p>
      </cdr:txBody>
    </cdr:sp>
  </cdr:relSizeAnchor>
  <cdr:relSizeAnchor xmlns:cdr="http://schemas.openxmlformats.org/drawingml/2006/chartDrawing">
    <cdr:from>
      <cdr:x>0.77532</cdr:x>
      <cdr:y>0.49428</cdr:y>
    </cdr:from>
    <cdr:to>
      <cdr:x>0.94773</cdr:x>
      <cdr:y>0.55231</cdr:y>
    </cdr:to>
    <cdr:sp macro="" textlink="">
      <cdr:nvSpPr>
        <cdr:cNvPr id="3" name="TextBox 6"/>
        <cdr:cNvSpPr txBox="1"/>
      </cdr:nvSpPr>
      <cdr:spPr>
        <a:xfrm xmlns:a="http://schemas.openxmlformats.org/drawingml/2006/main">
          <a:off x="5932368" y="2621331"/>
          <a:ext cx="1319194" cy="30775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pPr algn="ctr"/>
          <a:r>
            <a:rPr lang="ru-RU" sz="2000" b="1" dirty="0" smtClean="0">
              <a:solidFill>
                <a:schemeClr val="tx1"/>
              </a:solidFill>
              <a:latin typeface="TimesET" pitchFamily="2" charset="0"/>
            </a:rPr>
            <a:t>33,0%</a:t>
          </a:r>
          <a:endParaRPr lang="ru-RU" sz="20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0.02845</cdr:x>
      <cdr:y>0.4385</cdr:y>
    </cdr:from>
    <cdr:to>
      <cdr:x>0.17445</cdr:x>
      <cdr:y>0.49654</cdr:y>
    </cdr:to>
    <cdr:sp macro="" textlink="">
      <cdr:nvSpPr>
        <cdr:cNvPr id="8" name="TextBox 6"/>
        <cdr:cNvSpPr txBox="1"/>
      </cdr:nvSpPr>
      <cdr:spPr>
        <a:xfrm xmlns:a="http://schemas.openxmlformats.org/drawingml/2006/main">
          <a:off x="217701" y="2325490"/>
          <a:ext cx="1117118" cy="30780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dirty="0" smtClean="0">
              <a:solidFill>
                <a:schemeClr val="tx1"/>
              </a:solidFill>
              <a:latin typeface="TimesET" pitchFamily="2" charset="0"/>
            </a:rPr>
            <a:t>50,5%</a:t>
          </a:r>
          <a:endParaRPr lang="ru-RU" sz="20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0.08516</cdr:x>
      <cdr:y>0.0515</cdr:y>
    </cdr:from>
    <cdr:to>
      <cdr:x>0.36539</cdr:x>
      <cdr:y>0.13448</cdr:y>
    </cdr:to>
    <cdr:sp macro="" textlink="">
      <cdr:nvSpPr>
        <cdr:cNvPr id="2" name="Скругленный прямоугольник 1"/>
        <cdr:cNvSpPr/>
      </cdr:nvSpPr>
      <cdr:spPr>
        <a:xfrm xmlns:a="http://schemas.openxmlformats.org/drawingml/2006/main">
          <a:off x="315060" y="218786"/>
          <a:ext cx="1036693" cy="352512"/>
        </a:xfrm>
        <a:prstGeom xmlns:a="http://schemas.openxmlformats.org/drawingml/2006/main" prst="roundRect">
          <a:avLst/>
        </a:prstGeom>
        <a:solidFill xmlns:a="http://schemas.openxmlformats.org/drawingml/2006/main">
          <a:srgbClr val="CCFF66"/>
        </a:solidFill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sz="1200" b="1" dirty="0" smtClean="0">
              <a:solidFill>
                <a:schemeClr val="tx1"/>
              </a:solidFill>
              <a:latin typeface="TimesET" pitchFamily="2" charset="0"/>
            </a:rPr>
            <a:t>Доходы бюджета</a:t>
          </a:r>
          <a:endParaRPr lang="ru-RU" sz="12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0.10429</cdr:x>
      <cdr:y>0.48768</cdr:y>
    </cdr:from>
    <cdr:to>
      <cdr:x>0.36584</cdr:x>
      <cdr:y>0.57176</cdr:y>
    </cdr:to>
    <cdr:sp macro="" textlink="">
      <cdr:nvSpPr>
        <cdr:cNvPr id="8" name="Скругленный прямоугольник 7"/>
        <cdr:cNvSpPr/>
      </cdr:nvSpPr>
      <cdr:spPr>
        <a:xfrm xmlns:a="http://schemas.openxmlformats.org/drawingml/2006/main">
          <a:off x="385819" y="2071733"/>
          <a:ext cx="967587" cy="357184"/>
        </a:xfrm>
        <a:prstGeom xmlns:a="http://schemas.openxmlformats.org/drawingml/2006/main" prst="roundRect">
          <a:avLst/>
        </a:prstGeom>
        <a:solidFill xmlns:a="http://schemas.openxmlformats.org/drawingml/2006/main">
          <a:srgbClr val="CCFF66"/>
        </a:solidFill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sz="1200" b="1" dirty="0" smtClean="0">
              <a:solidFill>
                <a:schemeClr val="tx1"/>
              </a:solidFill>
              <a:latin typeface="TimesET" pitchFamily="2" charset="0"/>
            </a:rPr>
            <a:t>Расходы бюджета</a:t>
          </a:r>
          <a:endParaRPr lang="ru-RU" sz="12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0.08483</cdr:x>
      <cdr:y>0.6938</cdr:y>
    </cdr:from>
    <cdr:to>
      <cdr:x>0.33793</cdr:x>
      <cdr:y>0.76164</cdr:y>
    </cdr:to>
    <cdr:sp macro="" textlink="">
      <cdr:nvSpPr>
        <cdr:cNvPr id="9" name="Скругленный прямоугольник 8"/>
        <cdr:cNvSpPr/>
      </cdr:nvSpPr>
      <cdr:spPr>
        <a:xfrm xmlns:a="http://schemas.openxmlformats.org/drawingml/2006/main">
          <a:off x="313811" y="2947363"/>
          <a:ext cx="936327" cy="288194"/>
        </a:xfrm>
        <a:prstGeom xmlns:a="http://schemas.openxmlformats.org/drawingml/2006/main" prst="roundRect">
          <a:avLst/>
        </a:prstGeom>
        <a:solidFill xmlns:a="http://schemas.openxmlformats.org/drawingml/2006/main">
          <a:srgbClr val="CCFF66"/>
        </a:solidFill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sz="1200" b="1" dirty="0" smtClean="0">
              <a:solidFill>
                <a:schemeClr val="tx1"/>
              </a:solidFill>
              <a:latin typeface="TimesET" pitchFamily="2" charset="0"/>
            </a:rPr>
            <a:t>Дефицит</a:t>
          </a:r>
          <a:endParaRPr lang="ru-RU" sz="12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0.08516</cdr:x>
      <cdr:y>0.0515</cdr:y>
    </cdr:from>
    <cdr:to>
      <cdr:x>0.36539</cdr:x>
      <cdr:y>0.13448</cdr:y>
    </cdr:to>
    <cdr:sp macro="" textlink="">
      <cdr:nvSpPr>
        <cdr:cNvPr id="2" name="Скругленный прямоугольник 1"/>
        <cdr:cNvSpPr/>
      </cdr:nvSpPr>
      <cdr:spPr>
        <a:xfrm xmlns:a="http://schemas.openxmlformats.org/drawingml/2006/main">
          <a:off x="315060" y="218786"/>
          <a:ext cx="1036693" cy="352512"/>
        </a:xfrm>
        <a:prstGeom xmlns:a="http://schemas.openxmlformats.org/drawingml/2006/main" prst="roundRect">
          <a:avLst/>
        </a:prstGeom>
        <a:solidFill xmlns:a="http://schemas.openxmlformats.org/drawingml/2006/main">
          <a:srgbClr val="CCFF66"/>
        </a:solidFill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sz="1200" b="1" dirty="0" smtClean="0">
              <a:solidFill>
                <a:schemeClr val="tx1"/>
              </a:solidFill>
              <a:latin typeface="TimesET" pitchFamily="2" charset="0"/>
            </a:rPr>
            <a:t>Доходы бюджета</a:t>
          </a:r>
          <a:endParaRPr lang="ru-RU" sz="12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0.11837</cdr:x>
      <cdr:y>0.47981</cdr:y>
    </cdr:from>
    <cdr:to>
      <cdr:x>0.37992</cdr:x>
      <cdr:y>0.56389</cdr:y>
    </cdr:to>
    <cdr:sp macro="" textlink="">
      <cdr:nvSpPr>
        <cdr:cNvPr id="8" name="Скругленный прямоугольник 7"/>
        <cdr:cNvSpPr/>
      </cdr:nvSpPr>
      <cdr:spPr>
        <a:xfrm xmlns:a="http://schemas.openxmlformats.org/drawingml/2006/main">
          <a:off x="437911" y="2038317"/>
          <a:ext cx="967587" cy="357184"/>
        </a:xfrm>
        <a:prstGeom xmlns:a="http://schemas.openxmlformats.org/drawingml/2006/main" prst="roundRect">
          <a:avLst/>
        </a:prstGeom>
        <a:solidFill xmlns:a="http://schemas.openxmlformats.org/drawingml/2006/main">
          <a:srgbClr val="CCFF66"/>
        </a:solidFill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sz="1200" b="1" dirty="0" smtClean="0">
              <a:solidFill>
                <a:schemeClr val="tx1"/>
              </a:solidFill>
              <a:latin typeface="TimesET" pitchFamily="2" charset="0"/>
            </a:rPr>
            <a:t>Расходы бюджета</a:t>
          </a:r>
          <a:endParaRPr lang="ru-RU" sz="12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0.08516</cdr:x>
      <cdr:y>0.70638</cdr:y>
    </cdr:from>
    <cdr:to>
      <cdr:x>0.33826</cdr:x>
      <cdr:y>0.77422</cdr:y>
    </cdr:to>
    <cdr:sp macro="" textlink="">
      <cdr:nvSpPr>
        <cdr:cNvPr id="9" name="Скругленный прямоугольник 8"/>
        <cdr:cNvSpPr/>
      </cdr:nvSpPr>
      <cdr:spPr>
        <a:xfrm xmlns:a="http://schemas.openxmlformats.org/drawingml/2006/main">
          <a:off x="315060" y="3000813"/>
          <a:ext cx="936327" cy="288194"/>
        </a:xfrm>
        <a:prstGeom xmlns:a="http://schemas.openxmlformats.org/drawingml/2006/main" prst="roundRect">
          <a:avLst/>
        </a:prstGeom>
        <a:solidFill xmlns:a="http://schemas.openxmlformats.org/drawingml/2006/main">
          <a:srgbClr val="CCFF66"/>
        </a:solidFill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sz="1200" b="1" dirty="0" smtClean="0">
              <a:solidFill>
                <a:schemeClr val="tx1"/>
              </a:solidFill>
              <a:latin typeface="TimesET" pitchFamily="2" charset="0"/>
            </a:rPr>
            <a:t>Дефицит</a:t>
          </a:r>
          <a:endParaRPr lang="ru-RU" sz="12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0.13725</cdr:x>
      <cdr:y>0.06667</cdr:y>
    </cdr:from>
    <cdr:to>
      <cdr:x>0.41894</cdr:x>
      <cdr:y>0.14965</cdr:y>
    </cdr:to>
    <cdr:sp macro="" textlink="">
      <cdr:nvSpPr>
        <cdr:cNvPr id="2" name="Скругленный прямоугольник 1"/>
        <cdr:cNvSpPr/>
      </cdr:nvSpPr>
      <cdr:spPr>
        <a:xfrm xmlns:a="http://schemas.openxmlformats.org/drawingml/2006/main">
          <a:off x="701716" y="288032"/>
          <a:ext cx="1440159" cy="358487"/>
        </a:xfrm>
        <a:prstGeom xmlns:a="http://schemas.openxmlformats.org/drawingml/2006/main" prst="roundRect">
          <a:avLst/>
        </a:prstGeom>
        <a:solidFill xmlns:a="http://schemas.openxmlformats.org/drawingml/2006/main">
          <a:srgbClr val="CCFF66"/>
        </a:solidFill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sz="1200" b="1" dirty="0" smtClean="0">
              <a:solidFill>
                <a:schemeClr val="tx1"/>
              </a:solidFill>
              <a:latin typeface="TimesET" pitchFamily="2" charset="0"/>
            </a:rPr>
            <a:t>Доходы бюджета</a:t>
          </a:r>
          <a:endParaRPr lang="ru-RU" sz="12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0.15134</cdr:x>
      <cdr:y>0.48337</cdr:y>
    </cdr:from>
    <cdr:to>
      <cdr:x>0.41289</cdr:x>
      <cdr:y>0.56745</cdr:y>
    </cdr:to>
    <cdr:sp macro="" textlink="">
      <cdr:nvSpPr>
        <cdr:cNvPr id="8" name="Скругленный прямоугольник 7"/>
        <cdr:cNvSpPr/>
      </cdr:nvSpPr>
      <cdr:spPr>
        <a:xfrm xmlns:a="http://schemas.openxmlformats.org/drawingml/2006/main">
          <a:off x="773724" y="2088232"/>
          <a:ext cx="1337192" cy="363239"/>
        </a:xfrm>
        <a:prstGeom xmlns:a="http://schemas.openxmlformats.org/drawingml/2006/main" prst="roundRect">
          <a:avLst/>
        </a:prstGeom>
        <a:solidFill xmlns:a="http://schemas.openxmlformats.org/drawingml/2006/main">
          <a:srgbClr val="CCFF66"/>
        </a:solidFill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sz="1200" b="1" dirty="0" smtClean="0">
              <a:solidFill>
                <a:schemeClr val="tx1"/>
              </a:solidFill>
              <a:latin typeface="TimesET" pitchFamily="2" charset="0"/>
            </a:rPr>
            <a:t>Расходы бюджета</a:t>
          </a:r>
          <a:endParaRPr lang="ru-RU" sz="12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0.16542</cdr:x>
      <cdr:y>0.69099</cdr:y>
    </cdr:from>
    <cdr:to>
      <cdr:x>0.40443</cdr:x>
      <cdr:y>0.75883</cdr:y>
    </cdr:to>
    <cdr:sp macro="" textlink="">
      <cdr:nvSpPr>
        <cdr:cNvPr id="9" name="Скругленный прямоугольник 8"/>
        <cdr:cNvSpPr/>
      </cdr:nvSpPr>
      <cdr:spPr>
        <a:xfrm xmlns:a="http://schemas.openxmlformats.org/drawingml/2006/main">
          <a:off x="845732" y="2985180"/>
          <a:ext cx="1221955" cy="293080"/>
        </a:xfrm>
        <a:prstGeom xmlns:a="http://schemas.openxmlformats.org/drawingml/2006/main" prst="roundRect">
          <a:avLst/>
        </a:prstGeom>
        <a:solidFill xmlns:a="http://schemas.openxmlformats.org/drawingml/2006/main">
          <a:srgbClr val="CCFF66"/>
        </a:solidFill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sz="1200" b="1" dirty="0" smtClean="0">
              <a:solidFill>
                <a:schemeClr val="tx1"/>
              </a:solidFill>
              <a:latin typeface="TimesET" pitchFamily="2" charset="0"/>
            </a:rPr>
            <a:t>Дефицит</a:t>
          </a:r>
          <a:endParaRPr lang="ru-RU" sz="12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0.374</cdr:x>
      <cdr:y>0.3286</cdr:y>
    </cdr:from>
    <cdr:to>
      <cdr:x>0.47171</cdr:x>
      <cdr:y>0.37847</cdr:y>
    </cdr:to>
    <cdr:sp macro="" textlink="">
      <cdr:nvSpPr>
        <cdr:cNvPr id="8" name="Прямоугольник 7"/>
        <cdr:cNvSpPr/>
      </cdr:nvSpPr>
      <cdr:spPr>
        <a:xfrm xmlns:a="http://schemas.openxmlformats.org/drawingml/2006/main">
          <a:off x="3419872" y="1907691"/>
          <a:ext cx="893460" cy="289520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2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b="1" dirty="0" smtClean="0">
              <a:solidFill>
                <a:schemeClr val="bg1"/>
              </a:solidFill>
              <a:latin typeface="TimesET" pitchFamily="2" charset="0"/>
              <a:cs typeface="Times New Roman" pitchFamily="18" charset="0"/>
            </a:rPr>
            <a:t>128,5</a:t>
          </a:r>
          <a:r>
            <a:rPr lang="ru-RU" sz="1100" b="1" dirty="0" smtClean="0">
              <a:solidFill>
                <a:schemeClr val="bg1"/>
              </a:solidFill>
              <a:latin typeface="TimesET" pitchFamily="2" charset="0"/>
              <a:cs typeface="Times New Roman" pitchFamily="18" charset="0"/>
            </a:rPr>
            <a:t>%</a:t>
          </a:r>
          <a:endParaRPr lang="ru-RU" sz="1100" b="1" dirty="0">
            <a:solidFill>
              <a:schemeClr val="bg1"/>
            </a:solidFill>
            <a:latin typeface="TimesET" pitchFamily="2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0.79137</cdr:x>
      <cdr:y>0.03001</cdr:y>
    </cdr:from>
    <cdr:to>
      <cdr:x>0.90949</cdr:x>
      <cdr:y>0.10443</cdr:y>
    </cdr:to>
    <cdr:sp macro="" textlink="">
      <cdr:nvSpPr>
        <cdr:cNvPr id="11" name="Прямоугольник 10"/>
        <cdr:cNvSpPr/>
      </cdr:nvSpPr>
      <cdr:spPr>
        <a:xfrm xmlns:a="http://schemas.openxmlformats.org/drawingml/2006/main">
          <a:off x="7236323" y="174196"/>
          <a:ext cx="1080089" cy="43204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2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chemeClr val="bg1"/>
              </a:solidFill>
              <a:latin typeface="TimesET" pitchFamily="2" charset="0"/>
              <a:cs typeface="Times New Roman" pitchFamily="18" charset="0"/>
            </a:rPr>
            <a:t>115,4%</a:t>
          </a:r>
          <a:endParaRPr lang="ru-RU" sz="1800" b="1" dirty="0">
            <a:solidFill>
              <a:schemeClr val="bg1"/>
            </a:solidFill>
            <a:latin typeface="TimesET" pitchFamily="2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0.32675</cdr:x>
      <cdr:y>0.52098</cdr:y>
    </cdr:from>
    <cdr:to>
      <cdr:x>0.43226</cdr:x>
      <cdr:y>0.57361</cdr:y>
    </cdr:to>
    <cdr:sp macro="" textlink="">
      <cdr:nvSpPr>
        <cdr:cNvPr id="13" name="Прямоугольник 12"/>
        <cdr:cNvSpPr/>
      </cdr:nvSpPr>
      <cdr:spPr>
        <a:xfrm xmlns:a="http://schemas.openxmlformats.org/drawingml/2006/main">
          <a:off x="2987824" y="3024559"/>
          <a:ext cx="964783" cy="305543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2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100" b="1" dirty="0" smtClean="0">
              <a:solidFill>
                <a:schemeClr val="bg1"/>
              </a:solidFill>
              <a:latin typeface="TimesET" pitchFamily="2" charset="0"/>
              <a:cs typeface="Times New Roman" pitchFamily="18" charset="0"/>
            </a:rPr>
            <a:t>106,3</a:t>
          </a:r>
          <a:r>
            <a:rPr lang="ru-RU" sz="1100" b="1" dirty="0" smtClean="0">
              <a:solidFill>
                <a:schemeClr val="bg1"/>
              </a:solidFill>
              <a:latin typeface="TimesET" pitchFamily="2" charset="0"/>
            </a:rPr>
            <a:t>%</a:t>
          </a:r>
          <a:endParaRPr lang="ru-RU" sz="1100" b="1" dirty="0">
            <a:solidFill>
              <a:schemeClr val="bg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0.2795</cdr:x>
      <cdr:y>0.69463</cdr:y>
    </cdr:from>
    <cdr:to>
      <cdr:x>0.38187</cdr:x>
      <cdr:y>0.74727</cdr:y>
    </cdr:to>
    <cdr:sp macro="" textlink="">
      <cdr:nvSpPr>
        <cdr:cNvPr id="14" name="Прямоугольник 13"/>
        <cdr:cNvSpPr/>
      </cdr:nvSpPr>
      <cdr:spPr>
        <a:xfrm xmlns:a="http://schemas.openxmlformats.org/drawingml/2006/main">
          <a:off x="2555776" y="4032671"/>
          <a:ext cx="936071" cy="305601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b="1" dirty="0" smtClean="0">
              <a:solidFill>
                <a:schemeClr val="tx1"/>
              </a:solidFill>
              <a:latin typeface="TimesET" pitchFamily="2" charset="0"/>
              <a:cs typeface="Times New Roman" pitchFamily="18" charset="0"/>
            </a:rPr>
            <a:t>85,4%</a:t>
          </a:r>
          <a:endParaRPr lang="ru-RU" sz="1100" b="1" dirty="0">
            <a:solidFill>
              <a:schemeClr val="tx1"/>
            </a:solidFill>
            <a:latin typeface="TimesET" pitchFamily="2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0.73625</cdr:x>
      <cdr:y>0.45897</cdr:y>
    </cdr:from>
    <cdr:to>
      <cdr:x>0.97249</cdr:x>
      <cdr:y>0.60781</cdr:y>
    </cdr:to>
    <cdr:sp macro="" textlink="">
      <cdr:nvSpPr>
        <cdr:cNvPr id="15" name="Скругленный прямоугольник 14"/>
        <cdr:cNvSpPr/>
      </cdr:nvSpPr>
      <cdr:spPr>
        <a:xfrm xmlns:a="http://schemas.openxmlformats.org/drawingml/2006/main">
          <a:off x="6732240" y="2664519"/>
          <a:ext cx="2160179" cy="864089"/>
        </a:xfrm>
        <a:prstGeom xmlns:a="http://schemas.openxmlformats.org/drawingml/2006/main" prst="roundRect">
          <a:avLst/>
        </a:prstGeom>
        <a:solidFill xmlns:a="http://schemas.openxmlformats.org/drawingml/2006/main">
          <a:srgbClr val="92D050"/>
        </a:solidFill>
        <a:ln xmlns:a="http://schemas.openxmlformats.org/drawingml/2006/main">
          <a:solidFill>
            <a:srgbClr val="7030A0"/>
          </a:solidFill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dirty="0" smtClean="0">
              <a:solidFill>
                <a:prstClr val="black"/>
              </a:solidFill>
              <a:latin typeface="TimesET" pitchFamily="2" charset="0"/>
            </a:rPr>
            <a:t>114,5</a:t>
          </a:r>
          <a:r>
            <a:rPr lang="en-US" sz="2000" b="1" dirty="0" smtClean="0">
              <a:solidFill>
                <a:prstClr val="black"/>
              </a:solidFill>
              <a:latin typeface="TimesET" pitchFamily="2" charset="0"/>
            </a:rPr>
            <a:t> </a:t>
          </a:r>
          <a:r>
            <a:rPr lang="ru-RU" sz="2000" b="1" dirty="0" smtClean="0">
              <a:solidFill>
                <a:prstClr val="black"/>
              </a:solidFill>
              <a:latin typeface="TimesET" pitchFamily="2" charset="0"/>
            </a:rPr>
            <a:t>%</a:t>
          </a:r>
          <a:endParaRPr lang="ru-RU" sz="20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0.44488</cdr:x>
      <cdr:y>0.13648</cdr:y>
    </cdr:from>
    <cdr:to>
      <cdr:x>0.55064</cdr:x>
      <cdr:y>0.18961</cdr:y>
    </cdr:to>
    <cdr:sp macro="" textlink="">
      <cdr:nvSpPr>
        <cdr:cNvPr id="12" name="Прямоугольник 11"/>
        <cdr:cNvSpPr/>
      </cdr:nvSpPr>
      <cdr:spPr>
        <a:xfrm xmlns:a="http://schemas.openxmlformats.org/drawingml/2006/main">
          <a:off x="4067944" y="792311"/>
          <a:ext cx="967069" cy="308446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2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b="1" dirty="0" smtClean="0">
              <a:solidFill>
                <a:schemeClr val="bg1"/>
              </a:solidFill>
              <a:latin typeface="TimesET" pitchFamily="2" charset="0"/>
              <a:cs typeface="Times New Roman" pitchFamily="18" charset="0"/>
            </a:rPr>
            <a:t>106,7%</a:t>
          </a:r>
          <a:endParaRPr lang="ru-RU" sz="1100" b="1" dirty="0">
            <a:solidFill>
              <a:schemeClr val="bg1"/>
            </a:solidFill>
            <a:latin typeface="TimesET" pitchFamily="2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0.35038</cdr:x>
      <cdr:y>0.42678</cdr:y>
    </cdr:from>
    <cdr:to>
      <cdr:x>0.44809</cdr:x>
      <cdr:y>0.47665</cdr:y>
    </cdr:to>
    <cdr:sp macro="" textlink="">
      <cdr:nvSpPr>
        <cdr:cNvPr id="16" name="Прямоугольник 15"/>
        <cdr:cNvSpPr/>
      </cdr:nvSpPr>
      <cdr:spPr>
        <a:xfrm xmlns:a="http://schemas.openxmlformats.org/drawingml/2006/main">
          <a:off x="3203848" y="2477641"/>
          <a:ext cx="893460" cy="289520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2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 smtClean="0">
              <a:solidFill>
                <a:schemeClr val="bg1"/>
              </a:solidFill>
              <a:latin typeface="TimesET" pitchFamily="2" charset="0"/>
              <a:cs typeface="Times New Roman" pitchFamily="18" charset="0"/>
            </a:rPr>
            <a:t>100,7</a:t>
          </a:r>
          <a:r>
            <a:rPr lang="ru-RU" sz="1100" b="1" dirty="0" smtClean="0">
              <a:solidFill>
                <a:schemeClr val="bg1"/>
              </a:solidFill>
              <a:latin typeface="TimesET" pitchFamily="2" charset="0"/>
              <a:cs typeface="Times New Roman" pitchFamily="18" charset="0"/>
            </a:rPr>
            <a:t>%</a:t>
          </a:r>
          <a:endParaRPr lang="ru-RU" sz="1100" b="1" dirty="0">
            <a:solidFill>
              <a:schemeClr val="bg1"/>
            </a:solidFill>
            <a:latin typeface="TimesET" pitchFamily="2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0.311</cdr:x>
      <cdr:y>0.76905</cdr:y>
    </cdr:from>
    <cdr:to>
      <cdr:x>0.42913</cdr:x>
      <cdr:y>0.84347</cdr:y>
    </cdr:to>
    <cdr:sp macro="" textlink="">
      <cdr:nvSpPr>
        <cdr:cNvPr id="19" name="Прямоугольник 18"/>
        <cdr:cNvSpPr/>
      </cdr:nvSpPr>
      <cdr:spPr>
        <a:xfrm xmlns:a="http://schemas.openxmlformats.org/drawingml/2006/main">
          <a:off x="2843808" y="4464719"/>
          <a:ext cx="1080120" cy="432039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chemeClr val="tx1"/>
              </a:solidFill>
              <a:latin typeface="TimesET" pitchFamily="2" charset="0"/>
              <a:cs typeface="Times New Roman" pitchFamily="18" charset="0"/>
            </a:rPr>
            <a:t>96,1%</a:t>
          </a:r>
          <a:endParaRPr lang="ru-RU" sz="1800" b="1" dirty="0">
            <a:solidFill>
              <a:schemeClr val="tx1"/>
            </a:solidFill>
            <a:latin typeface="TimesET" pitchFamily="2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0.437</cdr:x>
      <cdr:y>0.23558</cdr:y>
    </cdr:from>
    <cdr:to>
      <cdr:x>0.53471</cdr:x>
      <cdr:y>0.28545</cdr:y>
    </cdr:to>
    <cdr:sp macro="" textlink="">
      <cdr:nvSpPr>
        <cdr:cNvPr id="20" name="Прямоугольник 19"/>
        <cdr:cNvSpPr/>
      </cdr:nvSpPr>
      <cdr:spPr>
        <a:xfrm xmlns:a="http://schemas.openxmlformats.org/drawingml/2006/main">
          <a:off x="3995936" y="1367631"/>
          <a:ext cx="893460" cy="289519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2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 smtClean="0">
              <a:solidFill>
                <a:schemeClr val="bg1"/>
              </a:solidFill>
              <a:latin typeface="TimesET" pitchFamily="2" charset="0"/>
              <a:cs typeface="Times New Roman" pitchFamily="18" charset="0"/>
            </a:rPr>
            <a:t>133,4</a:t>
          </a:r>
          <a:r>
            <a:rPr lang="ru-RU" sz="1100" b="1" dirty="0" smtClean="0">
              <a:solidFill>
                <a:schemeClr val="bg1"/>
              </a:solidFill>
              <a:latin typeface="TimesET" pitchFamily="2" charset="0"/>
              <a:cs typeface="Times New Roman" pitchFamily="18" charset="0"/>
            </a:rPr>
            <a:t>%</a:t>
          </a:r>
          <a:endParaRPr lang="ru-RU" sz="1100" b="1" dirty="0">
            <a:solidFill>
              <a:schemeClr val="bg1"/>
            </a:solidFill>
            <a:latin typeface="TimesET" pitchFamily="2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0.2795</cdr:x>
      <cdr:y>0.60781</cdr:y>
    </cdr:from>
    <cdr:to>
      <cdr:x>0.38187</cdr:x>
      <cdr:y>0.66045</cdr:y>
    </cdr:to>
    <cdr:sp macro="" textlink="">
      <cdr:nvSpPr>
        <cdr:cNvPr id="17" name="Прямоугольник 16"/>
        <cdr:cNvSpPr/>
      </cdr:nvSpPr>
      <cdr:spPr>
        <a:xfrm xmlns:a="http://schemas.openxmlformats.org/drawingml/2006/main">
          <a:off x="2555776" y="3528615"/>
          <a:ext cx="936071" cy="305601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b="1" dirty="0" smtClean="0">
              <a:solidFill>
                <a:schemeClr val="tx1"/>
              </a:solidFill>
              <a:latin typeface="TimesET" pitchFamily="2" charset="0"/>
              <a:cs typeface="Times New Roman" pitchFamily="18" charset="0"/>
            </a:rPr>
            <a:t>84,0%</a:t>
          </a:r>
          <a:endParaRPr lang="ru-RU" sz="1100" b="1" dirty="0">
            <a:solidFill>
              <a:schemeClr val="tx1"/>
            </a:solidFill>
            <a:latin typeface="TimesET" pitchFamily="2" charset="0"/>
            <a:cs typeface="Times New Roman" pitchFamily="18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0.09458</cdr:x>
      <cdr:y>0.01099</cdr:y>
    </cdr:from>
    <cdr:to>
      <cdr:x>0.94063</cdr:x>
      <cdr:y>0.12048</cdr:y>
    </cdr:to>
    <cdr:sp macro="" textlink="">
      <cdr:nvSpPr>
        <cdr:cNvPr id="3" name="Заголовок 1"/>
        <cdr:cNvSpPr txBox="1">
          <a:spLocks xmlns:a="http://schemas.openxmlformats.org/drawingml/2006/main"/>
        </cdr:cNvSpPr>
      </cdr:nvSpPr>
      <cdr:spPr bwMode="auto">
        <a:xfrm xmlns:a="http://schemas.openxmlformats.org/drawingml/2006/main">
          <a:off x="458842" y="65682"/>
          <a:ext cx="4104465" cy="654398"/>
        </a:xfrm>
        <a:prstGeom xmlns:a="http://schemas.openxmlformats.org/drawingml/2006/main" prst="roundRect">
          <a:avLst/>
        </a:prstGeom>
        <a:ln xmlns:a="http://schemas.openxmlformats.org/drawingml/2006/main">
          <a:headEnd/>
          <a:tailEnd/>
        </a:ln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horz" wrap="square" lIns="91440" tIns="45720" rIns="91440" bIns="45720" numCol="1" anchor="ctr" anchorCtr="0" compatLnSpc="1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ET" pitchFamily="2" charset="0"/>
            </a:rPr>
            <a:t>Собственные доходы на 1 жителя Чувашской </a:t>
          </a:r>
          <a:r>
            <a:rPr lang="ru-RU" sz="1400" b="1" dirty="0">
              <a:solidFill>
                <a:schemeClr val="tx1"/>
              </a:solidFill>
              <a:latin typeface="TimesET" pitchFamily="2" charset="0"/>
            </a:rPr>
            <a:t>Республики (</a:t>
          </a:r>
          <a:r>
            <a:rPr lang="ru-RU" sz="1400" b="1" dirty="0" err="1">
              <a:solidFill>
                <a:schemeClr val="tx1"/>
              </a:solidFill>
              <a:latin typeface="TimesET" pitchFamily="2" charset="0"/>
            </a:rPr>
            <a:t>тыс.рублей</a:t>
          </a:r>
          <a:r>
            <a:rPr lang="ru-RU" sz="1400" b="1" dirty="0">
              <a:solidFill>
                <a:schemeClr val="tx1"/>
              </a:solidFill>
              <a:latin typeface="TimesET" pitchFamily="2" charset="0"/>
            </a:rPr>
            <a:t>/чел.)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</cdr:x>
      <cdr:y>0.02817</cdr:y>
    </cdr:from>
    <cdr:to>
      <cdr:x>0.37273</cdr:x>
      <cdr:y>0.08451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144016"/>
          <a:ext cx="295232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0.00909</cdr:x>
      <cdr:y>0.02817</cdr:y>
    </cdr:from>
    <cdr:to>
      <cdr:x>0.37273</cdr:x>
      <cdr:y>0.94366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2008" y="144016"/>
          <a:ext cx="2880320" cy="46805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625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1696" y="0"/>
            <a:ext cx="4302625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FE78743E-B161-48D2-8C82-0824D1755F98}" type="datetimeFigureOut">
              <a:rPr lang="ru-RU"/>
              <a:pPr>
                <a:defRPr/>
              </a:pPr>
              <a:t>01.12.2016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456378"/>
            <a:ext cx="4302625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1696" y="6456378"/>
            <a:ext cx="4302625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35A5E48-D604-4F38-9AC3-C86656C658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0897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0307" cy="34021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4015" y="0"/>
            <a:ext cx="4300307" cy="34021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9B9CBFD-E248-4315-9A72-B4D4FA4AC8C1}" type="datetimeFigureOut">
              <a:rPr lang="ru-RU"/>
              <a:pPr>
                <a:defRPr/>
              </a:pPr>
              <a:t>01.12.2016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53" tIns="46077" rIns="92153" bIns="46077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202" y="3228190"/>
            <a:ext cx="7942237" cy="3059715"/>
          </a:xfrm>
          <a:prstGeom prst="rect">
            <a:avLst/>
          </a:prstGeom>
        </p:spPr>
        <p:txBody>
          <a:bodyPr vert="horz" lIns="92153" tIns="46077" rIns="92153" bIns="46077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6456378"/>
            <a:ext cx="4300307" cy="34021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4015" y="6456378"/>
            <a:ext cx="4300307" cy="34021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2696D6E-358A-423C-BF22-72FDEB4177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9373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004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6010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48056-9B8C-47D4-A391-25E6950A520A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2223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4719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9D65D2-AF96-4C78-AEDA-9DFF17FCB99F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1026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5741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63900" y="508000"/>
            <a:ext cx="33988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Приложение 2 к служебной записке от 15.02.2016 №02/28-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7892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65488" y="508000"/>
            <a:ext cx="3395662" cy="25479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Приложение 2 к служебной записке от 15.02.2016 №02/28-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7892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65488" y="508000"/>
            <a:ext cx="3395662" cy="25479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7892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821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5764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7826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i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064DE-46E2-4C9A-BC1B-3C3A64B2FACC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312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6786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8341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04A2DC-8563-42A0-9CED-33E520784565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4970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760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65488" y="508000"/>
            <a:ext cx="3395662" cy="25479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9D65D2-AF96-4C78-AEDA-9DFF17FCB99F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Приложение 2 к служебной записке от 15.02.2016 №02/28-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1026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65488" y="508000"/>
            <a:ext cx="3395662" cy="25479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9D65D2-AF96-4C78-AEDA-9DFF17FCB99F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Приложение 2 к служебной записке от 15.02.2016 №02/28-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1026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9841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5EA0C9D-987A-480E-B020-63FDFF612E34}" type="slidenum">
              <a:rPr lang="ru-RU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7420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8832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6453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9588"/>
            <a:ext cx="3398838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38C490-AD91-4882-AF58-6191D0A1659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7600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31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76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76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803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454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9D65D2-AF96-4C78-AEDA-9DFF17FCB99F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Приложение 2 к служебной записке от 15.02.2016 №02/28-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102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9D65D2-AF96-4C78-AEDA-9DFF17FCB99F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Приложение 2 к служебной записке от 15.02.2016 №02/28-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102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37AA2-A108-48EB-B8E3-42589904635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FEC12-1721-449A-A00F-DC829004985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0563B-07DB-43B2-82BB-1D3AD496FF0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EE579-4D5D-4F05-A8C5-9560EA4C89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8313" y="5440363"/>
            <a:ext cx="4103687" cy="1000125"/>
          </a:xfr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>
            <a:lvl1pPr>
              <a:defRPr lang="ru-RU"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850900"/>
            <a:ext cx="8229600" cy="25781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lang="en-US" sz="3200" spc="300">
                <a:solidFill>
                  <a:srgbClr val="FFFFFF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910851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56853" r="5000" b="42076"/>
          <a:stretch>
            <a:fillRect/>
          </a:stretch>
        </p:blipFill>
        <p:spPr bwMode="auto">
          <a:xfrm>
            <a:off x="457200" y="1106488"/>
            <a:ext cx="8229600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44D8A1D-FC58-45C7-859C-ABB304AE537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1832806"/>
      </p:ext>
    </p:extLst>
  </p:cSld>
  <p:clrMapOvr>
    <a:masterClrMapping/>
  </p:clrMapOvr>
  <p:transition spd="med"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58"/>
          <a:stretch>
            <a:fillRect/>
          </a:stretch>
        </p:blipFill>
        <p:spPr bwMode="auto">
          <a:xfrm>
            <a:off x="0" y="4146550"/>
            <a:ext cx="9144000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59"/>
          <a:stretch>
            <a:fillRect/>
          </a:stretch>
        </p:blipFill>
        <p:spPr bwMode="auto">
          <a:xfrm>
            <a:off x="0" y="0"/>
            <a:ext cx="9144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13" y="4146279"/>
            <a:ext cx="4103688" cy="764427"/>
          </a:xfrm>
        </p:spPr>
        <p:txBody>
          <a:bodyPr tIns="108000" bIns="36000"/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998355"/>
            <a:ext cx="8229600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" bIns="180000" anchor="b"/>
          <a:lstStyle>
            <a:lvl1pPr>
              <a:defRPr lang="en-US" sz="2800">
                <a:solidFill>
                  <a:srgbClr val="990000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7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9E94E5A2-802E-41F9-9AE1-69222F6E443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8725227"/>
      </p:ext>
    </p:extLst>
  </p:cSld>
  <p:clrMapOvr>
    <a:masterClrMapping/>
  </p:clrMapOvr>
  <p:transition spd="med"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4B1ED95C-3A8F-4270-B8B4-78C883D3687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3420293"/>
      </p:ext>
    </p:extLst>
  </p:cSld>
  <p:clrMapOvr>
    <a:masterClrMapping/>
  </p:clrMapOvr>
  <p:transition spd="med"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DB1F6D5-336B-48DE-8948-861D46539F7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1029961"/>
      </p:ext>
    </p:extLst>
  </p:cSld>
  <p:clrMapOvr>
    <a:masterClrMapping/>
  </p:clrMapOvr>
  <p:transition spd="med"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3C714C9C-674B-478D-954E-DCE8E243974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716820"/>
      </p:ext>
    </p:extLst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89BCA-3487-4876-9604-97265625C44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DD7B8F8-501C-4A80-BC89-BDE4C5EB0CD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0712132"/>
      </p:ext>
    </p:extLst>
  </p:cSld>
  <p:clrMapOvr>
    <a:masterClrMapping/>
  </p:clrMapOvr>
  <p:transition spd="med"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B1C0D3C3-0E2D-4DDD-8C2C-1CBA8302D9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4573510"/>
      </p:ext>
    </p:extLst>
  </p:cSld>
  <p:clrMapOvr>
    <a:masterClrMapping/>
  </p:clrMapOvr>
  <p:transition spd="med"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F7CE9DA4-B118-4EEB-9BF2-543104F6F90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4182207"/>
      </p:ext>
    </p:extLst>
  </p:cSld>
  <p:clrMapOvr>
    <a:masterClrMapping/>
  </p:clrMapOvr>
  <p:transition spd="med">
    <p:wipe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B02A970C-685A-4D25-AA58-314ED83D441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9301432"/>
      </p:ext>
    </p:extLst>
  </p:cSld>
  <p:clrMapOvr>
    <a:masterClrMapping/>
  </p:clrMapOvr>
  <p:transition spd="med">
    <p:wipe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0" y="1752600"/>
            <a:ext cx="4322763" cy="4700588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475163" y="1752600"/>
            <a:ext cx="4322762" cy="4700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B0B5CCE5-0BC1-4527-A8CA-B765564FF37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4737717"/>
      </p:ext>
    </p:extLst>
  </p:cSld>
  <p:clrMapOvr>
    <a:masterClrMapping/>
  </p:clrMapOvr>
  <p:transition spd="med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44C10-DD94-4496-87DE-9DB4F847414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7E1B2-443C-4541-BF62-2FCEECF355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CB6D7-C9EC-47A9-92F6-974A8A09E79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 userDrawn="1"/>
        </p:nvSpPr>
        <p:spPr bwMode="auto">
          <a:xfrm>
            <a:off x="0" y="0"/>
            <a:ext cx="9144000" cy="981075"/>
          </a:xfrm>
          <a:prstGeom prst="rect">
            <a:avLst/>
          </a:prstGeom>
          <a:solidFill>
            <a:srgbClr val="9933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>
              <a:defRPr/>
            </a:pPr>
            <a:r>
              <a:rPr lang="ru-RU" dirty="0"/>
              <a:t>       </a:t>
            </a:r>
            <a:endParaRPr lang="ru-RU" sz="2400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4" name="Picture 5" descr="gerb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674688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704856" cy="980728"/>
          </a:xfrm>
        </p:spPr>
        <p:txBody>
          <a:bodyPr/>
          <a:lstStyle>
            <a:lvl1pPr algn="ctr">
              <a:defRPr sz="3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CCBFA-BFB9-4E9F-B6F6-694D72409F2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B4E9E-DC20-4671-BC32-BBFE77E2ACA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43F0E-A427-490E-ABE9-659AE898AE1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15313-B841-44C1-BD37-82F30A73F5C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306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 baseline="0">
                <a:solidFill>
                  <a:srgbClr val="A03202"/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051050" y="6356350"/>
            <a:ext cx="3025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aseline="0">
                <a:solidFill>
                  <a:srgbClr val="A0320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5364163" y="6356350"/>
            <a:ext cx="1054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baseline="0">
                <a:solidFill>
                  <a:srgbClr val="A03202"/>
                </a:solidFill>
                <a:latin typeface="+mn-lt"/>
              </a:defRPr>
            </a:lvl1pPr>
          </a:lstStyle>
          <a:p>
            <a:pPr>
              <a:defRPr/>
            </a:pPr>
            <a:fld id="{8135DCAC-F131-4C56-82C1-BB591457AF7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1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311275"/>
            <a:ext cx="8229600" cy="481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68313" y="6440488"/>
            <a:ext cx="1057275" cy="28098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lang="en-US" sz="1200">
                <a:solidFill>
                  <a:srgbClr val="990000"/>
                </a:solidFill>
                <a:latin typeface="+mn-lt"/>
              </a:defRPr>
            </a:lvl1pPr>
          </a:lstStyle>
          <a:p>
            <a:pPr>
              <a:defRPr/>
            </a:pPr>
            <a:fld id="{1188354D-EB04-43AD-89BE-BCB7635ABF81}" type="slidenum">
              <a:rPr>
                <a:cs typeface="Arial" charset="0"/>
              </a:rPr>
              <a:pPr>
                <a:defRPr/>
              </a:pPr>
              <a:t>‹#›</a:t>
            </a:fld>
            <a:endParaRPr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818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spd="med">
    <p:wipe dir="d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rgbClr val="99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990000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990000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990000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99000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52.jpeg"/><Relationship Id="rId4" Type="http://schemas.openxmlformats.org/officeDocument/2006/relationships/chart" Target="../charts/char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3" Type="http://schemas.openxmlformats.org/officeDocument/2006/relationships/chart" Target="../charts/chart13.xml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microsoft.com/office/2007/relationships/hdphoto" Target="../media/hdphoto2.wdp"/><Relationship Id="rId10" Type="http://schemas.openxmlformats.org/officeDocument/2006/relationships/image" Target="../media/image58.png"/><Relationship Id="rId4" Type="http://schemas.openxmlformats.org/officeDocument/2006/relationships/image" Target="../media/image53.jpeg"/><Relationship Id="rId9" Type="http://schemas.openxmlformats.org/officeDocument/2006/relationships/image" Target="../media/image57.jpeg"/><Relationship Id="rId1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6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67.jpeg"/><Relationship Id="rId10" Type="http://schemas.openxmlformats.org/officeDocument/2006/relationships/image" Target="../media/image72.png"/><Relationship Id="rId4" Type="http://schemas.microsoft.com/office/2007/relationships/hdphoto" Target="../media/hdphoto3.wdp"/><Relationship Id="rId9" Type="http://schemas.openxmlformats.org/officeDocument/2006/relationships/chart" Target="../charts/char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microsoft.com/office/2007/relationships/hdphoto" Target="../media/hdphoto5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chart" Target="../charts/chart1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20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jpeg"/><Relationship Id="rId4" Type="http://schemas.openxmlformats.org/officeDocument/2006/relationships/chart" Target="../charts/char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90.jpe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92.jpeg"/><Relationship Id="rId4" Type="http://schemas.openxmlformats.org/officeDocument/2006/relationships/image" Target="../media/image91.png"/><Relationship Id="rId9" Type="http://schemas.microsoft.com/office/2007/relationships/diagramDrawing" Target="../diagrams/drawing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93.jpeg"/><Relationship Id="rId7" Type="http://schemas.openxmlformats.org/officeDocument/2006/relationships/diagramLayout" Target="../diagrams/layout5.xml"/><Relationship Id="rId12" Type="http://schemas.openxmlformats.org/officeDocument/2006/relationships/image" Target="../media/image9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5.xml"/><Relationship Id="rId11" Type="http://schemas.openxmlformats.org/officeDocument/2006/relationships/image" Target="../media/image96.jpeg"/><Relationship Id="rId5" Type="http://schemas.openxmlformats.org/officeDocument/2006/relationships/image" Target="../media/image95.jpeg"/><Relationship Id="rId10" Type="http://schemas.microsoft.com/office/2007/relationships/diagramDrawing" Target="../diagrams/drawing5.xml"/><Relationship Id="rId4" Type="http://schemas.openxmlformats.org/officeDocument/2006/relationships/image" Target="../media/image94.jpeg"/><Relationship Id="rId9" Type="http://schemas.openxmlformats.org/officeDocument/2006/relationships/diagramColors" Target="../diagrams/colors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pn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105.jpe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106.png"/><Relationship Id="rId9" Type="http://schemas.microsoft.com/office/2007/relationships/diagramDrawing" Target="../diagrams/drawing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9.jpeg"/><Relationship Id="rId4" Type="http://schemas.openxmlformats.org/officeDocument/2006/relationships/chart" Target="../charts/chart3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0.pn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23.jpe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124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127.jpeg"/><Relationship Id="rId4" Type="http://schemas.openxmlformats.org/officeDocument/2006/relationships/diagramLayout" Target="../diagrams/layout8.xml"/><Relationship Id="rId9" Type="http://schemas.openxmlformats.org/officeDocument/2006/relationships/image" Target="../media/image126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28.jpe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10" Type="http://schemas.openxmlformats.org/officeDocument/2006/relationships/image" Target="../media/image130.jpeg"/><Relationship Id="rId4" Type="http://schemas.openxmlformats.org/officeDocument/2006/relationships/diagramData" Target="../diagrams/data9.xml"/><Relationship Id="rId9" Type="http://schemas.openxmlformats.org/officeDocument/2006/relationships/image" Target="../media/image129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6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67.jpeg"/><Relationship Id="rId7" Type="http://schemas.openxmlformats.org/officeDocument/2006/relationships/image" Target="../media/image141.jpeg"/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microsoft.com/office/2007/relationships/hdphoto" Target="../media/hdphoto4.wdp"/><Relationship Id="rId9" Type="http://schemas.openxmlformats.org/officeDocument/2006/relationships/image" Target="../media/image14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chart" Target="../charts/chart4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gif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finance@cap.ru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minfin.cap.ru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1553" y="1556792"/>
            <a:ext cx="8280920" cy="1449710"/>
          </a:xfrm>
        </p:spPr>
        <p:txBody>
          <a:bodyPr/>
          <a:lstStyle/>
          <a:p>
            <a:r>
              <a:rPr lang="ru-RU" sz="4400" dirty="0" smtClean="0">
                <a:ea typeface="Calibri" pitchFamily="34" charset="0"/>
                <a:cs typeface="Calibri" pitchFamily="34" charset="0"/>
              </a:rPr>
              <a:t>Бюджет для граждан</a:t>
            </a:r>
            <a:endParaRPr sz="4400" u="sng" dirty="0" smtClean="0">
              <a:ea typeface="Calibri" pitchFamily="34" charset="0"/>
              <a:cs typeface="Calibri" pitchFamily="34" charset="0"/>
            </a:endParaRPr>
          </a:p>
        </p:txBody>
      </p:sp>
      <p:sp>
        <p:nvSpPr>
          <p:cNvPr id="4" name="Subtitle 5"/>
          <p:cNvSpPr txBox="1">
            <a:spLocks/>
          </p:cNvSpPr>
          <p:nvPr/>
        </p:nvSpPr>
        <p:spPr bwMode="auto">
          <a:xfrm>
            <a:off x="601553" y="260648"/>
            <a:ext cx="7786871" cy="104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ru-RU" sz="24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Министерство финансов Чувашской Республики</a:t>
            </a:r>
          </a:p>
        </p:txBody>
      </p:sp>
      <p:sp>
        <p:nvSpPr>
          <p:cNvPr id="6" name="Subtitle 5"/>
          <p:cNvSpPr txBox="1">
            <a:spLocks/>
          </p:cNvSpPr>
          <p:nvPr/>
        </p:nvSpPr>
        <p:spPr bwMode="auto">
          <a:xfrm>
            <a:off x="597266" y="4725144"/>
            <a:ext cx="5198870" cy="133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20000"/>
              </a:spcBef>
              <a:buFont typeface="Arial" pitchFamily="34" charset="0"/>
              <a:buNone/>
            </a:pPr>
            <a:r>
              <a:rPr lang="ru-RU" sz="2200" b="1" i="1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 закону Чувашской Республики № 78 от 08.12.2015 «О республиканском бюджете Чувашской Республики на 2016 год»</a:t>
            </a:r>
          </a:p>
          <a:p>
            <a:pPr algn="just">
              <a:spcBef>
                <a:spcPct val="20000"/>
              </a:spcBef>
              <a:buFont typeface="Arial" pitchFamily="34" charset="0"/>
              <a:buNone/>
            </a:pPr>
            <a:r>
              <a:rPr lang="ru-RU" sz="2200" b="1" i="1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(с учетом трех уточнений)</a:t>
            </a:r>
          </a:p>
        </p:txBody>
      </p:sp>
    </p:spTree>
    <p:extLst>
      <p:ext uri="{BB962C8B-B14F-4D97-AF65-F5344CB8AC3E}">
        <p14:creationId xmlns:p14="http://schemas.microsoft.com/office/powerpoint/2010/main" val="231497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388424" cy="980728"/>
          </a:xfrm>
        </p:spPr>
        <p:txBody>
          <a:bodyPr/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– ежегодное формирование и исполнение бюджета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2"/>
          <p:cNvSpPr txBox="1">
            <a:spLocks/>
          </p:cNvSpPr>
          <p:nvPr/>
        </p:nvSpPr>
        <p:spPr>
          <a:xfrm>
            <a:off x="8748464" y="6308725"/>
            <a:ext cx="395536" cy="412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kern="1200" baseline="0">
                <a:solidFill>
                  <a:srgbClr val="A03202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ru-RU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29551783"/>
              </p:ext>
            </p:extLst>
          </p:nvPr>
        </p:nvGraphicFramePr>
        <p:xfrm>
          <a:off x="0" y="980728"/>
          <a:ext cx="9144000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251520" y="1052736"/>
            <a:ext cx="1656184" cy="29083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ET" pitchFamily="2" charset="0"/>
              </a:rPr>
              <a:t>март - июнь</a:t>
            </a:r>
            <a:endParaRPr lang="ru-RU" sz="16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1520" y="1484784"/>
            <a:ext cx="1656184" cy="6480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ET" pitchFamily="2" charset="0"/>
              </a:rPr>
              <a:t>законодательные, представительные органы власти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092280" y="1052736"/>
            <a:ext cx="1853952" cy="2908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ET" pitchFamily="2" charset="0"/>
              </a:rPr>
              <a:t>февраль - октябрь</a:t>
            </a:r>
            <a:endParaRPr lang="ru-RU" sz="16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092280" y="1484784"/>
            <a:ext cx="1853952" cy="6480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ET" pitchFamily="2" charset="0"/>
              </a:rPr>
              <a:t>органы исполнительной власти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290048" y="2924944"/>
            <a:ext cx="1853952" cy="2908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ET" pitchFamily="2" charset="0"/>
              </a:rPr>
              <a:t>октябрь - декабрь</a:t>
            </a:r>
            <a:endParaRPr lang="ru-RU" sz="16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290048" y="3356992"/>
            <a:ext cx="1853952" cy="6480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prstClr val="black"/>
                </a:solidFill>
                <a:latin typeface="TimesET" pitchFamily="2" charset="0"/>
              </a:rPr>
              <a:t>законодательные, представительные органы власти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804248" y="5517232"/>
            <a:ext cx="1853952" cy="2908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ET" pitchFamily="2" charset="0"/>
              </a:rPr>
              <a:t>декабрь</a:t>
            </a:r>
            <a:endParaRPr lang="ru-RU" sz="16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804248" y="5949280"/>
            <a:ext cx="1853952" cy="6480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prstClr val="black"/>
                </a:solidFill>
                <a:latin typeface="TimesET" pitchFamily="2" charset="0"/>
              </a:rPr>
              <a:t>законодательные, представительные органы власти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5775" y="5373216"/>
            <a:ext cx="1853952" cy="2908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ET" pitchFamily="2" charset="0"/>
              </a:rPr>
              <a:t>январь - декабрь</a:t>
            </a:r>
            <a:endParaRPr lang="ru-RU" sz="16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5775" y="5808064"/>
            <a:ext cx="1853952" cy="10499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prstClr val="black"/>
                </a:solidFill>
                <a:latin typeface="TimesET" pitchFamily="2" charset="0"/>
              </a:rPr>
              <a:t>органы исполнительной </a:t>
            </a:r>
            <a:r>
              <a:rPr lang="ru-RU" sz="1400" b="1" dirty="0" smtClean="0">
                <a:solidFill>
                  <a:prstClr val="black"/>
                </a:solidFill>
                <a:latin typeface="TimesET" pitchFamily="2" charset="0"/>
              </a:rPr>
              <a:t>власти, органы местного самоуправления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614" y="3207367"/>
            <a:ext cx="1853952" cy="2908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ET" pitchFamily="2" charset="0"/>
              </a:rPr>
              <a:t>январь - февраль</a:t>
            </a:r>
            <a:endParaRPr lang="ru-RU" sz="16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-17512" y="3681028"/>
            <a:ext cx="1853952" cy="6480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ET" pitchFamily="2" charset="0"/>
              </a:rPr>
              <a:t>органы исполнительной власти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541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kredi_polit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259313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b="1" dirty="0" smtClean="0">
                <a:solidFill>
                  <a:schemeClr val="bg1"/>
                </a:solidFill>
                <a:latin typeface="TimesET" pitchFamily="2" charset="0"/>
              </a:rPr>
              <a:t>Риски и проблемы в сфере бюджетной политики Чувашской Республики</a:t>
            </a:r>
            <a:endParaRPr lang="ru-RU" sz="2200" b="1" dirty="0">
              <a:solidFill>
                <a:schemeClr val="bg1"/>
              </a:solidFill>
              <a:latin typeface="TimesET" pitchFamily="2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1052736"/>
            <a:ext cx="6192688" cy="187220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Ухудшение условий </a:t>
            </a: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функционирования экономики приводит к замедлению роста или снижению доходов бюджетов, а расходные обязательства сохраняются практически на прежнем 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уровне. Дефицит </a:t>
            </a: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становится угрозой выполнения социальных обязательств государства и для его преодоления применяются 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</a:t>
            </a: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мобилизации доходов и оптимизации использования бюджетных средств, направленные на обеспечение 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баланса.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83768" y="3130772"/>
            <a:ext cx="6489104" cy="253047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Когда </a:t>
            </a: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привлечения традиционных доходных источников (налоги, сборы, отчисления и др.) и сокращения расходов исчерпаны, на покрытие дефицита бюджета направляются заемные средства. </a:t>
            </a:r>
            <a:endParaRPr lang="ru-RU" sz="15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Формирование </a:t>
            </a: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эффективного механизма заимствований, позволяющего привлекать дополнительные ресурсы при минимальных издержках, - суть долговой политики региона, нацеленной, прежде всего, на преодоление дефицитности бюджета и достижение его сбалансированности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Вытекающая из этого задача – сокращение государственного долга Чувашской Республики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512" y="5733256"/>
            <a:ext cx="5616624" cy="9361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Проведение </a:t>
            </a: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предсказуемой и ответственной бюджетной политики является важнейшей предпосылкой для обеспечения макроэкономической 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стабильности.</a:t>
            </a:r>
          </a:p>
        </p:txBody>
      </p:sp>
      <p:pic>
        <p:nvPicPr>
          <p:cNvPr id="1027" name="Picture 3" descr="E:\11e809349eb14856577a0116ad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052736"/>
            <a:ext cx="2332230" cy="186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3562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326218" cy="980728"/>
          </a:xfrm>
        </p:spPr>
        <p:txBody>
          <a:bodyPr/>
          <a:lstStyle/>
          <a:p>
            <a:r>
              <a:rPr lang="ru-RU" altLang="ru-RU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Меры, принимаемые в Чувашской Республике для минимизации основных бюджетных рисков и преодоления проблем </a:t>
            </a:r>
            <a:r>
              <a:rPr lang="ru-RU" altLang="ru-RU" sz="2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бюджетной </a:t>
            </a:r>
            <a:r>
              <a:rPr lang="ru-RU" altLang="ru-RU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сфере</a:t>
            </a:r>
            <a:endParaRPr lang="ru-RU" sz="2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39552" y="1052737"/>
            <a:ext cx="7759026" cy="936104"/>
          </a:xfrm>
          <a:prstGeom prst="roundRect">
            <a:avLst/>
          </a:prstGeom>
          <a:solidFill>
            <a:srgbClr val="FFFF99"/>
          </a:solidFill>
          <a:effectLst>
            <a:glow rad="139700">
              <a:srgbClr val="FFCCFF"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  <a:softEdge rad="254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План </a:t>
            </a:r>
            <a:r>
              <a:rPr lang="ru-RU" sz="2000" dirty="0"/>
              <a:t>мероприятий по оздоровлению государственных финансов Чувашской Республики и </a:t>
            </a:r>
            <a:r>
              <a:rPr lang="ru-RU" sz="2000" dirty="0" smtClean="0"/>
              <a:t>план </a:t>
            </a:r>
            <a:r>
              <a:rPr lang="ru-RU" sz="2000" dirty="0"/>
              <a:t>мероприятий по сокращению государственного долга Чувашской Республики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896772" y="1988840"/>
            <a:ext cx="4185023" cy="7920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r>
              <a:rPr lang="ru-RU" sz="1600" dirty="0" smtClean="0"/>
              <a:t>утверждены </a:t>
            </a:r>
            <a:r>
              <a:rPr lang="ru-RU" sz="1600" dirty="0"/>
              <a:t>распоряжением Кабинета Министров Чувашской Республики от 21 января 2013 г. № </a:t>
            </a:r>
            <a:r>
              <a:rPr lang="ru-RU" sz="1600" dirty="0" smtClean="0"/>
              <a:t>21-р</a:t>
            </a:r>
            <a:endParaRPr lang="ru-RU" sz="1500" b="1" dirty="0">
              <a:solidFill>
                <a:prstClr val="black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11036" y="2852936"/>
            <a:ext cx="7759026" cy="1025781"/>
          </a:xfrm>
          <a:prstGeom prst="roundRect">
            <a:avLst/>
          </a:prstGeom>
          <a:solidFill>
            <a:srgbClr val="FFFF99"/>
          </a:solidFill>
          <a:effectLst>
            <a:glow rad="139700">
              <a:srgbClr val="FFCCFF"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  <a:softEdge rad="254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План </a:t>
            </a:r>
            <a:r>
              <a:rPr lang="ru-RU" sz="2000" dirty="0"/>
              <a:t>мероприятий по росту доходов, оптимизации расходов и совершенствованию долговой политики Чувашской Республики на 2013–2018 годы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896771" y="3871433"/>
            <a:ext cx="4185023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r>
              <a:rPr lang="ru-RU" sz="1600" dirty="0" smtClean="0"/>
              <a:t>утвержден </a:t>
            </a:r>
            <a:r>
              <a:rPr lang="ru-RU" sz="1600" dirty="0"/>
              <a:t>распоряжением Кабинета Министров Чувашской Республики 15 ноября 2013 г. № 680-р </a:t>
            </a:r>
            <a:endParaRPr lang="ru-RU" sz="1500" b="1" dirty="0">
              <a:solidFill>
                <a:prstClr val="black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11036" y="4718083"/>
            <a:ext cx="7759026" cy="1025781"/>
          </a:xfrm>
          <a:prstGeom prst="roundRect">
            <a:avLst/>
          </a:prstGeom>
          <a:solidFill>
            <a:srgbClr val="FFFF99"/>
          </a:solidFill>
          <a:effectLst>
            <a:glow rad="139700">
              <a:srgbClr val="FFCCFF"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  <a:softEdge rad="254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План обеспечения стабильного социально-экономического развития Чувашской Республики на 2016 - 2017 годы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896771" y="5736580"/>
            <a:ext cx="4185023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r>
              <a:rPr lang="ru-RU" sz="1600" dirty="0" smtClean="0"/>
              <a:t>утвержден </a:t>
            </a:r>
            <a:r>
              <a:rPr lang="ru-RU" sz="1600" dirty="0"/>
              <a:t>распоряжением </a:t>
            </a:r>
            <a:r>
              <a:rPr lang="ru-RU" sz="1600" dirty="0" smtClean="0"/>
              <a:t>Главы </a:t>
            </a:r>
            <a:r>
              <a:rPr lang="ru-RU" sz="1600" dirty="0"/>
              <a:t>Чувашской Республики </a:t>
            </a:r>
            <a:r>
              <a:rPr lang="ru-RU" sz="1600" dirty="0" smtClean="0"/>
              <a:t>14 марта 2016 </a:t>
            </a:r>
            <a:r>
              <a:rPr lang="ru-RU" sz="1600" dirty="0"/>
              <a:t>г. № </a:t>
            </a:r>
            <a:r>
              <a:rPr lang="ru-RU" sz="1600" dirty="0" smtClean="0"/>
              <a:t>66-рг </a:t>
            </a:r>
            <a:endParaRPr lang="ru-RU" sz="1500" b="1" dirty="0">
              <a:solidFill>
                <a:prstClr val="black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8418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:\ОБП\Лукин\Картинки\задачи бюджетной политики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804" y="986061"/>
            <a:ext cx="2419350" cy="1885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бюджетной политики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2016-2018 годы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79512" y="1124744"/>
            <a:ext cx="6768752" cy="1224136"/>
          </a:xfrm>
          <a:prstGeom prst="ellipse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atin typeface="TimesET" pitchFamily="2" charset="0"/>
              </a:rPr>
              <a:t>обеспечение </a:t>
            </a:r>
            <a:r>
              <a:rPr lang="ru-RU" sz="2000" b="1" dirty="0">
                <a:latin typeface="TimesET" pitchFamily="2" charset="0"/>
              </a:rPr>
              <a:t>сбалансированности и финансовой устойчивости бюджетной </a:t>
            </a:r>
            <a:r>
              <a:rPr lang="ru-RU" sz="2000" b="1" dirty="0" smtClean="0">
                <a:latin typeface="TimesET" pitchFamily="2" charset="0"/>
              </a:rPr>
              <a:t>системы</a:t>
            </a:r>
            <a:endParaRPr lang="ru-RU" sz="2000" b="1" dirty="0">
              <a:latin typeface="TimesET" pitchFamily="2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79512" y="3645024"/>
            <a:ext cx="4382938" cy="57606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atin typeface="TimesET" pitchFamily="2" charset="0"/>
              </a:rPr>
              <a:t>Принято решение</a:t>
            </a:r>
            <a:endParaRPr lang="ru-RU" sz="2000" b="1" dirty="0">
              <a:latin typeface="TimesET" pitchFamily="2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319585" y="4370412"/>
            <a:ext cx="6624737" cy="1074812"/>
          </a:xfrm>
          <a:prstGeom prst="roundRect">
            <a:avLst/>
          </a:prstGeom>
          <a:solidFill>
            <a:srgbClr val="FFFF99">
              <a:alpha val="42000"/>
            </a:srgb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ET" pitchFamily="2" charset="0"/>
              </a:rPr>
              <a:t>о формировании республиканского бюджета Чувашской Республики только на один 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ET" pitchFamily="2" charset="0"/>
              </a:rPr>
              <a:t>год – 2016 год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ET" pitchFamily="2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065959" y="2132856"/>
            <a:ext cx="5898529" cy="1440160"/>
          </a:xfrm>
          <a:prstGeom prst="ellipse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atin typeface="TimesET" pitchFamily="2" charset="0"/>
              </a:rPr>
              <a:t>безусловное выполнение </a:t>
            </a:r>
            <a:r>
              <a:rPr lang="ru-RU" sz="2000" b="1" dirty="0">
                <a:latin typeface="TimesET" pitchFamily="2" charset="0"/>
              </a:rPr>
              <a:t>всех принятых обязательств республики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374057" y="5535810"/>
            <a:ext cx="6624736" cy="1074812"/>
          </a:xfrm>
          <a:prstGeom prst="roundRect">
            <a:avLst/>
          </a:prstGeom>
          <a:solidFill>
            <a:srgbClr val="FFFF99">
              <a:alpha val="42000"/>
            </a:srgb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ET" pitchFamily="2" charset="0"/>
              </a:rPr>
              <a:t>срок внесения проекта закона о бюджете в Государственный Совет Чувашской Республики перенесен с 15 октября на 10 ноября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ET" pitchFamily="2" charset="0"/>
            </a:endParaRPr>
          </a:p>
        </p:txBody>
      </p:sp>
      <p:pic>
        <p:nvPicPr>
          <p:cNvPr id="2050" name="Picture 2" descr="T:\ОБП\IvNik\картинки\2015\i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" y="4625280"/>
            <a:ext cx="236220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T:\ОБП\IvNik\картинки\2015\базовый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35" y="2492896"/>
            <a:ext cx="2276450" cy="1017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117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T:\ОБП\IvNik\картинки\2015\неблагоприят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991400"/>
            <a:ext cx="2491019" cy="1091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T:\ОБП\Лукин\Картинки\УСН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052736"/>
            <a:ext cx="2520280" cy="16710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T:\ОБП\Лукин\Картинки\расходы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51" y="4882030"/>
            <a:ext cx="2619375" cy="1269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80920" cy="980728"/>
          </a:xfrm>
        </p:spPr>
        <p:txBody>
          <a:bodyPr/>
          <a:lstStyle/>
          <a:p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Результаты бюджетной политики в 2015 году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10"/>
          <p:cNvGrpSpPr/>
          <p:nvPr/>
        </p:nvGrpSpPr>
        <p:grpSpPr>
          <a:xfrm>
            <a:off x="179440" y="1124744"/>
            <a:ext cx="4376613" cy="1015553"/>
            <a:chOff x="2625308" y="-1611"/>
            <a:chExt cx="3551167" cy="1138055"/>
          </a:xfrm>
          <a:solidFill>
            <a:schemeClr val="accent2"/>
          </a:solidFill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2625308" y="-1611"/>
              <a:ext cx="3551167" cy="113805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2797382" y="53944"/>
              <a:ext cx="3216751" cy="10269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  <a:latin typeface="TimesET" pitchFamily="2" charset="0"/>
                </a:rPr>
                <a:t>введен "онлайн контроль" налоговых поступлений</a:t>
              </a:r>
              <a:endParaRPr lang="ru-RU" sz="20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Группа 13"/>
          <p:cNvGrpSpPr/>
          <p:nvPr/>
        </p:nvGrpSpPr>
        <p:grpSpPr>
          <a:xfrm>
            <a:off x="179512" y="2276872"/>
            <a:ext cx="4334512" cy="1080120"/>
            <a:chOff x="0" y="1932726"/>
            <a:chExt cx="4334512" cy="1071872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0" y="1932726"/>
              <a:ext cx="4334512" cy="1071872"/>
            </a:xfrm>
            <a:prstGeom prst="roundRect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4681519"/>
                <a:satOff val="-5839"/>
                <a:lumOff val="1373"/>
                <a:alphaOff val="0"/>
              </a:schemeClr>
            </a:fillRef>
            <a:effectRef idx="0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Скругленный прямоугольник 4"/>
            <p:cNvSpPr/>
            <p:nvPr/>
          </p:nvSpPr>
          <p:spPr>
            <a:xfrm>
              <a:off x="52324" y="1985050"/>
              <a:ext cx="4229864" cy="967224"/>
            </a:xfrm>
            <a:prstGeom prst="rect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  <a:latin typeface="TimesET" pitchFamily="2" charset="0"/>
                </a:rPr>
                <a:t>сформированы "информационные кейсы" налогоплательщиков</a:t>
              </a:r>
              <a:endParaRPr lang="ru-RU" sz="20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Группа 16"/>
          <p:cNvGrpSpPr/>
          <p:nvPr/>
        </p:nvGrpSpPr>
        <p:grpSpPr>
          <a:xfrm>
            <a:off x="4602980" y="1181016"/>
            <a:ext cx="4389145" cy="1167011"/>
            <a:chOff x="348318" y="829076"/>
            <a:chExt cx="4710518" cy="1945450"/>
          </a:xfrm>
          <a:solidFill>
            <a:schemeClr val="accent6"/>
          </a:solidFill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348318" y="829076"/>
              <a:ext cx="4710518" cy="194545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4681519"/>
                <a:satOff val="-5839"/>
                <a:lumOff val="1373"/>
                <a:alphaOff val="0"/>
              </a:schemeClr>
            </a:fillRef>
            <a:effectRef idx="0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443287" y="924045"/>
              <a:ext cx="4520580" cy="175551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  <a:latin typeface="TimesET" pitchFamily="2" charset="0"/>
                </a:rPr>
                <a:t>разработаны "дорожные карты" по оптимизации бюджетных расходов, увеличению собственных доходов </a:t>
              </a:r>
              <a:endParaRPr lang="ru-RU" sz="20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Группа 19"/>
          <p:cNvGrpSpPr/>
          <p:nvPr/>
        </p:nvGrpSpPr>
        <p:grpSpPr>
          <a:xfrm>
            <a:off x="179512" y="3429000"/>
            <a:ext cx="4356548" cy="1008112"/>
            <a:chOff x="2105662" y="58143"/>
            <a:chExt cx="6225861" cy="2563058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2105662" y="188473"/>
              <a:ext cx="6225861" cy="2432728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Скругленный прямоугольник 4"/>
            <p:cNvSpPr/>
            <p:nvPr/>
          </p:nvSpPr>
          <p:spPr>
            <a:xfrm>
              <a:off x="2178081" y="58143"/>
              <a:ext cx="5988349" cy="25630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  <a:latin typeface="TimesET" pitchFamily="2" charset="0"/>
                </a:rPr>
                <a:t>применен инструмент "системного администрирования"</a:t>
              </a:r>
              <a:endParaRPr lang="ru-RU" sz="20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Группа 25"/>
          <p:cNvGrpSpPr/>
          <p:nvPr/>
        </p:nvGrpSpPr>
        <p:grpSpPr>
          <a:xfrm>
            <a:off x="4661875" y="2499257"/>
            <a:ext cx="4356548" cy="635349"/>
            <a:chOff x="0" y="2710335"/>
            <a:chExt cx="9139032" cy="2928819"/>
          </a:xfrm>
          <a:solidFill>
            <a:schemeClr val="accent3">
              <a:lumMod val="75000"/>
            </a:schemeClr>
          </a:solidFill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0" y="2710335"/>
              <a:ext cx="9139032" cy="2928819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Скругленный прямоугольник 4"/>
            <p:cNvSpPr/>
            <p:nvPr/>
          </p:nvSpPr>
          <p:spPr>
            <a:xfrm>
              <a:off x="142973" y="2853308"/>
              <a:ext cx="8853086" cy="26428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endParaRPr lang="ru-RU" sz="2000" b="1" dirty="0" smtClean="0">
                <a:solidFill>
                  <a:prstClr val="white"/>
                </a:solidFill>
                <a:latin typeface="TimesET" pitchFamily="2" charset="0"/>
              </a:endParaRPr>
            </a:p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  <a:latin typeface="TimesET" pitchFamily="2" charset="0"/>
                </a:rPr>
                <a:t>реализованы кейсы: </a:t>
              </a:r>
            </a:p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  <a:latin typeface="TimesET" pitchFamily="2" charset="0"/>
                </a:rPr>
                <a:t> </a:t>
              </a:r>
              <a:endParaRPr lang="ru-RU" sz="20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29" name="Picture 3" descr="T:\ОБП\IvNik\картинки\2015\антикр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373" y="5014662"/>
            <a:ext cx="3544193" cy="16561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23"/>
          <p:cNvGrpSpPr/>
          <p:nvPr/>
        </p:nvGrpSpPr>
        <p:grpSpPr>
          <a:xfrm>
            <a:off x="4932040" y="3211602"/>
            <a:ext cx="4060085" cy="650818"/>
            <a:chOff x="0" y="2710335"/>
            <a:chExt cx="9139032" cy="2928819"/>
          </a:xfrm>
          <a:solidFill>
            <a:schemeClr val="accent3">
              <a:lumMod val="75000"/>
            </a:schemeClr>
          </a:solidFill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0" y="2710335"/>
              <a:ext cx="9139032" cy="2928819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Скругленный прямоугольник 4"/>
            <p:cNvSpPr/>
            <p:nvPr/>
          </p:nvSpPr>
          <p:spPr>
            <a:xfrm>
              <a:off x="142973" y="2853308"/>
              <a:ext cx="8853086" cy="2642873"/>
            </a:xfrm>
            <a:prstGeom prst="rect">
              <a:avLst/>
            </a:prstGeom>
            <a:solidFill>
              <a:srgbClr val="92D05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  <a:latin typeface="TimesET" pitchFamily="2" charset="0"/>
                </a:rPr>
                <a:t>"</a:t>
              </a:r>
              <a:r>
                <a:rPr lang="ru-RU" sz="2000" b="1" dirty="0">
                  <a:solidFill>
                    <a:prstClr val="white"/>
                  </a:solidFill>
                  <a:latin typeface="TimesET" pitchFamily="2" charset="0"/>
                </a:rPr>
                <a:t>качество </a:t>
              </a:r>
              <a:r>
                <a:rPr lang="ru-RU" sz="2000" b="1" dirty="0" smtClean="0">
                  <a:solidFill>
                    <a:prstClr val="white"/>
                  </a:solidFill>
                  <a:latin typeface="TimesET" pitchFamily="2" charset="0"/>
                </a:rPr>
                <a:t>льгот" </a:t>
              </a:r>
            </a:p>
          </p:txBody>
        </p:sp>
      </p:grpSp>
      <p:grpSp>
        <p:nvGrpSpPr>
          <p:cNvPr id="9" name="Группа 30"/>
          <p:cNvGrpSpPr/>
          <p:nvPr/>
        </p:nvGrpSpPr>
        <p:grpSpPr>
          <a:xfrm>
            <a:off x="4932040" y="4506370"/>
            <a:ext cx="4055627" cy="659693"/>
            <a:chOff x="0" y="2710335"/>
            <a:chExt cx="9139032" cy="2928819"/>
          </a:xfrm>
          <a:solidFill>
            <a:srgbClr val="00B050"/>
          </a:solidFill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0" y="2710335"/>
              <a:ext cx="9139032" cy="2928819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Скругленный прямоугольник 4"/>
            <p:cNvSpPr/>
            <p:nvPr/>
          </p:nvSpPr>
          <p:spPr>
            <a:xfrm>
              <a:off x="142973" y="2853308"/>
              <a:ext cx="8853086" cy="26428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  <a:latin typeface="TimesET" pitchFamily="2" charset="0"/>
                </a:rPr>
                <a:t> "приоритет" </a:t>
              </a:r>
              <a:endParaRPr lang="ru-RU" sz="20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Группа 33"/>
          <p:cNvGrpSpPr/>
          <p:nvPr/>
        </p:nvGrpSpPr>
        <p:grpSpPr>
          <a:xfrm>
            <a:off x="627050" y="4501140"/>
            <a:ext cx="3975930" cy="807822"/>
            <a:chOff x="2129918" y="262615"/>
            <a:chExt cx="6225861" cy="2579760"/>
          </a:xfrm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2129918" y="262615"/>
              <a:ext cx="6225861" cy="2432729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sp>
        <p:sp>
          <p:nvSpPr>
            <p:cNvPr id="36" name="Скругленный прямоугольник 4"/>
            <p:cNvSpPr/>
            <p:nvPr/>
          </p:nvSpPr>
          <p:spPr>
            <a:xfrm>
              <a:off x="2273983" y="279317"/>
              <a:ext cx="5988349" cy="2563058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b="1" dirty="0">
                  <a:solidFill>
                    <a:schemeClr val="tx1"/>
                  </a:solidFill>
                </a:rPr>
                <a:t>внедрен контроль за уплатой налогов получателями государственной поддержки</a:t>
              </a:r>
            </a:p>
          </p:txBody>
        </p:sp>
      </p:grpSp>
      <p:grpSp>
        <p:nvGrpSpPr>
          <p:cNvPr id="11" name="Группа 36"/>
          <p:cNvGrpSpPr/>
          <p:nvPr/>
        </p:nvGrpSpPr>
        <p:grpSpPr>
          <a:xfrm>
            <a:off x="611560" y="5420804"/>
            <a:ext cx="4009384" cy="1248555"/>
            <a:chOff x="1642285" y="58140"/>
            <a:chExt cx="6689238" cy="3987230"/>
          </a:xfrm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1642285" y="188472"/>
              <a:ext cx="6689238" cy="3856898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762423" y="58140"/>
              <a:ext cx="6404006" cy="398723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b="1" dirty="0">
                  <a:solidFill>
                    <a:schemeClr val="tx1"/>
                  </a:solidFill>
                </a:rPr>
                <a:t>условиями для предоставления налоговых льгот определены отсутствие задолженности по платежам в бюджеты и выплата  среднемесячной заработной платы не ниже двух МРОТ</a:t>
              </a:r>
            </a:p>
          </p:txBody>
        </p:sp>
      </p:grpSp>
      <p:grpSp>
        <p:nvGrpSpPr>
          <p:cNvPr id="14" name="Группа 39"/>
          <p:cNvGrpSpPr/>
          <p:nvPr/>
        </p:nvGrpSpPr>
        <p:grpSpPr>
          <a:xfrm>
            <a:off x="5580112" y="3907717"/>
            <a:ext cx="3438311" cy="529395"/>
            <a:chOff x="0" y="2710335"/>
            <a:chExt cx="9139032" cy="2928819"/>
          </a:xfrm>
          <a:solidFill>
            <a:schemeClr val="accent3">
              <a:lumMod val="75000"/>
            </a:schemeClr>
          </a:solidFill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0" y="2710335"/>
              <a:ext cx="9139032" cy="2928819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Скругленный прямоугольник 4"/>
            <p:cNvSpPr/>
            <p:nvPr/>
          </p:nvSpPr>
          <p:spPr>
            <a:xfrm>
              <a:off x="142973" y="2853308"/>
              <a:ext cx="8853086" cy="2642873"/>
            </a:xfrm>
            <a:prstGeom prst="rect">
              <a:avLst/>
            </a:prstGeom>
            <a:solidFill>
              <a:srgbClr val="92D05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b="1" dirty="0" smtClean="0">
                  <a:solidFill>
                    <a:schemeClr val="tx1"/>
                  </a:solidFill>
                  <a:latin typeface="TimesET" pitchFamily="2" charset="0"/>
                </a:rPr>
                <a:t>отменены налоговые льготы не влияющие на предпринимательскую активность</a:t>
              </a:r>
            </a:p>
          </p:txBody>
        </p:sp>
      </p:grpSp>
      <p:grpSp>
        <p:nvGrpSpPr>
          <p:cNvPr id="17" name="Группа 42"/>
          <p:cNvGrpSpPr/>
          <p:nvPr/>
        </p:nvGrpSpPr>
        <p:grpSpPr>
          <a:xfrm>
            <a:off x="5580112" y="5285170"/>
            <a:ext cx="3456384" cy="736118"/>
            <a:chOff x="0" y="2710335"/>
            <a:chExt cx="9139032" cy="2928819"/>
          </a:xfrm>
          <a:solidFill>
            <a:srgbClr val="00B050"/>
          </a:solidFill>
        </p:grpSpPr>
        <p:sp>
          <p:nvSpPr>
            <p:cNvPr id="44" name="Скругленный прямоугольник 43"/>
            <p:cNvSpPr/>
            <p:nvPr/>
          </p:nvSpPr>
          <p:spPr>
            <a:xfrm>
              <a:off x="0" y="2710335"/>
              <a:ext cx="9139032" cy="2928819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Скругленный прямоугольник 4"/>
            <p:cNvSpPr/>
            <p:nvPr/>
          </p:nvSpPr>
          <p:spPr>
            <a:xfrm>
              <a:off x="142973" y="2853308"/>
              <a:ext cx="8853086" cy="26428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b="1" dirty="0" smtClean="0">
                  <a:solidFill>
                    <a:prstClr val="white"/>
                  </a:solidFill>
                  <a:latin typeface="TimesET" pitchFamily="2" charset="0"/>
                </a:rPr>
                <a:t> </a:t>
              </a:r>
              <a:r>
                <a:rPr lang="ru-RU" sz="1200" b="1" dirty="0" smtClean="0">
                  <a:solidFill>
                    <a:schemeClr val="bg1"/>
                  </a:solidFill>
                  <a:latin typeface="TimesET" pitchFamily="2" charset="0"/>
                </a:rPr>
                <a:t>введены дополнительные льготы по малому и среднему бизнесу, а также организациям, привлекающим инвестиции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9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T:\ОБП\Лукин\Картинки\i (1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79" y="4725144"/>
            <a:ext cx="2494493" cy="18405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:\ОБП\Лукин\Картинки\shutterstock_111028427_w1024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293" y="1706211"/>
            <a:ext cx="1054333" cy="20220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Диаграмма 7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5405753"/>
              </p:ext>
            </p:extLst>
          </p:nvPr>
        </p:nvGraphicFramePr>
        <p:xfrm>
          <a:off x="4036494" y="3529711"/>
          <a:ext cx="4571999" cy="3318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Диаграмма 7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384018"/>
              </p:ext>
            </p:extLst>
          </p:nvPr>
        </p:nvGraphicFramePr>
        <p:xfrm>
          <a:off x="32493" y="1159683"/>
          <a:ext cx="4615962" cy="3348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1632762" y="1102688"/>
            <a:ext cx="1656184" cy="41472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7030A0"/>
                </a:solidFill>
              </a:rPr>
              <a:t>Доходы 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655603" y="3344734"/>
            <a:ext cx="1656184" cy="41472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7030A0"/>
                </a:solidFill>
              </a:rPr>
              <a:t>Расходы </a:t>
            </a:r>
            <a:endParaRPr lang="ru-RU" sz="1600" dirty="0">
              <a:solidFill>
                <a:prstClr val="black"/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68058" y="2348880"/>
            <a:ext cx="4392488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4119998" y="4752000"/>
            <a:ext cx="4404990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7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pPr>
              <a:defRPr sz="1200" b="1" i="0" u="none" strike="noStrike" kern="1200" baseline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ru-RU" sz="2200" b="1" dirty="0" smtClean="0">
                <a:solidFill>
                  <a:schemeClr val="bg1"/>
                </a:solidFill>
                <a:latin typeface="TimesET" pitchFamily="2" charset="0"/>
                <a:ea typeface="+mn-ea"/>
                <a:cs typeface="Arial Cyr" pitchFamily="34" charset="0"/>
              </a:rPr>
              <a:t>Изменение параметров </a:t>
            </a:r>
            <a:r>
              <a:rPr lang="ru-RU" altLang="ru-RU" sz="2200" b="1" dirty="0">
                <a:solidFill>
                  <a:schemeClr val="bg1"/>
                </a:solidFill>
                <a:latin typeface="TimesET" pitchFamily="2" charset="0"/>
                <a:cs typeface="Arial" charset="0"/>
              </a:rPr>
              <a:t>республиканского </a:t>
            </a:r>
            <a:r>
              <a:rPr lang="ru-RU" altLang="ru-RU" sz="2200" b="1" dirty="0" smtClean="0">
                <a:solidFill>
                  <a:schemeClr val="bg1"/>
                </a:solidFill>
                <a:latin typeface="TimesET" pitchFamily="2" charset="0"/>
                <a:cs typeface="Arial" charset="0"/>
              </a:rPr>
              <a:t>бюджета</a:t>
            </a:r>
            <a:br>
              <a:rPr lang="ru-RU" altLang="ru-RU" sz="2200" b="1" dirty="0" smtClean="0">
                <a:solidFill>
                  <a:schemeClr val="bg1"/>
                </a:solidFill>
                <a:latin typeface="TimesET" pitchFamily="2" charset="0"/>
                <a:cs typeface="Arial" charset="0"/>
              </a:rPr>
            </a:br>
            <a:r>
              <a:rPr lang="ru-RU" altLang="ru-RU" sz="2200" b="1" dirty="0" smtClean="0">
                <a:solidFill>
                  <a:schemeClr val="bg1"/>
                </a:solidFill>
                <a:latin typeface="TimesET" pitchFamily="2" charset="0"/>
                <a:cs typeface="Arial" charset="0"/>
              </a:rPr>
              <a:t>Чувашской Республики в 2016 году</a:t>
            </a:r>
            <a:r>
              <a:rPr lang="ru-RU" sz="2200" b="1" dirty="0" smtClean="0">
                <a:solidFill>
                  <a:schemeClr val="bg1"/>
                </a:solidFill>
                <a:latin typeface="TimesET" pitchFamily="2" charset="0"/>
                <a:ea typeface="+mn-ea"/>
                <a:cs typeface="Arial Cyr" pitchFamily="34" charset="0"/>
              </a:rPr>
              <a:t> </a:t>
            </a:r>
            <a:endParaRPr lang="ru-RU" sz="2200" b="1" dirty="0">
              <a:solidFill>
                <a:schemeClr val="bg1"/>
              </a:solidFill>
              <a:latin typeface="TimesET" pitchFamily="2" charset="0"/>
              <a:ea typeface="+mn-ea"/>
              <a:cs typeface="Arial Cyr" panose="020B0604020202020204" pitchFamily="34" charset="0"/>
            </a:endParaRPr>
          </a:p>
        </p:txBody>
      </p:sp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7876858" y="943240"/>
            <a:ext cx="1295400" cy="328334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300" b="1" dirty="0" smtClean="0">
                <a:solidFill>
                  <a:prstClr val="black"/>
                </a:solidFill>
                <a:latin typeface="TimesET" pitchFamily="2" charset="0"/>
                <a:cs typeface="Arial" charset="0"/>
              </a:rPr>
              <a:t>млн</a:t>
            </a:r>
            <a:r>
              <a:rPr lang="ru-RU" altLang="ru-RU" sz="1300" b="1" dirty="0">
                <a:solidFill>
                  <a:prstClr val="black"/>
                </a:solidFill>
                <a:latin typeface="TimesET" pitchFamily="2" charset="0"/>
                <a:cs typeface="Arial" charset="0"/>
              </a:rPr>
              <a:t>. </a:t>
            </a:r>
            <a:r>
              <a:rPr lang="ru-RU" altLang="ru-RU" sz="1300" b="1" dirty="0" smtClean="0">
                <a:solidFill>
                  <a:prstClr val="black"/>
                </a:solidFill>
                <a:latin typeface="TimesET" pitchFamily="2" charset="0"/>
                <a:cs typeface="Arial" charset="0"/>
              </a:rPr>
              <a:t>рублей</a:t>
            </a:r>
            <a:endParaRPr lang="ru-RU" altLang="ru-RU" sz="1300" b="1" dirty="0">
              <a:solidFill>
                <a:prstClr val="black"/>
              </a:solidFill>
              <a:latin typeface="TimesET" pitchFamily="2" charset="0"/>
              <a:cs typeface="Arial" charset="0"/>
            </a:endParaRPr>
          </a:p>
        </p:txBody>
      </p:sp>
      <p:pic>
        <p:nvPicPr>
          <p:cNvPr id="2" name="Picture 2" descr="T:\ОБП\Лукин\Картинки\местные бюджет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065" y="1225091"/>
            <a:ext cx="2494493" cy="18405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089900" y="6492875"/>
            <a:ext cx="1054100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253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:\ОБП\Лукин\Картинки\здравоохранение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387" y="4195681"/>
            <a:ext cx="2092601" cy="11039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80920" cy="980728"/>
          </a:xfrm>
        </p:spPr>
        <p:txBody>
          <a:bodyPr/>
          <a:lstStyle/>
          <a:p>
            <a:r>
              <a:rPr lang="ru-RU" sz="2600" b="1" dirty="0" smtClean="0">
                <a:solidFill>
                  <a:schemeClr val="bg1"/>
                </a:solidFill>
              </a:rPr>
              <a:t>Увеличение расходов бюджета</a:t>
            </a:r>
            <a:r>
              <a:rPr lang="ru-RU" sz="2600" b="1" dirty="0">
                <a:solidFill>
                  <a:schemeClr val="bg1"/>
                </a:solidFill>
              </a:rPr>
              <a:t/>
            </a:r>
            <a:br>
              <a:rPr lang="ru-RU" sz="2600" b="1" dirty="0">
                <a:solidFill>
                  <a:schemeClr val="bg1"/>
                </a:solidFill>
              </a:rPr>
            </a:br>
            <a:r>
              <a:rPr lang="ru-RU" sz="2600" b="1" dirty="0">
                <a:solidFill>
                  <a:schemeClr val="bg1"/>
                </a:solidFill>
              </a:rPr>
              <a:t>Чувашской </a:t>
            </a:r>
            <a:r>
              <a:rPr lang="ru-RU" sz="2600" b="1" dirty="0" smtClean="0">
                <a:solidFill>
                  <a:schemeClr val="bg1"/>
                </a:solidFill>
              </a:rPr>
              <a:t>Республики</a:t>
            </a:r>
            <a:endParaRPr lang="ru-RU" sz="26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35136" y="980728"/>
            <a:ext cx="14309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млн. рублей</a:t>
            </a:r>
            <a:endParaRPr lang="ru-RU" sz="1600" b="1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759300278"/>
              </p:ext>
            </p:extLst>
          </p:nvPr>
        </p:nvGraphicFramePr>
        <p:xfrm>
          <a:off x="799096" y="1150005"/>
          <a:ext cx="7651492" cy="5303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6" name="Picture 2" descr="T:\ОБП\Лукин\Картинки\ubork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" y="980728"/>
            <a:ext cx="2092601" cy="1169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T:\ОБП\Лукин\Картинки\образование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731" y="1235955"/>
            <a:ext cx="2092601" cy="1169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T:\ОБП\Лукин\Картинки\соц обслуживание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941168"/>
            <a:ext cx="2100726" cy="13376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069682" y="6492875"/>
            <a:ext cx="1054100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sp>
        <p:nvSpPr>
          <p:cNvPr id="12" name="TextBox 6"/>
          <p:cNvSpPr txBox="1"/>
          <p:nvPr/>
        </p:nvSpPr>
        <p:spPr>
          <a:xfrm>
            <a:off x="6012160" y="6406503"/>
            <a:ext cx="1228830" cy="3078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ET" pitchFamily="2" charset="0"/>
              </a:rPr>
              <a:t>16,5%</a:t>
            </a:r>
            <a:endParaRPr lang="ru-RU" sz="2000" b="1" dirty="0">
              <a:solidFill>
                <a:schemeClr val="tx1"/>
              </a:solidFill>
              <a:latin typeface="TimesE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71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37714"/>
              </p:ext>
            </p:extLst>
          </p:nvPr>
        </p:nvGraphicFramePr>
        <p:xfrm>
          <a:off x="4618229" y="1993805"/>
          <a:ext cx="3699436" cy="4248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098" name="Заголовок 15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TimesET" pitchFamily="2" charset="0"/>
                <a:cs typeface="Arial" charset="0"/>
              </a:rPr>
              <a:t>Основные параметры консолидированного и республиканского бюджетов Чувашской Республики в 2016 году</a:t>
            </a:r>
            <a:endParaRPr lang="ru-RU" altLang="ru-RU" sz="2000" dirty="0" smtClean="0">
              <a:solidFill>
                <a:schemeClr val="bg1"/>
              </a:solidFill>
              <a:latin typeface="TimesET" pitchFamily="2" charset="0"/>
            </a:endParaRPr>
          </a:p>
        </p:txBody>
      </p:sp>
      <p:sp>
        <p:nvSpPr>
          <p:cNvPr id="4101" name="TextBox 1"/>
          <p:cNvSpPr txBox="1">
            <a:spLocks noChangeArrowheads="1"/>
          </p:cNvSpPr>
          <p:nvPr/>
        </p:nvSpPr>
        <p:spPr bwMode="auto">
          <a:xfrm>
            <a:off x="7831096" y="1052736"/>
            <a:ext cx="1295400" cy="2159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300" b="1" dirty="0" smtClean="0">
                <a:latin typeface="TimesET" pitchFamily="2" charset="0"/>
              </a:rPr>
              <a:t>млн</a:t>
            </a:r>
            <a:r>
              <a:rPr lang="ru-RU" altLang="ru-RU" sz="1300" b="1" dirty="0">
                <a:latin typeface="TimesET" pitchFamily="2" charset="0"/>
              </a:rPr>
              <a:t>. </a:t>
            </a:r>
            <a:r>
              <a:rPr lang="ru-RU" altLang="ru-RU" sz="1300" b="1" dirty="0" smtClean="0">
                <a:latin typeface="TimesET" pitchFamily="2" charset="0"/>
              </a:rPr>
              <a:t>рублей</a:t>
            </a:r>
            <a:endParaRPr lang="ru-RU" altLang="ru-RU" sz="1300" b="1" dirty="0">
              <a:latin typeface="TimesET" pitchFamily="2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23527" y="1388332"/>
            <a:ext cx="3284997" cy="576262"/>
          </a:xfrm>
          <a:prstGeom prst="roundRect">
            <a:avLst/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00" b="1" dirty="0" smtClean="0">
                <a:solidFill>
                  <a:srgbClr val="7030A0"/>
                </a:solidFill>
              </a:rPr>
              <a:t>Консолидированный бюджет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148064" y="1388332"/>
            <a:ext cx="2898312" cy="576262"/>
          </a:xfrm>
          <a:prstGeom prst="roundRect">
            <a:avLst/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00" b="1" dirty="0" smtClean="0">
                <a:solidFill>
                  <a:srgbClr val="7030A0"/>
                </a:solidFill>
              </a:rPr>
              <a:t>Республиканский бюджет</a:t>
            </a:r>
            <a:endParaRPr lang="ru-RU" sz="1800" dirty="0">
              <a:solidFill>
                <a:schemeClr val="tx1"/>
              </a:solidFill>
            </a:endParaRPr>
          </a:p>
        </p:txBody>
      </p:sp>
      <p:graphicFrame>
        <p:nvGraphicFramePr>
          <p:cNvPr id="2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3403860"/>
              </p:ext>
            </p:extLst>
          </p:nvPr>
        </p:nvGraphicFramePr>
        <p:xfrm>
          <a:off x="8468" y="1940355"/>
          <a:ext cx="3699436" cy="4248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02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5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TimesET" pitchFamily="2" charset="0"/>
                <a:cs typeface="Arial" charset="0"/>
              </a:rPr>
              <a:t>Основные параметры бюджетов муниципальных образований в 2016 году</a:t>
            </a:r>
            <a:endParaRPr lang="ru-RU" altLang="ru-RU" sz="1800" dirty="0" smtClean="0">
              <a:solidFill>
                <a:schemeClr val="bg1"/>
              </a:solidFill>
              <a:latin typeface="TimesET" pitchFamily="2" charset="0"/>
            </a:endParaRPr>
          </a:p>
        </p:txBody>
      </p:sp>
      <p:sp>
        <p:nvSpPr>
          <p:cNvPr id="4101" name="TextBox 1"/>
          <p:cNvSpPr txBox="1">
            <a:spLocks noChangeArrowheads="1"/>
          </p:cNvSpPr>
          <p:nvPr/>
        </p:nvSpPr>
        <p:spPr bwMode="auto">
          <a:xfrm>
            <a:off x="7831096" y="1052736"/>
            <a:ext cx="1295400" cy="2159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300" b="1" dirty="0" smtClean="0">
                <a:latin typeface="TimesET" pitchFamily="2" charset="0"/>
              </a:rPr>
              <a:t>млн</a:t>
            </a:r>
            <a:r>
              <a:rPr lang="ru-RU" altLang="ru-RU" sz="1300" b="1" dirty="0">
                <a:latin typeface="TimesET" pitchFamily="2" charset="0"/>
              </a:rPr>
              <a:t>. </a:t>
            </a:r>
            <a:r>
              <a:rPr lang="ru-RU" altLang="ru-RU" sz="1300" b="1" dirty="0" smtClean="0">
                <a:latin typeface="TimesET" pitchFamily="2" charset="0"/>
              </a:rPr>
              <a:t>рублей</a:t>
            </a:r>
            <a:endParaRPr lang="ru-RU" altLang="ru-RU" sz="1300" b="1" dirty="0">
              <a:latin typeface="TimesET" pitchFamily="2" charset="0"/>
            </a:endParaRPr>
          </a:p>
        </p:txBody>
      </p:sp>
      <p:graphicFrame>
        <p:nvGraphicFramePr>
          <p:cNvPr id="33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8606059"/>
              </p:ext>
            </p:extLst>
          </p:nvPr>
        </p:nvGraphicFramePr>
        <p:xfrm>
          <a:off x="3366228" y="1556792"/>
          <a:ext cx="5112568" cy="4320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50" name="Picture 2" descr="T:\ОБП\Лукин\Картинки\местные бюджет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2952328" cy="1872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T:\ОБП\Лукин\Картинки\местные бюджеты 2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75317"/>
            <a:ext cx="2952328" cy="1692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:\ОБП\Лукин\Картинки\общегос вопросы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97152"/>
            <a:ext cx="2880320" cy="17146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485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80920" cy="980728"/>
          </a:xfrm>
        </p:spPr>
        <p:txBody>
          <a:bodyPr/>
          <a:lstStyle/>
          <a:p>
            <a:r>
              <a:rPr lang="ru-RU" sz="2000" b="1" dirty="0" smtClean="0">
                <a:latin typeface="TimesET" pitchFamily="2" charset="0"/>
              </a:rPr>
              <a:t>Параметры республиканского бюджета Чувашской Республики по собственным доходам в 2015-2016 годах</a:t>
            </a:r>
            <a:endParaRPr lang="ru-RU" sz="2000" b="1" dirty="0">
              <a:latin typeface="TimesET" pitchFamily="2" charset="0"/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5118637"/>
              </p:ext>
            </p:extLst>
          </p:nvPr>
        </p:nvGraphicFramePr>
        <p:xfrm>
          <a:off x="0" y="1052513"/>
          <a:ext cx="9144000" cy="5805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6156234" y="2564904"/>
            <a:ext cx="2160179" cy="1080120"/>
          </a:xfrm>
          <a:prstGeom prst="roundRect">
            <a:avLst/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ET" pitchFamily="2" charset="0"/>
              </a:rPr>
              <a:t>Оценка поступления </a:t>
            </a:r>
            <a:r>
              <a:rPr lang="ru-RU" sz="1400" b="1" dirty="0">
                <a:solidFill>
                  <a:prstClr val="black"/>
                </a:solidFill>
                <a:latin typeface="TimesET" pitchFamily="2" charset="0"/>
              </a:rPr>
              <a:t>собственных </a:t>
            </a:r>
            <a:r>
              <a:rPr lang="ru-RU" sz="1400" b="1" dirty="0" smtClean="0">
                <a:solidFill>
                  <a:prstClr val="black"/>
                </a:solidFill>
                <a:latin typeface="TimesET" pitchFamily="2" charset="0"/>
              </a:rPr>
              <a:t>доходов в 2016 году </a:t>
            </a:r>
          </a:p>
          <a:p>
            <a:pPr algn="ctr"/>
            <a:r>
              <a:rPr lang="ru-RU" sz="1400" dirty="0" smtClean="0">
                <a:solidFill>
                  <a:prstClr val="black"/>
                </a:solidFill>
                <a:latin typeface="TimesET" pitchFamily="2" charset="0"/>
              </a:rPr>
              <a:t>к 2015 году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8316413" y="1004144"/>
            <a:ext cx="795830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 smtClean="0">
                <a:solidFill>
                  <a:prstClr val="black"/>
                </a:solidFill>
                <a:latin typeface="TimesET" pitchFamily="2" charset="0"/>
              </a:rPr>
              <a:t>млн</a:t>
            </a:r>
            <a:r>
              <a:rPr lang="ru-RU" altLang="ru-RU" sz="1000" b="1" dirty="0">
                <a:solidFill>
                  <a:prstClr val="black"/>
                </a:solidFill>
                <a:latin typeface="TimesET" pitchFamily="2" charset="0"/>
              </a:rPr>
              <a:t>. </a:t>
            </a:r>
            <a:r>
              <a:rPr lang="ru-RU" altLang="ru-RU" sz="1000" b="1" dirty="0" smtClean="0">
                <a:solidFill>
                  <a:prstClr val="black"/>
                </a:solidFill>
                <a:latin typeface="TimesET" pitchFamily="2" charset="0"/>
              </a:rPr>
              <a:t>рублей</a:t>
            </a:r>
            <a:endParaRPr lang="ru-RU" altLang="ru-RU" sz="10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884368" y="6381328"/>
            <a:ext cx="1054100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331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868" y="1109551"/>
            <a:ext cx="3046560" cy="3759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http://ok.ya1.ru/uploads/posts/2010-12/1291636558_589px-gerb-21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9899" y="1109552"/>
            <a:ext cx="870664" cy="886924"/>
          </a:xfrm>
          <a:prstGeom prst="rect">
            <a:avLst/>
          </a:prstGeom>
          <a:noFill/>
        </p:spPr>
      </p:pic>
      <p:sp>
        <p:nvSpPr>
          <p:cNvPr id="9" name="Подзаголовок 2"/>
          <p:cNvSpPr txBox="1">
            <a:spLocks/>
          </p:cNvSpPr>
          <p:nvPr/>
        </p:nvSpPr>
        <p:spPr bwMode="auto">
          <a:xfrm>
            <a:off x="6516216" y="3942348"/>
            <a:ext cx="34198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 sz="800" dirty="0" smtClean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40052" y="416710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i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 bwMode="auto">
          <a:xfrm>
            <a:off x="6059172" y="4894484"/>
            <a:ext cx="2875953" cy="1393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dirty="0" smtClean="0">
                <a:solidFill>
                  <a:prstClr val="black"/>
                </a:solidFill>
                <a:latin typeface="Calibri"/>
                <a:ea typeface="Calibri" pitchFamily="34" charset="0"/>
                <a:cs typeface="Times New Roman" pitchFamily="18" charset="0"/>
              </a:rPr>
              <a:t>Площадь -18 300 км2</a:t>
            </a:r>
          </a:p>
          <a:p>
            <a:r>
              <a:rPr lang="ru-RU" dirty="0" smtClean="0">
                <a:solidFill>
                  <a:prstClr val="black"/>
                </a:solidFill>
                <a:latin typeface="Calibri"/>
                <a:ea typeface="Calibri" pitchFamily="34" charset="0"/>
                <a:cs typeface="Times New Roman" pitchFamily="18" charset="0"/>
              </a:rPr>
              <a:t>Население - 1,24 млн. чел.</a:t>
            </a:r>
          </a:p>
          <a:p>
            <a:r>
              <a:rPr lang="ru-RU" b="1" i="1" dirty="0" smtClean="0">
                <a:solidFill>
                  <a:srgbClr val="0070C0"/>
                </a:solidFill>
                <a:latin typeface="Calibri"/>
                <a:ea typeface="Calibri" pitchFamily="34" charset="0"/>
                <a:cs typeface="Times New Roman" panose="02020603050405020304" pitchFamily="18" charset="0"/>
              </a:rPr>
              <a:t>21 муниципальный район</a:t>
            </a:r>
          </a:p>
          <a:p>
            <a:r>
              <a:rPr lang="ru-RU" b="1" i="1" dirty="0" smtClean="0">
                <a:solidFill>
                  <a:srgbClr val="0070C0"/>
                </a:solidFill>
                <a:latin typeface="Calibri"/>
                <a:ea typeface="Calibri" pitchFamily="34" charset="0"/>
                <a:cs typeface="Times New Roman" panose="02020603050405020304" pitchFamily="18" charset="0"/>
              </a:rPr>
              <a:t>5 городских округов </a:t>
            </a:r>
          </a:p>
          <a:p>
            <a:r>
              <a:rPr lang="ru-RU" b="1" i="1" dirty="0" smtClean="0">
                <a:solidFill>
                  <a:srgbClr val="0070C0"/>
                </a:solidFill>
                <a:latin typeface="Calibri"/>
                <a:ea typeface="Calibri" pitchFamily="34" charset="0"/>
                <a:cs typeface="Times New Roman" panose="02020603050405020304" pitchFamily="18" charset="0"/>
              </a:rPr>
              <a:t>291 поселение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357290" y="142852"/>
            <a:ext cx="7143800" cy="642942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25000">
                <a:srgbClr val="FFC000"/>
              </a:gs>
              <a:gs pos="71000">
                <a:srgbClr val="C00000"/>
              </a:gs>
              <a:gs pos="100000">
                <a:srgbClr val="4D0808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400" b="1" dirty="0">
                <a:solidFill>
                  <a:prstClr val="black"/>
                </a:solidFill>
              </a:rPr>
              <a:t>    </a:t>
            </a:r>
            <a:r>
              <a:rPr lang="ru-RU" sz="2400" b="1" i="1" dirty="0">
                <a:solidFill>
                  <a:prstClr val="black"/>
                </a:solidFill>
              </a:rPr>
              <a:t> </a:t>
            </a:r>
            <a:r>
              <a:rPr lang="ru-RU" sz="2400" b="1" i="1" dirty="0" smtClean="0">
                <a:solidFill>
                  <a:prstClr val="white"/>
                </a:solidFill>
              </a:rPr>
              <a:t>Чувашская Республика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5025" y="1391647"/>
            <a:ext cx="4784165" cy="642942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25000">
                <a:srgbClr val="FFC000"/>
              </a:gs>
              <a:gs pos="71000">
                <a:srgbClr val="C00000"/>
              </a:gs>
              <a:gs pos="100000">
                <a:srgbClr val="4D0808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000" b="1" i="1" dirty="0" smtClean="0">
                <a:solidFill>
                  <a:prstClr val="white"/>
                </a:solidFill>
              </a:rPr>
              <a:t>Основные показатели социально-экономического развития: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1461365"/>
              </p:ext>
            </p:extLst>
          </p:nvPr>
        </p:nvGraphicFramePr>
        <p:xfrm>
          <a:off x="145025" y="2228486"/>
          <a:ext cx="5743541" cy="4153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8703"/>
                <a:gridCol w="864096"/>
                <a:gridCol w="864096"/>
                <a:gridCol w="1008112"/>
                <a:gridCol w="1028534"/>
              </a:tblGrid>
              <a:tr h="370099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Показатель</a:t>
                      </a:r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2014 год</a:t>
                      </a:r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2015 год</a:t>
                      </a:r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2016 год (оценка)</a:t>
                      </a:r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</a:tr>
              <a:tr h="370099"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 вариант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2 вариант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Численность</a:t>
                      </a:r>
                      <a:r>
                        <a:rPr lang="ru-RU" sz="1300" baseline="0" dirty="0" smtClean="0"/>
                        <a:t> населения, тыс. чел.</a:t>
                      </a:r>
                      <a:endParaRPr lang="ru-RU" sz="1300" dirty="0"/>
                    </a:p>
                  </a:txBody>
                  <a:tcPr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1 238,1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1 236,6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1</a:t>
                      </a:r>
                      <a:r>
                        <a:rPr lang="ru-RU" sz="1300" baseline="0" dirty="0" smtClean="0"/>
                        <a:t> 234,4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1 235,1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Валовый региональный продукт, млн. руб.</a:t>
                      </a:r>
                      <a:endParaRPr lang="ru-RU" sz="1300" dirty="0"/>
                    </a:p>
                  </a:txBody>
                  <a:tcPr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235 088,8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240 375,9 (оценка)</a:t>
                      </a:r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266 280,9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268 936,1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Индекс потребительских</a:t>
                      </a:r>
                      <a:r>
                        <a:rPr lang="ru-RU" sz="1300" baseline="0" dirty="0" smtClean="0"/>
                        <a:t> цен, %</a:t>
                      </a:r>
                      <a:endParaRPr lang="ru-RU" sz="1300" dirty="0"/>
                    </a:p>
                  </a:txBody>
                  <a:tcPr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110,9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111,5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107,4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106,4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Среднемесячная</a:t>
                      </a:r>
                      <a:r>
                        <a:rPr lang="ru-RU" sz="1300" baseline="0" dirty="0" smtClean="0"/>
                        <a:t> заработная плата, руб.</a:t>
                      </a:r>
                      <a:endParaRPr lang="ru-RU" sz="1300" dirty="0"/>
                    </a:p>
                  </a:txBody>
                  <a:tcPr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20 854,4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21 360,4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23 704,6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24 285,5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Уровень регистрируемой безработицы,</a:t>
                      </a:r>
                      <a:r>
                        <a:rPr lang="ru-RU" sz="1300" baseline="0" dirty="0" smtClean="0"/>
                        <a:t> %</a:t>
                      </a:r>
                      <a:endParaRPr lang="ru-RU" sz="1300" dirty="0"/>
                    </a:p>
                  </a:txBody>
                  <a:tcPr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0,66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0,65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0,7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0,7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Величина прожиточного минимума, руб.</a:t>
                      </a:r>
                      <a:endParaRPr lang="ru-RU" sz="1300" dirty="0"/>
                    </a:p>
                  </a:txBody>
                  <a:tcPr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6 805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8 301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-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-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Объем жилищного</a:t>
                      </a:r>
                      <a:r>
                        <a:rPr lang="ru-RU" sz="1300" baseline="0" dirty="0" smtClean="0"/>
                        <a:t> строительства, м2</a:t>
                      </a:r>
                      <a:endParaRPr lang="ru-RU" sz="1300" dirty="0"/>
                    </a:p>
                  </a:txBody>
                  <a:tcPr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862,1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832,8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869,0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874,0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026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6170844"/>
              </p:ext>
            </p:extLst>
          </p:nvPr>
        </p:nvGraphicFramePr>
        <p:xfrm>
          <a:off x="107950" y="1052513"/>
          <a:ext cx="9036050" cy="568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147" name="Заголовок 15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 роста поступлений налоговых и неналоговых доходов в консолидированные бюджеты субъектов ПФО за 2015 год к уровню 2014 года</a:t>
            </a:r>
            <a:endParaRPr lang="ru-RU" altLang="ru-RU" sz="1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ая соединительная линия 4"/>
          <p:cNvSpPr/>
          <p:nvPr/>
        </p:nvSpPr>
        <p:spPr>
          <a:xfrm>
            <a:off x="971550" y="2348880"/>
            <a:ext cx="7848922" cy="36004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084168" y="2039116"/>
            <a:ext cx="1308100" cy="47466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ET" pitchFamily="2" charset="0"/>
              </a:rPr>
              <a:t>10</a:t>
            </a:r>
            <a:r>
              <a:rPr lang="en-US" sz="1400" b="1" dirty="0" smtClean="0">
                <a:solidFill>
                  <a:schemeClr val="tx1"/>
                </a:solidFill>
                <a:latin typeface="TimesET" pitchFamily="2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TimesET" pitchFamily="2" charset="0"/>
              </a:rPr>
              <a:t>место</a:t>
            </a:r>
            <a:endParaRPr lang="ru-RU" sz="1400" b="1" dirty="0">
              <a:solidFill>
                <a:schemeClr val="tx1"/>
              </a:solidFill>
              <a:latin typeface="TimesET" pitchFamily="2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088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9225367"/>
              </p:ext>
            </p:extLst>
          </p:nvPr>
        </p:nvGraphicFramePr>
        <p:xfrm>
          <a:off x="8702" y="980728"/>
          <a:ext cx="4851329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3111637" y="2565225"/>
            <a:ext cx="993775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 smtClean="0">
                <a:solidFill>
                  <a:srgbClr val="0070C0"/>
                </a:solidFill>
                <a:latin typeface="TimesET" pitchFamily="2" charset="0"/>
              </a:rPr>
              <a:t> </a:t>
            </a:r>
            <a:endParaRPr lang="ru-RU" altLang="ru-RU" sz="1600" b="1" dirty="0">
              <a:solidFill>
                <a:srgbClr val="0070C0"/>
              </a:solidFill>
              <a:latin typeface="TimesET" pitchFamily="2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55576" y="0"/>
            <a:ext cx="8280920" cy="980728"/>
          </a:xfrm>
        </p:spPr>
        <p:txBody>
          <a:bodyPr/>
          <a:lstStyle/>
          <a:p>
            <a:r>
              <a:rPr lang="ru-RU" sz="2400" b="1" dirty="0">
                <a:solidFill>
                  <a:schemeClr val="bg1"/>
                </a:solidFill>
                <a:latin typeface="TimesET" pitchFamily="2" charset="0"/>
              </a:rPr>
              <a:t>Налоговые и неналоговые доходы консолидированного </a:t>
            </a:r>
            <a:r>
              <a:rPr lang="ru-RU" sz="2400" b="1" dirty="0" smtClean="0">
                <a:solidFill>
                  <a:schemeClr val="bg1"/>
                </a:solidFill>
                <a:latin typeface="TimesET" pitchFamily="2" charset="0"/>
              </a:rPr>
              <a:t>бюджета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 bwMode="auto">
          <a:xfrm>
            <a:off x="5021810" y="1007395"/>
            <a:ext cx="3672408" cy="576064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ET" pitchFamily="2" charset="0"/>
              </a:rPr>
              <a:t>Поступление собственных доходов по субъектам ПФО (2015/2014, %)</a:t>
            </a:r>
            <a:endParaRPr lang="ru-RU" sz="1400" b="1" dirty="0">
              <a:solidFill>
                <a:schemeClr val="tx1"/>
              </a:solidFill>
              <a:latin typeface="TimesET" pitchFamily="2" charset="0"/>
            </a:endParaRPr>
          </a:p>
        </p:txBody>
      </p:sp>
      <p:graphicFrame>
        <p:nvGraphicFramePr>
          <p:cNvPr id="30" name="Диаграмма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8995032"/>
              </p:ext>
            </p:extLst>
          </p:nvPr>
        </p:nvGraphicFramePr>
        <p:xfrm>
          <a:off x="4374452" y="1528757"/>
          <a:ext cx="4643568" cy="5014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160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2589784"/>
              </p:ext>
            </p:extLst>
          </p:nvPr>
        </p:nvGraphicFramePr>
        <p:xfrm>
          <a:off x="323528" y="1052736"/>
          <a:ext cx="7056784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960584484"/>
              </p:ext>
            </p:extLst>
          </p:nvPr>
        </p:nvGraphicFramePr>
        <p:xfrm>
          <a:off x="2627784" y="3789040"/>
          <a:ext cx="5904656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074" name="Picture 2" descr="T:\ОБП\IvNik\картинки\2015\рост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43" y="4365104"/>
            <a:ext cx="2421124" cy="1809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884368" y="6381328"/>
            <a:ext cx="1054100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800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149323254"/>
              </p:ext>
            </p:extLst>
          </p:nvPr>
        </p:nvGraphicFramePr>
        <p:xfrm>
          <a:off x="-8760" y="1508998"/>
          <a:ext cx="5280248" cy="5357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64150"/>
            <a:ext cx="820296" cy="9962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4098" name="Заголовок 15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bg1"/>
                </a:solidFill>
                <a:latin typeface="TimesET" pitchFamily="2" charset="0"/>
              </a:rPr>
              <a:t>Крупнейшие налогоплательщики </a:t>
            </a:r>
            <a:r>
              <a:rPr lang="ru-RU" sz="2000" b="1" dirty="0">
                <a:solidFill>
                  <a:schemeClr val="bg1"/>
                </a:solidFill>
                <a:latin typeface="TimesET" pitchFamily="2" charset="0"/>
              </a:rPr>
              <a:t>Чувашской </a:t>
            </a:r>
            <a:r>
              <a:rPr lang="ru-RU" sz="2000" b="1" dirty="0" smtClean="0">
                <a:solidFill>
                  <a:schemeClr val="bg1"/>
                </a:solidFill>
                <a:latin typeface="TimesET" pitchFamily="2" charset="0"/>
              </a:rPr>
              <a:t>Республики </a:t>
            </a:r>
            <a:r>
              <a:rPr lang="ru-RU" altLang="ru-RU" sz="2000" b="1" dirty="0" smtClean="0">
                <a:solidFill>
                  <a:schemeClr val="bg1"/>
                </a:solidFill>
                <a:latin typeface="TimesET" pitchFamily="2" charset="0"/>
                <a:cs typeface="Arial" charset="0"/>
              </a:rPr>
              <a:t>в 2015 году</a:t>
            </a:r>
            <a:endParaRPr lang="ru-RU" altLang="ru-RU" sz="2000" dirty="0" smtClean="0">
              <a:solidFill>
                <a:schemeClr val="bg1"/>
              </a:solidFill>
              <a:latin typeface="TimesET" pitchFamily="2" charset="0"/>
            </a:endParaRPr>
          </a:p>
        </p:txBody>
      </p:sp>
      <p:sp>
        <p:nvSpPr>
          <p:cNvPr id="4101" name="TextBox 1"/>
          <p:cNvSpPr txBox="1">
            <a:spLocks noChangeArrowheads="1"/>
          </p:cNvSpPr>
          <p:nvPr/>
        </p:nvSpPr>
        <p:spPr bwMode="auto">
          <a:xfrm>
            <a:off x="7884368" y="764704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prstClr val="white"/>
                </a:solidFill>
                <a:latin typeface="TimesET" pitchFamily="2" charset="0"/>
              </a:rPr>
              <a:t>млн</a:t>
            </a:r>
            <a:r>
              <a:rPr lang="ru-RU" altLang="ru-RU" sz="1200" b="1" dirty="0">
                <a:solidFill>
                  <a:prstClr val="white"/>
                </a:solidFill>
                <a:latin typeface="TimesET" pitchFamily="2" charset="0"/>
              </a:rPr>
              <a:t>. </a:t>
            </a:r>
            <a:r>
              <a:rPr lang="ru-RU" altLang="ru-RU" sz="1200" b="1" dirty="0" smtClean="0">
                <a:solidFill>
                  <a:prstClr val="white"/>
                </a:solidFill>
                <a:latin typeface="TimesET" pitchFamily="2" charset="0"/>
              </a:rPr>
              <a:t>рублей</a:t>
            </a:r>
            <a:endParaRPr lang="ru-RU" altLang="ru-RU" sz="1200" b="1" dirty="0">
              <a:solidFill>
                <a:prstClr val="white"/>
              </a:solidFill>
              <a:latin typeface="TimesET" pitchFamily="2" charset="0"/>
            </a:endParaRPr>
          </a:p>
        </p:txBody>
      </p:sp>
      <p:sp>
        <p:nvSpPr>
          <p:cNvPr id="36" name="TextBox 1"/>
          <p:cNvSpPr txBox="1"/>
          <p:nvPr/>
        </p:nvSpPr>
        <p:spPr>
          <a:xfrm>
            <a:off x="3203848" y="1233130"/>
            <a:ext cx="5392564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ОАО «Чебоксарская пивоваренная фирма «Букет Чувашии»</a:t>
            </a:r>
          </a:p>
        </p:txBody>
      </p:sp>
      <p:sp>
        <p:nvSpPr>
          <p:cNvPr id="40" name="TextBox 1"/>
          <p:cNvSpPr txBox="1"/>
          <p:nvPr/>
        </p:nvSpPr>
        <p:spPr>
          <a:xfrm>
            <a:off x="4716222" y="2771777"/>
            <a:ext cx="3867761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«ЛВЗ «Чебоксарский» – филиал ОАО «</a:t>
            </a:r>
            <a:r>
              <a:rPr lang="ru-RU" dirty="0" err="1"/>
              <a:t>Росспиртпром</a:t>
            </a:r>
            <a:r>
              <a:rPr lang="ru-RU" dirty="0"/>
              <a:t>»</a:t>
            </a:r>
          </a:p>
        </p:txBody>
      </p:sp>
      <p:sp>
        <p:nvSpPr>
          <p:cNvPr id="44" name="TextBox 1"/>
          <p:cNvSpPr txBox="1"/>
          <p:nvPr/>
        </p:nvSpPr>
        <p:spPr>
          <a:xfrm>
            <a:off x="4100428" y="2003903"/>
            <a:ext cx="4493901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Филиал ЗАО Фирма «Август» в </a:t>
            </a:r>
            <a:r>
              <a:rPr lang="ru-RU" dirty="0" err="1" smtClean="0"/>
              <a:t>пгт</a:t>
            </a:r>
            <a:r>
              <a:rPr lang="ru-RU" dirty="0" smtClean="0"/>
              <a:t> Вурнары</a:t>
            </a:r>
            <a:endParaRPr lang="ru-RU" dirty="0"/>
          </a:p>
        </p:txBody>
      </p:sp>
      <p:sp>
        <p:nvSpPr>
          <p:cNvPr id="45" name="TextBox 1"/>
          <p:cNvSpPr txBox="1"/>
          <p:nvPr/>
        </p:nvSpPr>
        <p:spPr>
          <a:xfrm>
            <a:off x="3728464" y="1632059"/>
            <a:ext cx="4839988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АО «Акконд»</a:t>
            </a:r>
          </a:p>
        </p:txBody>
      </p:sp>
      <p:sp>
        <p:nvSpPr>
          <p:cNvPr id="49" name="TextBox 1"/>
          <p:cNvSpPr txBox="1"/>
          <p:nvPr/>
        </p:nvSpPr>
        <p:spPr>
          <a:xfrm>
            <a:off x="4391126" y="2369403"/>
            <a:ext cx="4145887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ОАО «ЭЛАРА» имени Г.А. Ильенко</a:t>
            </a:r>
          </a:p>
        </p:txBody>
      </p:sp>
      <p:sp>
        <p:nvSpPr>
          <p:cNvPr id="50" name="TextBox 1"/>
          <p:cNvSpPr txBox="1"/>
          <p:nvPr/>
        </p:nvSpPr>
        <p:spPr>
          <a:xfrm>
            <a:off x="4860033" y="3454758"/>
            <a:ext cx="3736379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«Чебоксарская ГЭС» филиал ПАО «</a:t>
            </a:r>
            <a:r>
              <a:rPr lang="ru-RU" dirty="0" err="1"/>
              <a:t>РусГидро</a:t>
            </a:r>
            <a:r>
              <a:rPr lang="ru-RU" dirty="0"/>
              <a:t>»</a:t>
            </a:r>
          </a:p>
        </p:txBody>
      </p:sp>
      <p:sp>
        <p:nvSpPr>
          <p:cNvPr id="51" name="TextBox 1"/>
          <p:cNvSpPr txBox="1"/>
          <p:nvPr/>
        </p:nvSpPr>
        <p:spPr>
          <a:xfrm>
            <a:off x="5001965" y="4041526"/>
            <a:ext cx="3592364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Филиал ПАО «Газпром» Приволжское МУО ПАО «Газпром» в г</a:t>
            </a:r>
            <a:r>
              <a:rPr lang="ru-RU" dirty="0" smtClean="0"/>
              <a:t>. Самаре</a:t>
            </a:r>
            <a:endParaRPr lang="ru-RU" dirty="0"/>
          </a:p>
        </p:txBody>
      </p:sp>
      <p:sp>
        <p:nvSpPr>
          <p:cNvPr id="52" name="TextBox 1"/>
          <p:cNvSpPr txBox="1"/>
          <p:nvPr/>
        </p:nvSpPr>
        <p:spPr>
          <a:xfrm>
            <a:off x="5289999" y="4731680"/>
            <a:ext cx="3304330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ОАО «Шумерлинский завод </a:t>
            </a:r>
            <a:r>
              <a:rPr lang="ru-RU" dirty="0" err="1"/>
              <a:t>спецавтомобилей</a:t>
            </a:r>
            <a:r>
              <a:rPr lang="ru-RU" dirty="0"/>
              <a:t>»</a:t>
            </a:r>
          </a:p>
        </p:txBody>
      </p:sp>
      <p:sp>
        <p:nvSpPr>
          <p:cNvPr id="53" name="TextBox 1"/>
          <p:cNvSpPr txBox="1"/>
          <p:nvPr/>
        </p:nvSpPr>
        <p:spPr>
          <a:xfrm>
            <a:off x="5506021" y="5368679"/>
            <a:ext cx="3088308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АО «Завод «</a:t>
            </a:r>
            <a:r>
              <a:rPr lang="ru-RU" dirty="0" err="1"/>
              <a:t>Чувашкабель</a:t>
            </a:r>
            <a:r>
              <a:rPr lang="ru-RU" dirty="0"/>
              <a:t>»</a:t>
            </a:r>
          </a:p>
        </p:txBody>
      </p:sp>
      <p:sp>
        <p:nvSpPr>
          <p:cNvPr id="54" name="TextBox 1"/>
          <p:cNvSpPr txBox="1"/>
          <p:nvPr/>
        </p:nvSpPr>
        <p:spPr>
          <a:xfrm>
            <a:off x="5624162" y="5790327"/>
            <a:ext cx="2944290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1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sz="1400" dirty="0" smtClean="0">
                <a:solidFill>
                  <a:srgbClr val="341DE1"/>
                </a:solidFill>
              </a:rPr>
              <a:t>ОАО «Комбинат автомобильных фургонов»</a:t>
            </a:r>
            <a:endParaRPr lang="ru-RU" sz="1400" dirty="0">
              <a:solidFill>
                <a:srgbClr val="341DE1"/>
              </a:solidFill>
            </a:endParaRPr>
          </a:p>
        </p:txBody>
      </p:sp>
      <p:sp>
        <p:nvSpPr>
          <p:cNvPr id="55" name="Стрелка вниз 54"/>
          <p:cNvSpPr/>
          <p:nvPr/>
        </p:nvSpPr>
        <p:spPr>
          <a:xfrm rot="10800000">
            <a:off x="8729154" y="1140678"/>
            <a:ext cx="310580" cy="4940456"/>
          </a:xfrm>
          <a:prstGeom prst="downArrow">
            <a:avLst>
              <a:gd name="adj1" fmla="val 50000"/>
              <a:gd name="adj2" fmla="val 111346"/>
            </a:avLst>
          </a:prstGeom>
          <a:solidFill>
            <a:srgbClr val="FF0066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isometricLeftDown"/>
              <a:lightRig rig="threePt" dir="t"/>
            </a:scene3d>
          </a:bodyPr>
          <a:lstStyle/>
          <a:p>
            <a:pPr algn="ctr"/>
            <a:endParaRPr lang="ru-RU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6" name="TextBox 1"/>
          <p:cNvSpPr txBox="1"/>
          <p:nvPr/>
        </p:nvSpPr>
        <p:spPr>
          <a:xfrm>
            <a:off x="1403648" y="3757713"/>
            <a:ext cx="1215752" cy="302955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ET" pitchFamily="2" charset="0"/>
              </a:rPr>
              <a:t>20 933,9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58" name="TextBox 1"/>
          <p:cNvSpPr txBox="1"/>
          <p:nvPr/>
        </p:nvSpPr>
        <p:spPr>
          <a:xfrm>
            <a:off x="4338567" y="2896168"/>
            <a:ext cx="336872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59" name="TextBox 1"/>
          <p:cNvSpPr txBox="1"/>
          <p:nvPr/>
        </p:nvSpPr>
        <p:spPr>
          <a:xfrm>
            <a:off x="3734581" y="1990359"/>
            <a:ext cx="432048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3</a:t>
            </a:r>
          </a:p>
        </p:txBody>
      </p:sp>
      <p:sp>
        <p:nvSpPr>
          <p:cNvPr id="60" name="TextBox 1"/>
          <p:cNvSpPr txBox="1"/>
          <p:nvPr/>
        </p:nvSpPr>
        <p:spPr>
          <a:xfrm>
            <a:off x="3419871" y="1604972"/>
            <a:ext cx="519606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61" name="TextBox 1"/>
          <p:cNvSpPr txBox="1"/>
          <p:nvPr/>
        </p:nvSpPr>
        <p:spPr>
          <a:xfrm>
            <a:off x="4074619" y="2315887"/>
            <a:ext cx="465021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62" name="TextBox 1"/>
          <p:cNvSpPr txBox="1"/>
          <p:nvPr/>
        </p:nvSpPr>
        <p:spPr>
          <a:xfrm>
            <a:off x="4569917" y="3454758"/>
            <a:ext cx="432048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6</a:t>
            </a:r>
          </a:p>
        </p:txBody>
      </p:sp>
      <p:sp>
        <p:nvSpPr>
          <p:cNvPr id="63" name="TextBox 1"/>
          <p:cNvSpPr txBox="1"/>
          <p:nvPr/>
        </p:nvSpPr>
        <p:spPr>
          <a:xfrm>
            <a:off x="4693372" y="3997751"/>
            <a:ext cx="432048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7</a:t>
            </a:r>
          </a:p>
        </p:txBody>
      </p:sp>
      <p:sp>
        <p:nvSpPr>
          <p:cNvPr id="65" name="TextBox 1"/>
          <p:cNvSpPr txBox="1"/>
          <p:nvPr/>
        </p:nvSpPr>
        <p:spPr>
          <a:xfrm>
            <a:off x="5191490" y="5336014"/>
            <a:ext cx="432048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9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69015"/>
            <a:ext cx="9525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002" y="1371064"/>
            <a:ext cx="1763689" cy="770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186" y="2197069"/>
            <a:ext cx="1191322" cy="699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071" y="6242687"/>
            <a:ext cx="142875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9" y="5885292"/>
            <a:ext cx="1979265" cy="97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847" y="5570337"/>
            <a:ext cx="228600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708" y="6025009"/>
            <a:ext cx="1629454" cy="63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9" y="5431232"/>
            <a:ext cx="1875445" cy="586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5" y="5021412"/>
            <a:ext cx="1541789" cy="48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TextBox 1"/>
          <p:cNvSpPr txBox="1"/>
          <p:nvPr/>
        </p:nvSpPr>
        <p:spPr>
          <a:xfrm>
            <a:off x="4976090" y="4718832"/>
            <a:ext cx="432048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8</a:t>
            </a:r>
          </a:p>
        </p:txBody>
      </p:sp>
      <p:sp>
        <p:nvSpPr>
          <p:cNvPr id="57" name="TextBox 1"/>
          <p:cNvSpPr txBox="1"/>
          <p:nvPr/>
        </p:nvSpPr>
        <p:spPr>
          <a:xfrm>
            <a:off x="2841725" y="1166110"/>
            <a:ext cx="432048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ET" pitchFamily="2" charset="0"/>
              </a:rPr>
              <a:t>1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66" name="TextBox 1"/>
          <p:cNvSpPr txBox="1"/>
          <p:nvPr/>
        </p:nvSpPr>
        <p:spPr>
          <a:xfrm>
            <a:off x="5257862" y="5763240"/>
            <a:ext cx="432048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10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351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45503" y="3687938"/>
            <a:ext cx="4499992" cy="505215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/>
            <a:r>
              <a:rPr lang="ru-RU" sz="1600" b="1" dirty="0" smtClean="0">
                <a:solidFill>
                  <a:schemeClr val="tx1"/>
                </a:solidFill>
                <a:latin typeface="TimesET" pitchFamily="2" charset="0"/>
              </a:rPr>
              <a:t>федеральным законодательством</a:t>
            </a:r>
            <a:endParaRPr lang="ru-RU" sz="1600" b="1" dirty="0">
              <a:solidFill>
                <a:schemeClr val="tx1"/>
              </a:solidFill>
              <a:latin typeface="TimesET" pitchFamily="2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5503" y="4743844"/>
            <a:ext cx="4424522" cy="506910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/>
            <a:r>
              <a:rPr lang="ru-RU" sz="1600" b="1" dirty="0" smtClean="0">
                <a:solidFill>
                  <a:schemeClr val="tx1"/>
                </a:solidFill>
                <a:latin typeface="TimesET" pitchFamily="2" charset="0"/>
              </a:rPr>
              <a:t>региональным законодательством</a:t>
            </a:r>
            <a:endParaRPr lang="ru-RU" sz="1600" b="1" dirty="0">
              <a:solidFill>
                <a:schemeClr val="tx1"/>
              </a:solidFill>
              <a:latin typeface="TimesET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35405" y="1005989"/>
            <a:ext cx="998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2014 год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84368" y="1005989"/>
            <a:ext cx="998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2015 год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4668277" y="3290070"/>
            <a:ext cx="1858857" cy="115733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</a:rPr>
              <a:t>503,1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7578954" y="4639087"/>
            <a:ext cx="1537067" cy="934832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</a:rPr>
              <a:t>673,4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7578954" y="3290070"/>
            <a:ext cx="1570947" cy="115733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</a:rPr>
              <a:t>955,2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4712379" y="4715122"/>
            <a:ext cx="1844082" cy="858797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</a:rPr>
              <a:t>667,5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4643488" y="1592434"/>
            <a:ext cx="2049827" cy="118872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</a:rPr>
              <a:t>1 170,6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7573053" y="1609320"/>
            <a:ext cx="1570947" cy="1184552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</a:rPr>
              <a:t>1 628,6</a:t>
            </a:r>
            <a:endParaRPr lang="ru-RU" sz="1600" b="1" dirty="0">
              <a:solidFill>
                <a:prstClr val="black"/>
              </a:solidFill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 flipV="1">
            <a:off x="6556461" y="3722531"/>
            <a:ext cx="1022493" cy="2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6527134" y="5122052"/>
            <a:ext cx="1051820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Скругленный прямоугольник 39"/>
          <p:cNvSpPr/>
          <p:nvPr/>
        </p:nvSpPr>
        <p:spPr>
          <a:xfrm>
            <a:off x="45503" y="1814286"/>
            <a:ext cx="4470026" cy="1041538"/>
          </a:xfrm>
          <a:prstGeom prst="roundRect">
            <a:avLst/>
          </a:prstGeom>
          <a:gradFill>
            <a:gsLst>
              <a:gs pos="7000">
                <a:schemeClr val="accent6">
                  <a:lumMod val="40000"/>
                  <a:lumOff val="60000"/>
                </a:schemeClr>
              </a:gs>
              <a:gs pos="49000">
                <a:srgbClr val="FFFF99"/>
              </a:gs>
              <a:gs pos="100000">
                <a:schemeClr val="bg1"/>
              </a:gs>
            </a:gsLst>
            <a:lin ang="16200000" scaled="1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prstClr val="black"/>
                </a:solidFill>
                <a:latin typeface="TimesET" pitchFamily="2" charset="0"/>
              </a:rPr>
              <a:t>Итого предоставлено льгот по налогам</a:t>
            </a:r>
            <a:endParaRPr lang="ru-RU" sz="2000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6177132" y="3301744"/>
            <a:ext cx="179712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+452,1 </a:t>
            </a:r>
            <a:r>
              <a:rPr lang="ru-RU" sz="1600" b="1" dirty="0" err="1" smtClean="0">
                <a:solidFill>
                  <a:srgbClr val="7030A0"/>
                </a:solidFill>
              </a:rPr>
              <a:t>млн.рублей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6152012" y="4702481"/>
            <a:ext cx="171626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+5,9 </a:t>
            </a:r>
            <a:r>
              <a:rPr lang="ru-RU" sz="1600" b="1" dirty="0" err="1" smtClean="0">
                <a:solidFill>
                  <a:srgbClr val="7030A0"/>
                </a:solidFill>
              </a:rPr>
              <a:t>млн.рублей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556461" y="3771269"/>
            <a:ext cx="9685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+ 89,9%</a:t>
            </a:r>
            <a:endParaRPr lang="ru-RU" sz="1600" b="1" dirty="0">
              <a:solidFill>
                <a:srgbClr val="7030A0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633523" y="5250754"/>
            <a:ext cx="7532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+ 0,9%</a:t>
            </a:r>
            <a:endParaRPr lang="ru-RU" sz="1500" b="1" dirty="0">
              <a:solidFill>
                <a:srgbClr val="7030A0"/>
              </a:solidFill>
              <a:latin typeface="Calibri"/>
              <a:cs typeface="Times New Roman" panose="02020603050405020304" pitchFamily="18" charset="0"/>
            </a:endParaRPr>
          </a:p>
        </p:txBody>
      </p:sp>
      <p:cxnSp>
        <p:nvCxnSpPr>
          <p:cNvPr id="47" name="Прямая со стрелкой 46"/>
          <p:cNvCxnSpPr>
            <a:endCxn id="35" idx="2"/>
          </p:cNvCxnSpPr>
          <p:nvPr/>
        </p:nvCxnSpPr>
        <p:spPr>
          <a:xfrm flipV="1">
            <a:off x="6755157" y="2201596"/>
            <a:ext cx="817896" cy="19638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Овал 48"/>
          <p:cNvSpPr/>
          <p:nvPr/>
        </p:nvSpPr>
        <p:spPr>
          <a:xfrm>
            <a:off x="6152012" y="1772816"/>
            <a:ext cx="1869137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+458,0 </a:t>
            </a:r>
            <a:r>
              <a:rPr lang="ru-RU" sz="1600" b="1" dirty="0" err="1" smtClean="0">
                <a:solidFill>
                  <a:srgbClr val="7030A0"/>
                </a:solidFill>
              </a:rPr>
              <a:t>млн.рублей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679831" y="2307789"/>
            <a:ext cx="9685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+ 39,1%</a:t>
            </a:r>
            <a:endParaRPr lang="ru-RU" sz="1500" b="1" dirty="0">
              <a:solidFill>
                <a:srgbClr val="7030A0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37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80920" cy="98072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ET" pitchFamily="2" charset="0"/>
              </a:rPr>
              <a:t>Выпадающие доходы республиканского бюджета Чувашской Республики в связи с предоставлением налоговых льгот</a:t>
            </a:r>
            <a:endParaRPr lang="ru-RU" sz="2000" b="1" dirty="0">
              <a:latin typeface="TimesET" pitchFamily="2" charset="0"/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4776178" y="2564812"/>
            <a:ext cx="1524184" cy="582024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 smtClean="0">
                <a:solidFill>
                  <a:schemeClr val="tx1"/>
                </a:solidFill>
                <a:latin typeface="TimesET" pitchFamily="2" charset="0"/>
              </a:rPr>
              <a:t>5</a:t>
            </a:r>
            <a:r>
              <a:rPr lang="ru-RU" b="1" dirty="0" smtClean="0">
                <a:solidFill>
                  <a:schemeClr val="tx1"/>
                </a:solidFill>
                <a:latin typeface="TimesET" pitchFamily="2" charset="0"/>
              </a:rPr>
              <a:t>,8% от налоговых доходов</a:t>
            </a:r>
          </a:p>
        </p:txBody>
      </p:sp>
      <p:sp>
        <p:nvSpPr>
          <p:cNvPr id="51" name="Овал 50"/>
          <p:cNvSpPr/>
          <p:nvPr/>
        </p:nvSpPr>
        <p:spPr>
          <a:xfrm>
            <a:off x="7739639" y="2566866"/>
            <a:ext cx="1376381" cy="57997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ET" pitchFamily="2" charset="0"/>
              </a:rPr>
              <a:t>7,8% от </a:t>
            </a:r>
            <a:r>
              <a:rPr lang="ru-RU" b="1" dirty="0">
                <a:solidFill>
                  <a:schemeClr val="tx1"/>
                </a:solidFill>
                <a:latin typeface="TimesET" pitchFamily="2" charset="0"/>
              </a:rPr>
              <a:t>налоговых доходов</a:t>
            </a:r>
          </a:p>
          <a:p>
            <a:pPr algn="ctr">
              <a:defRPr/>
            </a:pPr>
            <a:endParaRPr lang="ru-RU" sz="1000" b="1" dirty="0" smtClean="0">
              <a:solidFill>
                <a:schemeClr val="tx1"/>
              </a:solidFill>
              <a:latin typeface="TimesET" pitchFamily="2" charset="0"/>
            </a:endParaRPr>
          </a:p>
        </p:txBody>
      </p:sp>
      <p:pic>
        <p:nvPicPr>
          <p:cNvPr id="33" name="Picture 2" descr="K:\Общая для обмена\!Audio and Video!\Минфин\besplatnoe_seo_prodvijeni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314891"/>
            <a:ext cx="2088232" cy="151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910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Заголовок 15"/>
          <p:cNvSpPr>
            <a:spLocks noGrp="1"/>
          </p:cNvSpPr>
          <p:nvPr>
            <p:ph type="title"/>
          </p:nvPr>
        </p:nvSpPr>
        <p:spPr>
          <a:xfrm>
            <a:off x="755650" y="1"/>
            <a:ext cx="8388351" cy="981075"/>
          </a:xfrm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  <a:t>Доходы республиканского бюджета </a:t>
            </a:r>
            <a:br>
              <a:rPr lang="ru-RU" altLang="ru-RU" sz="2400" b="1" dirty="0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</a:br>
            <a:r>
              <a:rPr lang="ru-RU" altLang="ru-RU" sz="2400" b="1" dirty="0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  <a:t>Чувашской Республики в 2016 году</a:t>
            </a:r>
            <a:endParaRPr lang="ru-RU" altLang="ru-RU" sz="2400" dirty="0" smtClean="0">
              <a:solidFill>
                <a:schemeClr val="bg1"/>
              </a:solidFill>
              <a:latin typeface="TimesET" pitchFamily="2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418185"/>
              </p:ext>
            </p:extLst>
          </p:nvPr>
        </p:nvGraphicFramePr>
        <p:xfrm>
          <a:off x="35496" y="980725"/>
          <a:ext cx="9073008" cy="5173923"/>
        </p:xfrm>
        <a:graphic>
          <a:graphicData uri="http://schemas.openxmlformats.org/drawingml/2006/table">
            <a:tbl>
              <a:tblPr firstRow="1" firstCol="1" bandRow="1"/>
              <a:tblGrid>
                <a:gridCol w="2666308"/>
                <a:gridCol w="4534492"/>
                <a:gridCol w="1872208"/>
              </a:tblGrid>
              <a:tr h="173312">
                <a:tc>
                  <a:txBody>
                    <a:bodyPr/>
                    <a:lstStyle/>
                    <a:p>
                      <a:endParaRPr lang="ru-RU" sz="800" dirty="0">
                        <a:effectLst/>
                        <a:latin typeface="Calibri"/>
                      </a:endParaRPr>
                    </a:p>
                  </a:txBody>
                  <a:tcPr marL="52709" marR="5270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(млн. рублей)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66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Код бюджетной классификации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Наименование доходов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Сумма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5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00010000000000000000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НАЛОГОВЫЕ И НЕНАЛОГОВЫЕ ДОХОДЫ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25 138,4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00010101000000000110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Налог на прибыль организаций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7 243,7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00010102000010000110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Налог на доходы физических лиц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7 898,5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4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00010302000010000110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Акцизы по подакцизным товарам, из них: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4 138,1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Акцизы на алкогольную продукцию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384,5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Акцизы на пиво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1 261,5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Акцизы на нефтепродукты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492,1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1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00010501000000000110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663,1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00010602000020000110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Налог на имущество организаций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567,5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00010604000020000110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Транспортный налог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527,8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00010605000020000110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Налог на игорный бизнес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3,1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00010800000000000000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Государственная пошлина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116,4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8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00011100000000000000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273,3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8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00011600000000000000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Штрафы, санкции, возмещение ущерба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481,4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00020000000000000000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БЕЗВОЗМЕЗДНЫЕ ПОСТУПЛЕНИЯ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15 846,2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00020201000000000151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Дотации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7 197,6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00020202000000000151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Субсидии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4 271,5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00020203000000000151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Субвенции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2 029,2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434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Заголовок 15"/>
          <p:cNvSpPr>
            <a:spLocks noGrp="1"/>
          </p:cNvSpPr>
          <p:nvPr>
            <p:ph type="title"/>
          </p:nvPr>
        </p:nvSpPr>
        <p:spPr>
          <a:xfrm>
            <a:off x="755650" y="1"/>
            <a:ext cx="8388351" cy="981075"/>
          </a:xfrm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  <a:t>Расходы республиканского бюджета </a:t>
            </a:r>
            <a:br>
              <a:rPr lang="ru-RU" altLang="ru-RU" sz="2400" b="1" dirty="0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</a:br>
            <a:r>
              <a:rPr lang="ru-RU" altLang="ru-RU" sz="2400" b="1" dirty="0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  <a:t>Чувашской Республики в 2016 году</a:t>
            </a:r>
            <a:endParaRPr lang="ru-RU" altLang="ru-RU" sz="2400" dirty="0" smtClean="0">
              <a:solidFill>
                <a:schemeClr val="bg1"/>
              </a:solidFill>
              <a:latin typeface="TimesE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12360" y="692696"/>
            <a:ext cx="133164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TimesET" pitchFamily="2" charset="0"/>
              </a:rPr>
              <a:t>тыс. рублей</a:t>
            </a:r>
            <a:endParaRPr lang="ru-RU" sz="1400" b="1" dirty="0">
              <a:solidFill>
                <a:schemeClr val="bg1"/>
              </a:solidFill>
              <a:latin typeface="TimesET" pitchFamily="2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089901" y="6521914"/>
            <a:ext cx="1054100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1041"/>
            <a:ext cx="9144000" cy="577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8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  <a:t>Расходы республиканского бюджета </a:t>
            </a:r>
            <a:br>
              <a:rPr lang="ru-RU" sz="2400" b="1" dirty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  <a:t>Чувашской Республики в 2016 году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12360" y="692696"/>
            <a:ext cx="133164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TimesET" pitchFamily="2" charset="0"/>
              </a:rPr>
              <a:t>тыс. рублей</a:t>
            </a:r>
            <a:endParaRPr lang="ru-RU" sz="1400" b="1" dirty="0">
              <a:solidFill>
                <a:schemeClr val="bg1"/>
              </a:solidFill>
              <a:latin typeface="TimesET" pitchFamily="2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089900" y="6492875"/>
            <a:ext cx="1054100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728"/>
            <a:ext cx="9144000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2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n.nikandrova\Documents\Фото\Новая папка\dsc_27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93154"/>
            <a:ext cx="2531152" cy="1673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:\ОБП\IvNik\картинки\жилищное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73052"/>
            <a:ext cx="1944216" cy="1296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:\ОБП\Метелева\Картинки для презентации\спортивная семья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12" y="5016472"/>
            <a:ext cx="2212640" cy="1659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Заголовок 15"/>
          <p:cNvSpPr>
            <a:spLocks noGrp="1"/>
          </p:cNvSpPr>
          <p:nvPr>
            <p:ph type="title"/>
          </p:nvPr>
        </p:nvSpPr>
        <p:spPr>
          <a:xfrm>
            <a:off x="755650" y="1"/>
            <a:ext cx="8388351" cy="981075"/>
          </a:xfrm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  <a:t>Расходы республиканского бюджета </a:t>
            </a:r>
            <a:br>
              <a:rPr lang="ru-RU" altLang="ru-RU" sz="2400" b="1" dirty="0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</a:br>
            <a:r>
              <a:rPr lang="ru-RU" altLang="ru-RU" sz="2400" b="1" dirty="0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  <a:t>Чувашской Республики на 2016 год</a:t>
            </a:r>
            <a:endParaRPr lang="ru-RU" altLang="ru-RU" sz="2400" dirty="0" smtClean="0">
              <a:solidFill>
                <a:schemeClr val="bg1"/>
              </a:solidFill>
              <a:latin typeface="TimesET" pitchFamily="2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7659688" y="919164"/>
            <a:ext cx="14843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prstClr val="black"/>
                </a:solidFill>
                <a:latin typeface="TimesET" pitchFamily="2" charset="0"/>
              </a:rPr>
              <a:t>млн</a:t>
            </a:r>
            <a:r>
              <a:rPr lang="ru-RU" altLang="ru-RU" sz="1400" b="1" dirty="0">
                <a:solidFill>
                  <a:prstClr val="black"/>
                </a:solidFill>
                <a:latin typeface="TimesET" pitchFamily="2" charset="0"/>
              </a:rPr>
              <a:t>. </a:t>
            </a:r>
            <a:r>
              <a:rPr lang="ru-RU" altLang="ru-RU" sz="1400" b="1" dirty="0" smtClean="0">
                <a:solidFill>
                  <a:prstClr val="black"/>
                </a:solidFill>
                <a:latin typeface="TimesET" pitchFamily="2" charset="0"/>
              </a:rPr>
              <a:t>рублей</a:t>
            </a:r>
            <a:endParaRPr lang="ru-RU" alt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481126599"/>
              </p:ext>
            </p:extLst>
          </p:nvPr>
        </p:nvGraphicFramePr>
        <p:xfrm>
          <a:off x="251520" y="1124744"/>
          <a:ext cx="626469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4" name="Скругленный прямоугольник 13"/>
          <p:cNvSpPr/>
          <p:nvPr/>
        </p:nvSpPr>
        <p:spPr>
          <a:xfrm>
            <a:off x="6960024" y="1263162"/>
            <a:ext cx="2076472" cy="5816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ET" pitchFamily="2" charset="0"/>
              </a:rPr>
              <a:t>Будет продолжено строительство</a:t>
            </a:r>
            <a:endParaRPr lang="ru-RU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948264" y="2060848"/>
            <a:ext cx="2088233" cy="4522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err="1" smtClean="0">
                <a:solidFill>
                  <a:prstClr val="black"/>
                </a:solidFill>
                <a:latin typeface="TimesET" pitchFamily="2" charset="0"/>
              </a:rPr>
              <a:t>фельдшерско</a:t>
            </a:r>
            <a:r>
              <a:rPr lang="ru-RU" sz="1200" b="1" dirty="0" smtClean="0">
                <a:solidFill>
                  <a:prstClr val="black"/>
                </a:solidFill>
                <a:latin typeface="TimesET" pitchFamily="2" charset="0"/>
              </a:rPr>
              <a:t> – акушерских пунктов (</a:t>
            </a:r>
            <a:r>
              <a:rPr lang="ru-RU" sz="1200" b="1" dirty="0" err="1" smtClean="0">
                <a:solidFill>
                  <a:prstClr val="black"/>
                </a:solidFill>
                <a:latin typeface="TimesET" pitchFamily="2" charset="0"/>
              </a:rPr>
              <a:t>ФАПов</a:t>
            </a:r>
            <a:r>
              <a:rPr lang="ru-RU" sz="1200" b="1" dirty="0" smtClean="0">
                <a:solidFill>
                  <a:prstClr val="black"/>
                </a:solidFill>
                <a:latin typeface="TimesET" pitchFamily="2" charset="0"/>
              </a:rPr>
              <a:t>)</a:t>
            </a:r>
            <a:endParaRPr lang="ru-RU" sz="12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948264" y="2564904"/>
            <a:ext cx="2111755" cy="4522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ET" pitchFamily="2" charset="0"/>
              </a:rPr>
              <a:t>общеобразовательных школ</a:t>
            </a:r>
            <a:endParaRPr lang="ru-RU" sz="12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960024" y="3089027"/>
            <a:ext cx="2088233" cy="4522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ET" pitchFamily="2" charset="0"/>
              </a:rPr>
              <a:t>спортивных объектов</a:t>
            </a:r>
            <a:endParaRPr lang="ru-RU" sz="12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3589797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ET" pitchFamily="2" charset="0"/>
              </a:rPr>
              <a:t>28,8%</a:t>
            </a:r>
            <a:endParaRPr lang="ru-RU" sz="2000" b="1" dirty="0">
              <a:latin typeface="TimesET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27984" y="1599925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ET" pitchFamily="2" charset="0"/>
              </a:rPr>
              <a:t>4,2%</a:t>
            </a:r>
            <a:endParaRPr lang="ru-RU" sz="2000" b="1" dirty="0">
              <a:latin typeface="TimesET" pitchFamily="2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348594" y="3635973"/>
            <a:ext cx="687902" cy="4522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ET" pitchFamily="2" charset="0"/>
              </a:rPr>
              <a:t>и т.д.</a:t>
            </a:r>
            <a:endParaRPr lang="ru-RU" sz="12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20" name="TextBox 6"/>
          <p:cNvSpPr txBox="1"/>
          <p:nvPr/>
        </p:nvSpPr>
        <p:spPr>
          <a:xfrm>
            <a:off x="3203848" y="5954805"/>
            <a:ext cx="1040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chemeClr val="tx1"/>
                </a:solidFill>
                <a:latin typeface="TimesET" pitchFamily="2" charset="0"/>
              </a:rPr>
              <a:t>19,3%</a:t>
            </a:r>
            <a:endParaRPr lang="ru-RU" sz="2000" b="1" dirty="0">
              <a:solidFill>
                <a:schemeClr val="tx1"/>
              </a:solidFill>
              <a:latin typeface="TimesET" pitchFamily="2" charset="0"/>
            </a:endParaRPr>
          </a:p>
        </p:txBody>
      </p:sp>
      <p:pic>
        <p:nvPicPr>
          <p:cNvPr id="1027" name="Picture 3" descr="T:\ОБП\Метелева\Картинки для презентации\сельское хозво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8" y="919164"/>
            <a:ext cx="1816968" cy="13577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272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7992888" cy="980728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Расходные полномочия Чувашской Республики в 2016 году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3567851"/>
              </p:ext>
            </p:extLst>
          </p:nvPr>
        </p:nvGraphicFramePr>
        <p:xfrm>
          <a:off x="107504" y="1196752"/>
          <a:ext cx="8640960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286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i.smirnov\Documents\Бюджет для граждан\Фото\995466a8d0f44a4180ea1ad4c264bf4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636" y="3920443"/>
            <a:ext cx="3197928" cy="213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ru-RU" sz="33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196752"/>
            <a:ext cx="8105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solidFill>
                  <a:prstClr val="black"/>
                </a:solidFill>
                <a:cs typeface="+mn-cs"/>
              </a:rPr>
              <a:t>Бюджет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 – план доходов и направлений расходования денежных средств любого экономического объекта (от государства до семьи), устанавливаемый на определенный период времени</a:t>
            </a:r>
            <a:endParaRPr lang="ru-RU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7544" y="2206029"/>
            <a:ext cx="8105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solidFill>
                  <a:prstClr val="black"/>
                </a:solidFill>
                <a:cs typeface="+mn-cs"/>
              </a:rPr>
              <a:t>Бюджетная система 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– совокупность бюджетов различных видов, организованных в определенную систему</a:t>
            </a:r>
            <a:endParaRPr lang="ru-RU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7544" y="2981023"/>
            <a:ext cx="8105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solidFill>
                  <a:prstClr val="black"/>
                </a:solidFill>
                <a:cs typeface="+mn-cs"/>
              </a:rPr>
              <a:t>Межбюджетные трансферты 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– средства, предоставляемые одним бюджетом бюджетной системы другому бюджету бюджетной системы</a:t>
            </a:r>
            <a:endParaRPr lang="ru-RU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0003" y="5733256"/>
            <a:ext cx="5361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>
                <a:solidFill>
                  <a:prstClr val="black"/>
                </a:solidFill>
                <a:cs typeface="+mn-cs"/>
              </a:rPr>
              <a:t>Субвенции</a:t>
            </a:r>
            <a:r>
              <a:rPr lang="ru-RU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– межбюджетные </a:t>
            </a:r>
            <a:r>
              <a:rPr lang="ru-RU" dirty="0">
                <a:solidFill>
                  <a:prstClr val="black"/>
                </a:solidFill>
                <a:cs typeface="+mn-cs"/>
              </a:rPr>
              <a:t>трансферты, 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предоставляемые на </a:t>
            </a:r>
            <a:r>
              <a:rPr lang="ru-RU" u="sng" dirty="0" smtClean="0">
                <a:solidFill>
                  <a:prstClr val="black"/>
                </a:solidFill>
                <a:cs typeface="+mn-cs"/>
              </a:rPr>
              <a:t>финансирование переданных полномочий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 </a:t>
            </a:r>
            <a:endParaRPr lang="ru-RU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5870" y="4680374"/>
            <a:ext cx="5361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>
                <a:solidFill>
                  <a:prstClr val="black"/>
                </a:solidFill>
                <a:cs typeface="+mn-cs"/>
              </a:rPr>
              <a:t>Субсидии</a:t>
            </a:r>
            <a:r>
              <a:rPr lang="ru-RU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– межбюджетные </a:t>
            </a:r>
            <a:r>
              <a:rPr lang="ru-RU" dirty="0">
                <a:solidFill>
                  <a:prstClr val="black"/>
                </a:solidFill>
                <a:cs typeface="+mn-cs"/>
              </a:rPr>
              <a:t>трансферты, предоставляемые 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на условиях </a:t>
            </a:r>
            <a:r>
              <a:rPr lang="ru-RU" u="sng" dirty="0" smtClean="0">
                <a:solidFill>
                  <a:prstClr val="black"/>
                </a:solidFill>
                <a:cs typeface="+mn-cs"/>
              </a:rPr>
              <a:t>долевого финансировани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я расходов</a:t>
            </a:r>
            <a:endParaRPr lang="ru-RU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142976" y="214290"/>
            <a:ext cx="7072362" cy="571504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25000">
                <a:srgbClr val="FFC000"/>
              </a:gs>
              <a:gs pos="71000">
                <a:srgbClr val="C00000"/>
              </a:gs>
              <a:gs pos="100000">
                <a:srgbClr val="4D0808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400" b="1" i="1" dirty="0" smtClean="0">
                <a:solidFill>
                  <a:prstClr val="white"/>
                </a:solidFill>
              </a:rPr>
              <a:t>Глоссарий</a:t>
            </a:r>
            <a:endParaRPr lang="ru-RU" sz="2400" b="1" i="1" dirty="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5870" y="3723834"/>
            <a:ext cx="53527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solidFill>
                  <a:prstClr val="black"/>
                </a:solidFill>
                <a:cs typeface="+mn-cs"/>
              </a:rPr>
              <a:t>Дотации 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– межбюджетные трансферты, предоставляемые </a:t>
            </a:r>
            <a:r>
              <a:rPr lang="ru-RU" u="sng" dirty="0" smtClean="0">
                <a:solidFill>
                  <a:prstClr val="black"/>
                </a:solidFill>
                <a:cs typeface="+mn-cs"/>
              </a:rPr>
              <a:t>без конкретной цели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 и условий их использования</a:t>
            </a:r>
            <a:endParaRPr lang="ru-RU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455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2236829"/>
              </p:ext>
            </p:extLst>
          </p:nvPr>
        </p:nvGraphicFramePr>
        <p:xfrm>
          <a:off x="4139952" y="1220699"/>
          <a:ext cx="4444595" cy="5603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ая соединительная линия 7"/>
          <p:cNvSpPr/>
          <p:nvPr/>
        </p:nvSpPr>
        <p:spPr>
          <a:xfrm flipH="1">
            <a:off x="7596336" y="1844824"/>
            <a:ext cx="1145642" cy="4529334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147" name="Заголовок 15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консолидированного бюджета  Чувашской Республики на реальный сектор экономики</a:t>
            </a:r>
            <a:endParaRPr lang="ru-RU" alt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8339956" y="2708920"/>
            <a:ext cx="804044" cy="369029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050" b="1" dirty="0" smtClean="0">
                <a:solidFill>
                  <a:prstClr val="black"/>
                </a:solidFill>
                <a:latin typeface="TimesET" pitchFamily="2" charset="0"/>
              </a:rPr>
              <a:t>3</a:t>
            </a:r>
            <a:r>
              <a:rPr lang="en-US" sz="1050" b="1" dirty="0" smtClean="0">
                <a:solidFill>
                  <a:prstClr val="black"/>
                </a:solidFill>
                <a:latin typeface="TimesET" pitchFamily="2" charset="0"/>
              </a:rPr>
              <a:t> </a:t>
            </a:r>
            <a:r>
              <a:rPr lang="ru-RU" sz="1050" b="1" dirty="0" smtClean="0">
                <a:solidFill>
                  <a:prstClr val="black"/>
                </a:solidFill>
                <a:latin typeface="TimesET" pitchFamily="2" charset="0"/>
              </a:rPr>
              <a:t>место</a:t>
            </a:r>
            <a:endParaRPr lang="ru-RU" sz="105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7659688" y="919163"/>
            <a:ext cx="1484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prstClr val="black"/>
                </a:solidFill>
                <a:latin typeface="Arial" charset="0"/>
              </a:rPr>
              <a:t>млн</a:t>
            </a:r>
            <a:r>
              <a:rPr lang="ru-RU" altLang="ru-RU" sz="1400" b="1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ru-RU" altLang="ru-RU" sz="1400" b="1" dirty="0" smtClean="0">
                <a:solidFill>
                  <a:prstClr val="black"/>
                </a:solidFill>
                <a:latin typeface="Arial" charset="0"/>
              </a:rPr>
              <a:t>рублей</a:t>
            </a:r>
            <a:endParaRPr lang="ru-RU" altLang="ru-RU" sz="14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54589" y="6469961"/>
            <a:ext cx="5569539" cy="36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*–  по информации, размещенной на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официальном сайте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Федерального казначейства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России</a:t>
            </a:r>
            <a:endParaRPr lang="ru-RU" sz="1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6569154"/>
              </p:ext>
            </p:extLst>
          </p:nvPr>
        </p:nvGraphicFramePr>
        <p:xfrm>
          <a:off x="0" y="1309116"/>
          <a:ext cx="4536504" cy="4973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276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Заголовок 15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r>
              <a:rPr lang="ru-RU" alt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расходов в отдельных секторах экономики</a:t>
            </a:r>
            <a:endParaRPr lang="ru-RU" alt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3727113" y="1859349"/>
            <a:ext cx="19188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prstClr val="black"/>
                </a:solidFill>
                <a:latin typeface="Arial" charset="0"/>
              </a:rPr>
              <a:t>Социальная сфера</a:t>
            </a:r>
            <a:endParaRPr lang="ru-RU" altLang="ru-RU" sz="1400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026" name="Picture 2" descr="E:\20.08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0208"/>
            <a:ext cx="2046678" cy="1883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24(6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419" y="4768376"/>
            <a:ext cx="2352205" cy="16413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111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213" y="4242143"/>
            <a:ext cx="2123124" cy="159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c11bb0dad1d0d55dc4cae700df42b3d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43" y="1252127"/>
            <a:ext cx="2212640" cy="1533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1437379820-6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813" y="1252127"/>
            <a:ext cx="2513924" cy="1522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:\ОБП\Метелева\Картинки для презентации\спортивная семья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851" y="2045846"/>
            <a:ext cx="2212640" cy="1659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3"/>
          <p:cNvSpPr txBox="1">
            <a:spLocks noChangeArrowheads="1"/>
          </p:cNvSpPr>
          <p:nvPr/>
        </p:nvSpPr>
        <p:spPr bwMode="auto">
          <a:xfrm>
            <a:off x="6522533" y="3900638"/>
            <a:ext cx="20046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prstClr val="black"/>
                </a:solidFill>
                <a:latin typeface="Arial" charset="0"/>
              </a:rPr>
              <a:t>Охрана окружающей среды</a:t>
            </a:r>
            <a:endParaRPr lang="ru-RU" altLang="ru-RU" sz="14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1" name="TextBox 13"/>
          <p:cNvSpPr txBox="1">
            <a:spLocks noChangeArrowheads="1"/>
          </p:cNvSpPr>
          <p:nvPr/>
        </p:nvSpPr>
        <p:spPr bwMode="auto">
          <a:xfrm>
            <a:off x="6965774" y="1098237"/>
            <a:ext cx="12040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prstClr val="black"/>
                </a:solidFill>
                <a:latin typeface="Arial" charset="0"/>
              </a:rPr>
              <a:t>Транспорт</a:t>
            </a:r>
            <a:endParaRPr lang="ru-RU" altLang="ru-RU" sz="14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" name="TextBox 13"/>
          <p:cNvSpPr txBox="1">
            <a:spLocks noChangeArrowheads="1"/>
          </p:cNvSpPr>
          <p:nvPr/>
        </p:nvSpPr>
        <p:spPr bwMode="auto">
          <a:xfrm>
            <a:off x="3385762" y="4506766"/>
            <a:ext cx="21355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prstClr val="black"/>
                </a:solidFill>
                <a:latin typeface="Arial" charset="0"/>
              </a:rPr>
              <a:t>Сельское хозяйство и рыболовство</a:t>
            </a:r>
            <a:endParaRPr lang="ru-RU" altLang="ru-RU" sz="14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" name="TextBox 13"/>
          <p:cNvSpPr txBox="1">
            <a:spLocks noChangeArrowheads="1"/>
          </p:cNvSpPr>
          <p:nvPr/>
        </p:nvSpPr>
        <p:spPr bwMode="auto">
          <a:xfrm>
            <a:off x="168414" y="3443716"/>
            <a:ext cx="25283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prstClr val="black"/>
                </a:solidFill>
                <a:latin typeface="Arial" charset="0"/>
              </a:rPr>
              <a:t>Жилищно-коммунальное хозяйство</a:t>
            </a:r>
            <a:endParaRPr lang="ru-RU" altLang="ru-RU" sz="14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4" name="TextBox 13"/>
          <p:cNvSpPr txBox="1">
            <a:spLocks noChangeArrowheads="1"/>
          </p:cNvSpPr>
          <p:nvPr/>
        </p:nvSpPr>
        <p:spPr bwMode="auto">
          <a:xfrm>
            <a:off x="777947" y="1098238"/>
            <a:ext cx="19188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prstClr val="black"/>
                </a:solidFill>
                <a:latin typeface="Arial" charset="0"/>
              </a:rPr>
              <a:t>Лесное хозяйство</a:t>
            </a:r>
            <a:endParaRPr lang="ru-RU" altLang="ru-RU" sz="14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5" name="TextBox 13"/>
          <p:cNvSpPr txBox="1">
            <a:spLocks noChangeArrowheads="1"/>
          </p:cNvSpPr>
          <p:nvPr/>
        </p:nvSpPr>
        <p:spPr bwMode="auto">
          <a:xfrm>
            <a:off x="549293" y="2721697"/>
            <a:ext cx="23761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 dirty="0" smtClean="0">
                <a:solidFill>
                  <a:srgbClr val="7030A0"/>
                </a:solidFill>
                <a:latin typeface="Arial" charset="0"/>
              </a:rPr>
              <a:t>228 руб. на 1 гектар лесного фонда</a:t>
            </a:r>
            <a:endParaRPr lang="ru-RU" altLang="ru-RU" sz="1400" b="1" i="1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26" name="TextBox 13"/>
          <p:cNvSpPr txBox="1">
            <a:spLocks noChangeArrowheads="1"/>
          </p:cNvSpPr>
          <p:nvPr/>
        </p:nvSpPr>
        <p:spPr bwMode="auto">
          <a:xfrm>
            <a:off x="3449352" y="3598598"/>
            <a:ext cx="23761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 dirty="0" smtClean="0">
                <a:solidFill>
                  <a:srgbClr val="7030A0"/>
                </a:solidFill>
                <a:latin typeface="Arial" charset="0"/>
              </a:rPr>
              <a:t>20 424 руб. на 1 жителя республики</a:t>
            </a:r>
            <a:endParaRPr lang="ru-RU" altLang="ru-RU" sz="1400" b="1" i="1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27" name="TextBox 13"/>
          <p:cNvSpPr txBox="1">
            <a:spLocks noChangeArrowheads="1"/>
          </p:cNvSpPr>
          <p:nvPr/>
        </p:nvSpPr>
        <p:spPr bwMode="auto">
          <a:xfrm>
            <a:off x="6379704" y="5754276"/>
            <a:ext cx="23761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 dirty="0" smtClean="0">
                <a:solidFill>
                  <a:srgbClr val="7030A0"/>
                </a:solidFill>
                <a:latin typeface="Arial" charset="0"/>
              </a:rPr>
              <a:t>20 руб. на 1 жителя республики</a:t>
            </a:r>
            <a:endParaRPr lang="ru-RU" altLang="ru-RU" sz="1400" b="1" i="1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28" name="TextBox 13"/>
          <p:cNvSpPr txBox="1">
            <a:spLocks noChangeArrowheads="1"/>
          </p:cNvSpPr>
          <p:nvPr/>
        </p:nvSpPr>
        <p:spPr bwMode="auto">
          <a:xfrm>
            <a:off x="6345194" y="2613976"/>
            <a:ext cx="23761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 dirty="0" smtClean="0">
                <a:solidFill>
                  <a:srgbClr val="7030A0"/>
                </a:solidFill>
                <a:latin typeface="Arial" charset="0"/>
              </a:rPr>
              <a:t>249 руб. на 1 жителя республики</a:t>
            </a:r>
            <a:endParaRPr lang="ru-RU" altLang="ru-RU" sz="1400" b="1" i="1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29" name="TextBox 13"/>
          <p:cNvSpPr txBox="1">
            <a:spLocks noChangeArrowheads="1"/>
          </p:cNvSpPr>
          <p:nvPr/>
        </p:nvSpPr>
        <p:spPr bwMode="auto">
          <a:xfrm>
            <a:off x="3244467" y="6250296"/>
            <a:ext cx="23761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 dirty="0">
                <a:solidFill>
                  <a:srgbClr val="7030A0"/>
                </a:solidFill>
                <a:latin typeface="Arial" charset="0"/>
              </a:rPr>
              <a:t>4</a:t>
            </a:r>
            <a:r>
              <a:rPr lang="ru-RU" altLang="ru-RU" sz="1400" b="1" i="1" dirty="0" smtClean="0">
                <a:solidFill>
                  <a:srgbClr val="7030A0"/>
                </a:solidFill>
                <a:latin typeface="Arial" charset="0"/>
              </a:rPr>
              <a:t> 837 руб. на 1 жителя сельской местности</a:t>
            </a:r>
            <a:endParaRPr lang="ru-RU" altLang="ru-RU" sz="1400" b="1" i="1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30" name="TextBox 13"/>
          <p:cNvSpPr txBox="1">
            <a:spLocks noChangeArrowheads="1"/>
          </p:cNvSpPr>
          <p:nvPr/>
        </p:nvSpPr>
        <p:spPr bwMode="auto">
          <a:xfrm>
            <a:off x="244526" y="5712185"/>
            <a:ext cx="23761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 dirty="0" smtClean="0">
                <a:solidFill>
                  <a:srgbClr val="7030A0"/>
                </a:solidFill>
                <a:latin typeface="Arial" charset="0"/>
              </a:rPr>
              <a:t>1 474 руб. на 1 жителя республики</a:t>
            </a:r>
            <a:endParaRPr lang="ru-RU" altLang="ru-RU" sz="1400" b="1" i="1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124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613" y="136421"/>
            <a:ext cx="9004387" cy="707886"/>
          </a:xfr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eaLnBrk="1" hangingPunct="1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Расходы на реализацию Указов Президента </a:t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Российской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Федерации от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мая 2012 года №596-606  в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2012-2016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гг.</a:t>
            </a: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7979680" y="1033463"/>
            <a:ext cx="1164320" cy="4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105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</a:t>
            </a:r>
            <a:r>
              <a:rPr lang="ru-RU" altLang="ru-RU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рублей</a:t>
            </a:r>
            <a:r>
              <a:rPr lang="ru-RU" altLang="ru-RU"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6" name="TextBox 1"/>
          <p:cNvSpPr txBox="1"/>
          <p:nvPr/>
        </p:nvSpPr>
        <p:spPr>
          <a:xfrm>
            <a:off x="3419872" y="6095505"/>
            <a:ext cx="504056" cy="30311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500" dirty="0">
              <a:solidFill>
                <a:prstClr val="black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" y="1152018"/>
            <a:ext cx="2031177" cy="12253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6" name="TextBox 1"/>
          <p:cNvSpPr txBox="1"/>
          <p:nvPr/>
        </p:nvSpPr>
        <p:spPr>
          <a:xfrm>
            <a:off x="8009904" y="2074889"/>
            <a:ext cx="1286496" cy="50405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500" dirty="0">
              <a:solidFill>
                <a:prstClr val="black"/>
              </a:solidFill>
            </a:endParaRPr>
          </a:p>
        </p:txBody>
      </p:sp>
      <p:pic>
        <p:nvPicPr>
          <p:cNvPr id="1026" name="Picture 2" descr="T:\ОБП\Метелева\са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13" y="3777796"/>
            <a:ext cx="2008646" cy="134005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T:\ОБП\Метелева\медицина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1" y="2387463"/>
            <a:ext cx="2031178" cy="136567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:\ОБП\Метелева\учител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4" y="5185957"/>
            <a:ext cx="2026153" cy="135946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85132390"/>
              </p:ext>
            </p:extLst>
          </p:nvPr>
        </p:nvGraphicFramePr>
        <p:xfrm>
          <a:off x="2530931" y="1721138"/>
          <a:ext cx="6122222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" name="Прямоугольник с двумя вырезанными противолежащими углами 4"/>
          <p:cNvSpPr/>
          <p:nvPr/>
        </p:nvSpPr>
        <p:spPr>
          <a:xfrm>
            <a:off x="2339752" y="1033463"/>
            <a:ext cx="3456384" cy="1723815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prstClr val="black"/>
                </a:solidFill>
                <a:ea typeface="Tahoma" pitchFamily="34" charset="0"/>
                <a:cs typeface="Arial" panose="020B0604020202020204" pitchFamily="34" charset="0"/>
              </a:rPr>
              <a:t>За 4 года на реализацию «майских» Указов </a:t>
            </a:r>
            <a:r>
              <a:rPr lang="ru-RU" b="1" dirty="0" smtClean="0">
                <a:solidFill>
                  <a:prstClr val="black"/>
                </a:solidFill>
                <a:ea typeface="Tahoma" pitchFamily="34" charset="0"/>
                <a:cs typeface="Arial" panose="020B0604020202020204" pitchFamily="34" charset="0"/>
              </a:rPr>
              <a:t>Президента РФ </a:t>
            </a:r>
            <a:r>
              <a:rPr lang="ru-RU" b="1" dirty="0">
                <a:solidFill>
                  <a:prstClr val="black"/>
                </a:solidFill>
                <a:ea typeface="Tahoma" pitchFamily="34" charset="0"/>
                <a:cs typeface="Arial" panose="020B0604020202020204" pitchFamily="34" charset="0"/>
              </a:rPr>
              <a:t>выделено </a:t>
            </a:r>
            <a:r>
              <a:rPr lang="ru-RU" b="1" dirty="0" smtClean="0">
                <a:solidFill>
                  <a:prstClr val="black"/>
                </a:solidFill>
                <a:ea typeface="Tahoma" pitchFamily="34" charset="0"/>
                <a:cs typeface="Arial" panose="020B0604020202020204" pitchFamily="34" charset="0"/>
              </a:rPr>
              <a:t>18809,0 </a:t>
            </a:r>
            <a:r>
              <a:rPr lang="ru-RU" b="1" dirty="0">
                <a:solidFill>
                  <a:prstClr val="black"/>
                </a:solidFill>
                <a:ea typeface="Tahoma" pitchFamily="34" charset="0"/>
                <a:cs typeface="Arial" panose="020B0604020202020204" pitchFamily="34" charset="0"/>
              </a:rPr>
              <a:t>млн. рублей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679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414338" y="290969"/>
            <a:ext cx="8388350" cy="4308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ru-RU" altLang="ru-RU" sz="2200" b="1" spc="-10" dirty="0">
              <a:solidFill>
                <a:srgbClr val="C00000"/>
              </a:solidFill>
              <a:ea typeface="+mn-ea"/>
              <a:cs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расходах на здравоохранение на 2016 год с учетом средств территориального фонда обязательного медицинского страхования 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6400640"/>
              </p:ext>
            </p:extLst>
          </p:nvPr>
        </p:nvGraphicFramePr>
        <p:xfrm>
          <a:off x="111969" y="1196752"/>
          <a:ext cx="4499992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Прямая соединительная линия 3"/>
          <p:cNvCxnSpPr/>
          <p:nvPr/>
        </p:nvCxnSpPr>
        <p:spPr>
          <a:xfrm>
            <a:off x="4067944" y="2132856"/>
            <a:ext cx="1584176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923928" y="4293096"/>
            <a:ext cx="1512168" cy="7200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14" y="5060945"/>
            <a:ext cx="2342639" cy="151273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799" y="5020750"/>
            <a:ext cx="2324282" cy="1560508"/>
          </a:xfrm>
          <a:prstGeom prst="rect">
            <a:avLst/>
          </a:prstGeom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690117596"/>
              </p:ext>
            </p:extLst>
          </p:nvPr>
        </p:nvGraphicFramePr>
        <p:xfrm>
          <a:off x="4608513" y="1412776"/>
          <a:ext cx="4355975" cy="5280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94683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617137994"/>
              </p:ext>
            </p:extLst>
          </p:nvPr>
        </p:nvGraphicFramePr>
        <p:xfrm>
          <a:off x="0" y="1052736"/>
          <a:ext cx="9144000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 descr="T:\ОБП\Лукин\Картинки\соц обслуживани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328722"/>
            <a:ext cx="3059832" cy="1308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5576" y="148883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ET" pitchFamily="2" charset="0"/>
              </a:rPr>
              <a:t>8 279,4</a:t>
            </a:r>
            <a:endParaRPr lang="ru-RU" b="1" dirty="0">
              <a:latin typeface="TimesET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5896" y="1491891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ET" pitchFamily="2" charset="0"/>
              </a:rPr>
              <a:t>7 383,0</a:t>
            </a:r>
            <a:endParaRPr lang="ru-RU" b="1" dirty="0">
              <a:latin typeface="TimesET" pitchFamily="2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388424" cy="980728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социальную политику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7858506" y="1015677"/>
            <a:ext cx="1295400" cy="2159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300" b="1" dirty="0" smtClean="0">
                <a:latin typeface="TimesET" pitchFamily="2" charset="0"/>
              </a:rPr>
              <a:t>млн</a:t>
            </a:r>
            <a:r>
              <a:rPr lang="ru-RU" altLang="ru-RU" sz="1300" b="1" dirty="0">
                <a:latin typeface="TimesET" pitchFamily="2" charset="0"/>
              </a:rPr>
              <a:t>. </a:t>
            </a:r>
            <a:r>
              <a:rPr lang="ru-RU" altLang="ru-RU" sz="1300" b="1" dirty="0" smtClean="0">
                <a:latin typeface="TimesET" pitchFamily="2" charset="0"/>
              </a:rPr>
              <a:t>рублей</a:t>
            </a:r>
            <a:endParaRPr lang="ru-RU" altLang="ru-RU" sz="1300" b="1" dirty="0">
              <a:latin typeface="TimesET" pitchFamily="2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01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7848872" cy="836712"/>
          </a:xfrm>
        </p:spPr>
        <p:txBody>
          <a:bodyPr>
            <a:noAutofit/>
          </a:bodyPr>
          <a:lstStyle/>
          <a:p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средней заработной платы работников учреждений в социальной сфере, для которых предусматривается выход на эффективный контракт</a:t>
            </a:r>
            <a:endParaRPr lang="ru-RU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823967"/>
              </p:ext>
            </p:extLst>
          </p:nvPr>
        </p:nvGraphicFramePr>
        <p:xfrm>
          <a:off x="21821" y="1019680"/>
          <a:ext cx="9036495" cy="5744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5816"/>
                <a:gridCol w="720080"/>
                <a:gridCol w="792088"/>
                <a:gridCol w="720080"/>
                <a:gridCol w="792088"/>
                <a:gridCol w="720080"/>
                <a:gridCol w="864096"/>
                <a:gridCol w="720080"/>
                <a:gridCol w="792087"/>
              </a:tblGrid>
              <a:tr h="144016"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Категории работников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2014 (факт)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2015  (факт)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2016 (план)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2017 (план)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/>
                </a:tc>
              </a:tr>
              <a:tr h="700268">
                <a:tc v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Средняя</a:t>
                      </a:r>
                      <a:r>
                        <a:rPr lang="ru-RU" sz="900" b="1" baseline="0" dirty="0" smtClean="0">
                          <a:solidFill>
                            <a:schemeClr val="bg1"/>
                          </a:solidFill>
                        </a:rPr>
                        <a:t> зарплата, руб.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Отношение средней з/п к средней з/п </a:t>
                      </a:r>
                      <a:r>
                        <a:rPr lang="ru-RU" sz="900" b="1" baseline="0" dirty="0" smtClean="0">
                          <a:solidFill>
                            <a:schemeClr val="bg1"/>
                          </a:solidFill>
                        </a:rPr>
                        <a:t>по ЧР</a:t>
                      </a: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, %</a:t>
                      </a:r>
                      <a:endParaRPr lang="ru-RU" sz="9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Средняя</a:t>
                      </a:r>
                      <a:r>
                        <a:rPr lang="ru-RU" sz="900" b="1" baseline="0" dirty="0" smtClean="0">
                          <a:solidFill>
                            <a:schemeClr val="bg1"/>
                          </a:solidFill>
                        </a:rPr>
                        <a:t> зарплата, руб.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Отношение средней з/п к средней з/п </a:t>
                      </a:r>
                      <a:r>
                        <a:rPr lang="ru-RU" sz="900" b="1" baseline="0" dirty="0" smtClean="0">
                          <a:solidFill>
                            <a:schemeClr val="bg1"/>
                          </a:solidFill>
                        </a:rPr>
                        <a:t>по ЧР</a:t>
                      </a: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, %</a:t>
                      </a:r>
                      <a:endParaRPr lang="ru-RU" sz="9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Средняя</a:t>
                      </a:r>
                      <a:r>
                        <a:rPr lang="ru-RU" sz="900" b="1" baseline="0" dirty="0" smtClean="0">
                          <a:solidFill>
                            <a:schemeClr val="bg1"/>
                          </a:solidFill>
                        </a:rPr>
                        <a:t> зарплата, руб.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Отношение средней з/п к средней з/п </a:t>
                      </a:r>
                      <a:r>
                        <a:rPr lang="ru-RU" sz="900" b="1" baseline="0" dirty="0" smtClean="0">
                          <a:solidFill>
                            <a:schemeClr val="bg1"/>
                          </a:solidFill>
                        </a:rPr>
                        <a:t>по ЧР</a:t>
                      </a: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, %</a:t>
                      </a:r>
                      <a:endParaRPr lang="ru-RU" sz="9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Средняя</a:t>
                      </a:r>
                      <a:r>
                        <a:rPr lang="ru-RU" sz="900" b="1" baseline="0" dirty="0" smtClean="0">
                          <a:solidFill>
                            <a:schemeClr val="bg1"/>
                          </a:solidFill>
                        </a:rPr>
                        <a:t> зарплата, руб.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Отношение средней з/п к средней з/п </a:t>
                      </a:r>
                      <a:r>
                        <a:rPr lang="ru-RU" sz="900" b="1" baseline="0" dirty="0" smtClean="0">
                          <a:solidFill>
                            <a:schemeClr val="bg1"/>
                          </a:solidFill>
                        </a:rPr>
                        <a:t>по ЧР</a:t>
                      </a: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, %</a:t>
                      </a:r>
                      <a:endParaRPr lang="ru-RU" sz="9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1512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/>
                        <a:t>ОБРАЗОВАНИЕ</a:t>
                      </a:r>
                      <a:endParaRPr lang="ru-RU" sz="9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942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Педагогические работники дошкольных образовательных учреждений*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18519,7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99,6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17836,8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96,0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17563,7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18804,9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927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Педагогические работники образовательных учреждений общего образования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21274,0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110,1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20750,6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106,7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20165,0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21590,0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2373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Педагогические работники учреждений дополнительного образования детей**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18303,8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84,6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18278,1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86,8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18438,9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90,0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21935,4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518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Преподаватели и мастера производственного обучения образовательных учреждений начального и среднего профессионального образования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20657,7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107,0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21081,5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108,4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18148,5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90,0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21590,0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2521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Преподаватели образовательных учреждений высшего профессионального образования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26607,1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137,8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26607,3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136,9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30247,5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150,0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43180,0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786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Научные сотрудники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28075,1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145,4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27930,2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143,7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31860,7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158,0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43180,0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125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Педагогические работники образовательных организаций, оказывающих соц. услуги детям-сиротам и детям, оставшимся без попечения</a:t>
                      </a:r>
                      <a:r>
                        <a:rPr lang="ru-RU" sz="900" baseline="0" dirty="0" smtClean="0"/>
                        <a:t> родителей</a:t>
                      </a:r>
                      <a:endParaRPr lang="ru-RU" sz="9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19702,7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102,0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17613,0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90,6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20165,0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21590,0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373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/>
                        <a:t>ЗДРАВООХРАНЕНИЕ</a:t>
                      </a:r>
                      <a:endParaRPr lang="ru-RU" sz="9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432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Врачи и работники медицинских организаций, имеющие высшее медицинское (фармацевтическое) или иное высшее образование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30281,8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156,8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Times New Roman" panose="02020603050405020304" pitchFamily="18" charset="0"/>
                        </a:rPr>
                        <a:t>30847,2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Times New Roman" panose="02020603050405020304" pitchFamily="18" charset="0"/>
                        </a:rPr>
                        <a:t>158,7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32183,3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159,6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43180,0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2267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Средний медицинский (фармацевтический) персонал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17127,1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88,7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17599,9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90,5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smtClean="0">
                          <a:latin typeface="+mn-lt"/>
                        </a:rPr>
                        <a:t>17846,0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88,5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21590,0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2251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Младший медицинский (фармацевтический) персонал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10762,7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55,7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11311,5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58,2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14216,3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70,5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21590,0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/>
                        <a:t>СОЦИАЛЬНЫЕ РАБОТНИКИ</a:t>
                      </a:r>
                      <a:endParaRPr lang="ru-RU" sz="9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12244,9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63,4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12235,6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62,9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15930,4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79,0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21590,0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520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/>
                        <a:t>РАБОТНИКИ УЧРЕЖДЕНИЙ КУЛЬТУРЫ</a:t>
                      </a:r>
                      <a:endParaRPr lang="ru-RU" sz="9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13996,6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72,5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14942,1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76,9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14942,1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74,0</a:t>
                      </a:r>
                    </a:p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21590,0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1821" y="6520548"/>
            <a:ext cx="28809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* - </a:t>
            </a:r>
            <a:r>
              <a:rPr lang="ru-RU" sz="900" dirty="0">
                <a:latin typeface="Arial Narrow" panose="020B0606020202030204" pitchFamily="34" charset="0"/>
                <a:cs typeface="Times New Roman" panose="02020603050405020304" pitchFamily="18" charset="0"/>
              </a:rPr>
              <a:t>к средней </a:t>
            </a:r>
            <a:r>
              <a:rPr lang="ru-RU" sz="9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з/п </a:t>
            </a:r>
            <a:r>
              <a:rPr lang="ru-RU" sz="900" dirty="0">
                <a:latin typeface="Arial Narrow" panose="020B0606020202030204" pitchFamily="34" charset="0"/>
                <a:cs typeface="Times New Roman" panose="02020603050405020304" pitchFamily="18" charset="0"/>
              </a:rPr>
              <a:t>в сфере общего образования в субъекте </a:t>
            </a:r>
            <a:r>
              <a:rPr lang="ru-RU" sz="9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РФ</a:t>
            </a:r>
            <a:endParaRPr lang="ru-RU" sz="9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3808" y="6520548"/>
            <a:ext cx="20168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Arial Narrow" panose="020B0606020202030204" pitchFamily="34" charset="0"/>
              </a:rPr>
              <a:t>** </a:t>
            </a:r>
            <a:r>
              <a:rPr lang="ru-RU" sz="900" dirty="0">
                <a:latin typeface="Arial Narrow" panose="020B0606020202030204" pitchFamily="34" charset="0"/>
              </a:rPr>
              <a:t>- к средней </a:t>
            </a:r>
            <a:r>
              <a:rPr lang="ru-RU" sz="900" dirty="0" smtClean="0">
                <a:latin typeface="Arial Narrow" panose="020B0606020202030204" pitchFamily="34" charset="0"/>
              </a:rPr>
              <a:t>з/п </a:t>
            </a:r>
            <a:r>
              <a:rPr lang="ru-RU" sz="900" dirty="0">
                <a:latin typeface="Arial Narrow" panose="020B0606020202030204" pitchFamily="34" charset="0"/>
              </a:rPr>
              <a:t>учителей в субъекте </a:t>
            </a:r>
            <a:r>
              <a:rPr lang="ru-RU" sz="900" dirty="0" smtClean="0">
                <a:latin typeface="Arial Narrow" panose="020B0606020202030204" pitchFamily="34" charset="0"/>
              </a:rPr>
              <a:t>РФ</a:t>
            </a:r>
            <a:endParaRPr lang="ru-RU" sz="900" dirty="0"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0707" y="6522213"/>
            <a:ext cx="321434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Arial Narrow" panose="020B0606020202030204" pitchFamily="34" charset="0"/>
              </a:rPr>
              <a:t>*** </a:t>
            </a:r>
            <a:r>
              <a:rPr lang="ru-RU" sz="900" dirty="0">
                <a:latin typeface="Arial Narrow" panose="020B0606020202030204" pitchFamily="34" charset="0"/>
              </a:rPr>
              <a:t>- к </a:t>
            </a:r>
            <a:r>
              <a:rPr lang="ru-RU" sz="900" dirty="0" smtClean="0">
                <a:latin typeface="Arial Narrow" panose="020B0606020202030204" pitchFamily="34" charset="0"/>
              </a:rPr>
              <a:t>среднемесячной номинальной начисленной з/п </a:t>
            </a:r>
            <a:r>
              <a:rPr lang="ru-RU" sz="900" dirty="0">
                <a:latin typeface="Arial Narrow" panose="020B0606020202030204" pitchFamily="34" charset="0"/>
              </a:rPr>
              <a:t>в субъекте </a:t>
            </a:r>
            <a:r>
              <a:rPr lang="ru-RU" sz="900" dirty="0" smtClean="0">
                <a:latin typeface="Arial Narrow" panose="020B0606020202030204" pitchFamily="34" charset="0"/>
              </a:rPr>
              <a:t>РФ</a:t>
            </a:r>
            <a:endParaRPr lang="ru-RU" sz="900" dirty="0">
              <a:latin typeface="Arial Narrow" panose="020B060602020203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41904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 bwMode="auto">
          <a:xfrm>
            <a:off x="855226" y="0"/>
            <a:ext cx="8064896" cy="1081686"/>
          </a:xfrm>
          <a:prstGeom prst="roundRect">
            <a:avLst>
              <a:gd name="adj" fmla="val 12377"/>
            </a:avLst>
          </a:prstGeom>
          <a:noFill/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0000" tIns="82800" rIns="54000" bIns="828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начисленная заработная плата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государственных гражданских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служащих в Приволжском федеральном округе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 основе данных Росстата)</a:t>
            </a: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2572950"/>
              </p:ext>
            </p:extLst>
          </p:nvPr>
        </p:nvGraphicFramePr>
        <p:xfrm>
          <a:off x="107504" y="1196752"/>
          <a:ext cx="5257801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493601"/>
              </p:ext>
            </p:extLst>
          </p:nvPr>
        </p:nvGraphicFramePr>
        <p:xfrm>
          <a:off x="3633747" y="3861048"/>
          <a:ext cx="52863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6" name="Picture 2" descr="E:\photo_2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21088"/>
            <a:ext cx="302433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36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388424" cy="980728"/>
          </a:xfrm>
        </p:spPr>
        <p:txBody>
          <a:bodyPr/>
          <a:lstStyle/>
          <a:p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Программно-целевой метод планирования в Чувашской Республике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2"/>
          <p:cNvSpPr txBox="1">
            <a:spLocks/>
          </p:cNvSpPr>
          <p:nvPr/>
        </p:nvSpPr>
        <p:spPr>
          <a:xfrm>
            <a:off x="8748464" y="6308725"/>
            <a:ext cx="395536" cy="412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kern="1200" baseline="0">
                <a:solidFill>
                  <a:srgbClr val="A03202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259632" y="980728"/>
            <a:ext cx="6840760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ET" pitchFamily="2" charset="0"/>
              </a:rPr>
              <a:t>Распоряжением Кабинета Министров Чувашской Республики от 10.06.2011 № 207-р</a:t>
            </a:r>
          </a:p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ET" pitchFamily="2" charset="0"/>
              </a:rPr>
              <a:t>Утверждены 15 госпрограмм Чувашской Республики</a:t>
            </a:r>
            <a:endParaRPr lang="ru-RU" sz="1600" b="1" dirty="0">
              <a:solidFill>
                <a:prstClr val="black"/>
              </a:solidFill>
              <a:latin typeface="TimesET" pitchFamily="2" charset="0"/>
            </a:endParaRPr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3139647890"/>
              </p:ext>
            </p:extLst>
          </p:nvPr>
        </p:nvGraphicFramePr>
        <p:xfrm>
          <a:off x="0" y="1700808"/>
          <a:ext cx="9036496" cy="5038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357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5"/>
          <p:cNvSpPr>
            <a:spLocks noGrp="1"/>
          </p:cNvSpPr>
          <p:nvPr>
            <p:ph type="title"/>
          </p:nvPr>
        </p:nvSpPr>
        <p:spPr>
          <a:xfrm>
            <a:off x="755650" y="1"/>
            <a:ext cx="8388351" cy="981075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BFBC1"/>
                </a:solidFill>
                <a:latin typeface="TimesET" pitchFamily="2" charset="0"/>
              </a:rPr>
              <a:t>Государственная программа «Управление </a:t>
            </a:r>
            <a:r>
              <a:rPr lang="ru-RU" sz="2000" b="1" dirty="0">
                <a:solidFill>
                  <a:srgbClr val="FBFBC1"/>
                </a:solidFill>
                <a:latin typeface="TimesET" pitchFamily="2" charset="0"/>
              </a:rPr>
              <a:t>общественными финансами и государственным </a:t>
            </a:r>
            <a:r>
              <a:rPr lang="ru-RU" sz="2000" b="1" dirty="0" smtClean="0">
                <a:solidFill>
                  <a:srgbClr val="FBFBC1"/>
                </a:solidFill>
                <a:latin typeface="TimesET" pitchFamily="2" charset="0"/>
              </a:rPr>
              <a:t>долгом </a:t>
            </a:r>
            <a:r>
              <a:rPr lang="ru-RU" sz="2000" b="1" dirty="0">
                <a:solidFill>
                  <a:srgbClr val="FBFBC1"/>
                </a:solidFill>
                <a:latin typeface="TimesET" pitchFamily="2" charset="0"/>
              </a:rPr>
              <a:t>Чувашской Республики</a:t>
            </a:r>
            <a:r>
              <a:rPr lang="ru-RU" sz="2000" b="1" dirty="0" smtClean="0">
                <a:solidFill>
                  <a:srgbClr val="FBFBC1"/>
                </a:solidFill>
                <a:latin typeface="TimesET" pitchFamily="2" charset="0"/>
              </a:rPr>
              <a:t>»</a:t>
            </a:r>
            <a:endParaRPr lang="ru-RU" sz="2000" b="1" dirty="0">
              <a:solidFill>
                <a:srgbClr val="FBFBC1"/>
              </a:solidFill>
              <a:latin typeface="TimesET" pitchFamily="2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62826" y="1843006"/>
            <a:ext cx="6408711" cy="66591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000" dirty="0">
                <a:latin typeface="TimesET" pitchFamily="2" charset="0"/>
              </a:rPr>
              <a:t>Удельный вес программных расходов республиканского бюджета Чувашской Республики в общем объеме расходов республиканского бюджета Чувашской Республики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474793" y="994711"/>
            <a:ext cx="6696743" cy="72567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TimesET" pitchFamily="2" charset="0"/>
              </a:rPr>
              <a:t>Отдельные показатели</a:t>
            </a:r>
            <a:endParaRPr lang="ru-RU" sz="2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1050858" y="2576389"/>
            <a:ext cx="6120680" cy="5040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Отношение государственного долга Чувашской Республики к доходам республиканского бюджета Чувашской Республики (без учета утвержденного объема безвозмездных поступлений)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3354592" y="3191048"/>
            <a:ext cx="3816946" cy="4320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Объем налоговых и неналоговых доходов консолидированного бюджета Чувашской Республики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524328" y="994711"/>
            <a:ext cx="1368152" cy="72567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ET" pitchFamily="2" charset="0"/>
              </a:rPr>
              <a:t>Утверждено на 2016 год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587334" y="1844824"/>
            <a:ext cx="1146833" cy="59390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TimesET" pitchFamily="2" charset="0"/>
              </a:rPr>
              <a:t>98,0%</a:t>
            </a:r>
            <a:endParaRPr lang="ru-RU" sz="1400" b="1" dirty="0">
              <a:latin typeface="TimesET" pitchFamily="2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616466" y="2619070"/>
            <a:ext cx="1136773" cy="46137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TimesET" pitchFamily="2" charset="0"/>
              </a:rPr>
              <a:t>73,6%</a:t>
            </a:r>
            <a:endParaRPr lang="ru-RU" sz="1400" b="1" dirty="0">
              <a:latin typeface="TimesET" pitchFamily="2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593415" y="3191048"/>
            <a:ext cx="1146831" cy="52189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TimesET" pitchFamily="2" charset="0"/>
              </a:rPr>
              <a:t>30 001,4</a:t>
            </a:r>
          </a:p>
          <a:p>
            <a:pPr algn="ctr"/>
            <a:r>
              <a:rPr lang="ru-RU" sz="1400" b="1" dirty="0" smtClean="0">
                <a:latin typeface="TimesET" pitchFamily="2" charset="0"/>
              </a:rPr>
              <a:t> млн. рублей</a:t>
            </a:r>
            <a:endParaRPr lang="ru-RU" sz="1400" b="1" dirty="0">
              <a:latin typeface="TimesET" pitchFamily="2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354592" y="3699191"/>
            <a:ext cx="3816946" cy="5218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Темп роста налоговых и неналоговых доходов республиканского бюджета Чувашской Республики (к предыдущему году)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587334" y="3771199"/>
            <a:ext cx="1146831" cy="44988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TimesET" pitchFamily="2" charset="0"/>
              </a:rPr>
              <a:t>102,7%</a:t>
            </a:r>
            <a:endParaRPr lang="ru-RU" sz="1400" b="1" dirty="0">
              <a:latin typeface="TimesET" pitchFamily="2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354592" y="4293096"/>
            <a:ext cx="3816946" cy="7200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Доля просроченной задолженности по бюджетным кредитам, предоставленным из федерального бюджета, в общем объеме задолженности по бюджетным кредитам, предоставленным из федерального бюджета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7577425" y="4392186"/>
            <a:ext cx="1146831" cy="47697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TimesET" pitchFamily="2" charset="0"/>
              </a:rPr>
              <a:t>0%</a:t>
            </a:r>
            <a:endParaRPr lang="ru-RU" sz="1400" b="1" dirty="0">
              <a:latin typeface="TimesET" pitchFamily="2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3354592" y="5085184"/>
            <a:ext cx="3816946" cy="7920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Доля муниципальных районов и городских округов, по которым проводится оценка качества управления муниципальными финансами, в общем количестве муниципальных районов и городских округов Чувашской Республики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576697" y="5178445"/>
            <a:ext cx="1146831" cy="52189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TimesET" pitchFamily="2" charset="0"/>
              </a:rPr>
              <a:t>100%</a:t>
            </a:r>
            <a:endParaRPr lang="ru-RU" sz="1400" b="1" dirty="0">
              <a:latin typeface="TimesET" pitchFamily="2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3354592" y="5982173"/>
            <a:ext cx="3816946" cy="399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Обеспечение контроля за сохранностью государственного имущества Чувашской Республики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587856" y="5982172"/>
            <a:ext cx="1146831" cy="39915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TimesET" pitchFamily="2" charset="0"/>
              </a:rPr>
              <a:t>50,0%</a:t>
            </a:r>
            <a:endParaRPr lang="ru-RU" sz="1400" b="1" dirty="0">
              <a:latin typeface="TimesET" pitchFamily="2" charset="0"/>
            </a:endParaRPr>
          </a:p>
        </p:txBody>
      </p:sp>
      <p:graphicFrame>
        <p:nvGraphicFramePr>
          <p:cNvPr id="41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9250409"/>
              </p:ext>
            </p:extLst>
          </p:nvPr>
        </p:nvGraphicFramePr>
        <p:xfrm>
          <a:off x="467544" y="3284984"/>
          <a:ext cx="2848438" cy="3138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391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5"/>
          <p:cNvSpPr>
            <a:spLocks noGrp="1"/>
          </p:cNvSpPr>
          <p:nvPr>
            <p:ph type="title"/>
          </p:nvPr>
        </p:nvSpPr>
        <p:spPr>
          <a:xfrm>
            <a:off x="755650" y="1"/>
            <a:ext cx="8388351" cy="981075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BFBC1"/>
                </a:solidFill>
                <a:latin typeface="TimesET" pitchFamily="2" charset="0"/>
              </a:rPr>
              <a:t>Государственная программа </a:t>
            </a:r>
            <a:r>
              <a:rPr lang="ru-RU" sz="2000" b="1" dirty="0">
                <a:solidFill>
                  <a:srgbClr val="FBFBC1"/>
                </a:solidFill>
                <a:latin typeface="TimesET" pitchFamily="2" charset="0"/>
              </a:rPr>
              <a:t>«Развитие потенциала государственного </a:t>
            </a:r>
            <a:r>
              <a:rPr lang="ru-RU" sz="2000" b="1" dirty="0" smtClean="0">
                <a:solidFill>
                  <a:srgbClr val="FBFBC1"/>
                </a:solidFill>
                <a:latin typeface="TimesET" pitchFamily="2" charset="0"/>
              </a:rPr>
              <a:t>управления</a:t>
            </a:r>
            <a:r>
              <a:rPr lang="ru-RU" sz="2000" b="1" dirty="0">
                <a:solidFill>
                  <a:srgbClr val="FBFBC1"/>
                </a:solidFill>
                <a:latin typeface="TimesET" pitchFamily="2" charset="0"/>
              </a:rPr>
              <a:t>» </a:t>
            </a:r>
            <a:r>
              <a:rPr lang="ru-RU" sz="2000" b="1" dirty="0" smtClean="0">
                <a:solidFill>
                  <a:srgbClr val="FBFBC1"/>
                </a:solidFill>
                <a:latin typeface="TimesET" pitchFamily="2" charset="0"/>
              </a:rPr>
              <a:t>в 2016 году</a:t>
            </a:r>
            <a:endParaRPr lang="ru-RU" sz="2000" b="1" dirty="0">
              <a:solidFill>
                <a:srgbClr val="FBFBC1"/>
              </a:solidFill>
              <a:latin typeface="TimesET" pitchFamily="2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823345" y="1973039"/>
            <a:ext cx="6408711" cy="5058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000" dirty="0">
                <a:latin typeface="TimesET" pitchFamily="2" charset="0"/>
              </a:rPr>
              <a:t>Доля муниципальных нормативных правовых актов, внесенных в регистр муниципальных нормативных правовых актов Чувашской Республики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535312" y="1124744"/>
            <a:ext cx="6696743" cy="72567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TimesET" pitchFamily="2" charset="0"/>
              </a:rPr>
              <a:t>Отдельные показатели</a:t>
            </a:r>
            <a:endParaRPr lang="ru-RU" sz="2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823345" y="2550921"/>
            <a:ext cx="6408712" cy="5040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Доля подготовленных нормативных правовых актов Чувашской Республики, регулирующих вопросы противодействия коррупции, отнесенные к компетенции </a:t>
            </a:r>
            <a:r>
              <a:rPr lang="ru-RU" sz="1000" dirty="0" smtClean="0">
                <a:latin typeface="TimesET" pitchFamily="2" charset="0"/>
              </a:rPr>
              <a:t>субъекта </a:t>
            </a:r>
            <a:r>
              <a:rPr lang="ru-RU" sz="1000" dirty="0">
                <a:latin typeface="TimesET" pitchFamily="2" charset="0"/>
              </a:rPr>
              <a:t>Российской Федерации 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3415111" y="3140968"/>
            <a:ext cx="3816946" cy="6261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Доля вакантных должностей гражданской службы, замещаемых на основе назначения из кадровых резервов государственных органов Чувашской Республики, кадрового резерва Чувашской Республики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596336" y="1124744"/>
            <a:ext cx="1233658" cy="72567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ET" pitchFamily="2" charset="0"/>
              </a:rPr>
              <a:t>Утверждено на 2016 год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682640" y="1974857"/>
            <a:ext cx="1034095" cy="5040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ET" pitchFamily="2" charset="0"/>
              </a:rPr>
              <a:t>100</a:t>
            </a:r>
            <a:r>
              <a:rPr lang="ru-RU" sz="1400" b="1" dirty="0" smtClean="0">
                <a:latin typeface="TimesET" pitchFamily="2" charset="0"/>
              </a:rPr>
              <a:t>%</a:t>
            </a:r>
            <a:endParaRPr lang="ru-RU" sz="1400" b="1" dirty="0">
              <a:latin typeface="TimesET" pitchFamily="2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692700" y="2571853"/>
            <a:ext cx="1025024" cy="48312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TimesET" pitchFamily="2" charset="0"/>
              </a:rPr>
              <a:t>100%</a:t>
            </a:r>
            <a:endParaRPr lang="ru-RU" sz="1400" b="1" dirty="0">
              <a:latin typeface="TimesET" pitchFamily="2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682641" y="3212976"/>
            <a:ext cx="1034094" cy="52189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TimesET" pitchFamily="2" charset="0"/>
              </a:rPr>
              <a:t>не менее 50%</a:t>
            </a:r>
            <a:endParaRPr lang="ru-RU" sz="1400" b="1" dirty="0">
              <a:latin typeface="TimesET" pitchFamily="2" charset="0"/>
            </a:endParaRPr>
          </a:p>
        </p:txBody>
      </p:sp>
      <p:graphicFrame>
        <p:nvGraphicFramePr>
          <p:cNvPr id="41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0093832"/>
              </p:ext>
            </p:extLst>
          </p:nvPr>
        </p:nvGraphicFramePr>
        <p:xfrm>
          <a:off x="528063" y="3415017"/>
          <a:ext cx="2848438" cy="3138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Скругленный прямоугольник 28"/>
          <p:cNvSpPr/>
          <p:nvPr/>
        </p:nvSpPr>
        <p:spPr>
          <a:xfrm>
            <a:off x="3419350" y="3861048"/>
            <a:ext cx="3816946" cy="7200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Доля государственных гражданских служащих Чувашской Республики (далее - гражданские служащие) в возрасте до 30 лет в общей численности гражданских служащих, имеющих стаж гражданской службы более 3 лет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697071" y="3933056"/>
            <a:ext cx="1023902" cy="5040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>
                <a:latin typeface="TimesET" pitchFamily="2" charset="0"/>
              </a:rPr>
              <a:t>не менее </a:t>
            </a:r>
            <a:r>
              <a:rPr lang="ru-RU" sz="1400" b="1" dirty="0" smtClean="0">
                <a:latin typeface="TimesET" pitchFamily="2" charset="0"/>
              </a:rPr>
              <a:t>12%</a:t>
            </a:r>
            <a:endParaRPr lang="ru-RU" sz="1400" b="1" dirty="0">
              <a:latin typeface="TimesET" pitchFamily="2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3419350" y="4711161"/>
            <a:ext cx="3816946" cy="4320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Срок предоставления информации органами записи актов гражданского состояния гражданам и юридическим лицам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7733584" y="4765328"/>
            <a:ext cx="987389" cy="37788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TimesET" pitchFamily="2" charset="0"/>
              </a:rPr>
              <a:t>9 дней</a:t>
            </a:r>
            <a:endParaRPr lang="ru-RU" sz="1400" b="1" dirty="0">
              <a:latin typeface="TimesET" pitchFamily="2" charset="0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01392" y="5287225"/>
            <a:ext cx="3816946" cy="6480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Соблюдение сроков государственной регистрации нормативных правовых актов органов исполнительной власти Чувашской Республики, установленных законодательством Чувашской Республики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7733515" y="5359233"/>
            <a:ext cx="987980" cy="5040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TimesET" pitchFamily="2" charset="0"/>
              </a:rPr>
              <a:t>100%</a:t>
            </a:r>
            <a:endParaRPr lang="ru-RU" sz="1400" b="1" dirty="0">
              <a:latin typeface="TimesET" pitchFamily="2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464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одзаголовок 2"/>
          <p:cNvSpPr txBox="1">
            <a:spLocks/>
          </p:cNvSpPr>
          <p:nvPr/>
        </p:nvSpPr>
        <p:spPr bwMode="auto">
          <a:xfrm>
            <a:off x="58425" y="2336328"/>
            <a:ext cx="8568952" cy="4521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447675" algn="just">
              <a:lnSpc>
                <a:spcPct val="120000"/>
              </a:lnSpc>
            </a:pPr>
            <a:endParaRPr lang="ru-RU" sz="20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42976" y="214290"/>
            <a:ext cx="7072362" cy="571504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25000">
                <a:srgbClr val="FFC000"/>
              </a:gs>
              <a:gs pos="71000">
                <a:srgbClr val="C00000"/>
              </a:gs>
              <a:gs pos="100000">
                <a:srgbClr val="4D0808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400" b="1" i="1" dirty="0" smtClean="0">
                <a:solidFill>
                  <a:prstClr val="white"/>
                </a:solidFill>
              </a:rPr>
              <a:t>Структура бюджета</a:t>
            </a:r>
            <a:endParaRPr lang="ru-RU" sz="2400" b="1" i="1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094" y="1458250"/>
            <a:ext cx="7643812" cy="70802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prstClr val="black"/>
                </a:solidFill>
                <a:cs typeface="Times New Roman" pitchFamily="18" charset="0"/>
              </a:rPr>
              <a:t>Чтобы понять, как устроен бюджет, сравним его с бюджетом отдельной семьи.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133466346"/>
              </p:ext>
            </p:extLst>
          </p:nvPr>
        </p:nvGraphicFramePr>
        <p:xfrm>
          <a:off x="775331" y="3068329"/>
          <a:ext cx="7135140" cy="1571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Группа 40"/>
          <p:cNvGrpSpPr>
            <a:grpSpLocks/>
          </p:cNvGrpSpPr>
          <p:nvPr/>
        </p:nvGrpSpPr>
        <p:grpSpPr bwMode="auto">
          <a:xfrm>
            <a:off x="1717352" y="4857750"/>
            <a:ext cx="6429375" cy="928687"/>
            <a:chOff x="1571604" y="4357694"/>
            <a:chExt cx="6429420" cy="928694"/>
          </a:xfrm>
        </p:grpSpPr>
        <p:sp>
          <p:nvSpPr>
            <p:cNvPr id="9" name="Минус 8"/>
            <p:cNvSpPr/>
            <p:nvPr/>
          </p:nvSpPr>
          <p:spPr>
            <a:xfrm>
              <a:off x="1571604" y="4357694"/>
              <a:ext cx="571504" cy="428628"/>
            </a:xfrm>
            <a:prstGeom prst="mathMinus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" name="TextBox 34"/>
            <p:cNvSpPr txBox="1">
              <a:spLocks noChangeArrowheads="1"/>
            </p:cNvSpPr>
            <p:nvPr/>
          </p:nvSpPr>
          <p:spPr bwMode="auto">
            <a:xfrm>
              <a:off x="2357422" y="4357694"/>
              <a:ext cx="5643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ru-RU" altLang="ru-RU" b="1" dirty="0">
                  <a:solidFill>
                    <a:srgbClr val="002060"/>
                  </a:solidFill>
                  <a:cs typeface="Times New Roman" pitchFamily="18" charset="0"/>
                </a:rPr>
                <a:t>Дефицит (расходы больше доходов)</a:t>
              </a:r>
            </a:p>
          </p:txBody>
        </p:sp>
        <p:sp>
          <p:nvSpPr>
            <p:cNvPr id="11" name="Плюс 10"/>
            <p:cNvSpPr/>
            <p:nvPr/>
          </p:nvSpPr>
          <p:spPr>
            <a:xfrm>
              <a:off x="1571604" y="4857760"/>
              <a:ext cx="571504" cy="428628"/>
            </a:xfrm>
            <a:prstGeom prst="mathPlus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" name="TextBox 36"/>
            <p:cNvSpPr txBox="1">
              <a:spLocks noChangeArrowheads="1"/>
            </p:cNvSpPr>
            <p:nvPr/>
          </p:nvSpPr>
          <p:spPr bwMode="auto">
            <a:xfrm>
              <a:off x="2357422" y="4857760"/>
              <a:ext cx="5643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ru-RU" altLang="ru-RU" b="1" dirty="0">
                  <a:solidFill>
                    <a:srgbClr val="002060"/>
                  </a:solidFill>
                  <a:cs typeface="Times New Roman" pitchFamily="18" charset="0"/>
                </a:rPr>
                <a:t>Профицит (доходы больше расходов)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50094" y="2636912"/>
            <a:ext cx="7643812" cy="40005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prstClr val="white"/>
                </a:solidFill>
                <a:cs typeface="Times New Roman" pitchFamily="18" charset="0"/>
              </a:rPr>
              <a:t>Бюджет любой семьи делится на две части – </a:t>
            </a:r>
            <a:r>
              <a:rPr lang="ru-RU" sz="2000" i="1" u="sng" dirty="0">
                <a:solidFill>
                  <a:prstClr val="white"/>
                </a:solidFill>
                <a:cs typeface="Times New Roman" pitchFamily="18" charset="0"/>
              </a:rPr>
              <a:t>доходы и расходы</a:t>
            </a:r>
            <a:r>
              <a:rPr lang="ru-RU" sz="2000" dirty="0">
                <a:solidFill>
                  <a:prstClr val="white"/>
                </a:solidFill>
                <a:cs typeface="Times New Roman" pitchFamily="18" charset="0"/>
              </a:rPr>
              <a:t>.</a:t>
            </a: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519" y="4421707"/>
            <a:ext cx="1872209" cy="187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235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704856" cy="980728"/>
          </a:xfrm>
        </p:spPr>
        <p:txBody>
          <a:bodyPr/>
          <a:lstStyle/>
          <a:p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государственной программы Чувашской Республики </a:t>
            </a: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здравоохранения», </a:t>
            </a:r>
            <a:b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574966601"/>
              </p:ext>
            </p:extLst>
          </p:nvPr>
        </p:nvGraphicFramePr>
        <p:xfrm>
          <a:off x="323528" y="1844824"/>
          <a:ext cx="5737655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7" name="Picture 3" descr="C:\Users\o.kudryavceva\Desktop\для слайдов_медицина фото\IMG_37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4005064"/>
            <a:ext cx="2904074" cy="192394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9" y="1336056"/>
            <a:ext cx="2895915" cy="187692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801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здравоохранения»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23628" y="1007441"/>
            <a:ext cx="3384376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Показатели (индикаторы)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2593" y="3228798"/>
            <a:ext cx="5964980" cy="3555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rgbClr val="000000"/>
                </a:solidFill>
                <a:latin typeface="TimesET" pitchFamily="2" charset="0"/>
              </a:rPr>
              <a:t>Смертность от всех </a:t>
            </a:r>
            <a:r>
              <a:rPr lang="ru-RU" sz="1100" dirty="0" smtClean="0">
                <a:solidFill>
                  <a:srgbClr val="000000"/>
                </a:solidFill>
                <a:latin typeface="TimesET" pitchFamily="2" charset="0"/>
              </a:rPr>
              <a:t>причин (случаев на 1 тыс. населения)</a:t>
            </a:r>
            <a:endParaRPr lang="ru-RU" sz="1100" dirty="0">
              <a:solidFill>
                <a:srgbClr val="000000"/>
              </a:solidFill>
              <a:latin typeface="TimesET" pitchFamily="2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9258" y="3662117"/>
            <a:ext cx="5964980" cy="36736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rgbClr val="000000"/>
                </a:solidFill>
                <a:latin typeface="TimesET" pitchFamily="2" charset="0"/>
              </a:rPr>
              <a:t>Материнская </a:t>
            </a:r>
            <a:r>
              <a:rPr lang="ru-RU" sz="1100" dirty="0" smtClean="0">
                <a:solidFill>
                  <a:srgbClr val="000000"/>
                </a:solidFill>
                <a:latin typeface="TimesET" pitchFamily="2" charset="0"/>
              </a:rPr>
              <a:t>смертность (случаев на 100 тыс. родившихся живыми)</a:t>
            </a:r>
            <a:endParaRPr lang="ru-RU" sz="1100" dirty="0">
              <a:solidFill>
                <a:srgbClr val="000000"/>
              </a:solidFill>
              <a:latin typeface="TimesET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24386" y="4566519"/>
            <a:ext cx="5964980" cy="4393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rgbClr val="000000"/>
                </a:solidFill>
                <a:latin typeface="TimesET" pitchFamily="2" charset="0"/>
              </a:rPr>
              <a:t>Ожидаемая продолжительность жизни при </a:t>
            </a:r>
            <a:r>
              <a:rPr lang="ru-RU" sz="1100" dirty="0" smtClean="0">
                <a:solidFill>
                  <a:srgbClr val="000000"/>
                </a:solidFill>
                <a:latin typeface="TimesET" pitchFamily="2" charset="0"/>
              </a:rPr>
              <a:t>рождении (лет)</a:t>
            </a:r>
            <a:endParaRPr lang="ru-RU" sz="1100" dirty="0">
              <a:solidFill>
                <a:srgbClr val="000000"/>
              </a:solidFill>
              <a:latin typeface="TimesET" pitchFamily="2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21984" y="4093691"/>
            <a:ext cx="5964980" cy="39506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rgbClr val="000000"/>
                </a:solidFill>
                <a:latin typeface="TimesET" pitchFamily="2" charset="0"/>
              </a:rPr>
              <a:t>Младенческая </a:t>
            </a:r>
            <a:r>
              <a:rPr lang="ru-RU" sz="1100" dirty="0" smtClean="0">
                <a:solidFill>
                  <a:srgbClr val="000000"/>
                </a:solidFill>
                <a:latin typeface="TimesET" pitchFamily="2" charset="0"/>
              </a:rPr>
              <a:t>смертность (случаев на 1 тыс. родившихся живыми)</a:t>
            </a:r>
            <a:endParaRPr lang="ru-RU" sz="1100" dirty="0">
              <a:solidFill>
                <a:srgbClr val="000000"/>
              </a:solidFill>
              <a:latin typeface="TimesET" pitchFamily="2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9258" y="6086812"/>
            <a:ext cx="5964980" cy="41996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rgbClr val="000000"/>
                </a:solidFill>
                <a:latin typeface="TimesET" pitchFamily="2" charset="0"/>
              </a:rPr>
              <a:t>Обеспеченность врачами (без учета федеральных медицинских организаций, находящихся на территории Чувашской Республики</a:t>
            </a:r>
            <a:r>
              <a:rPr lang="ru-RU" sz="1100" dirty="0" smtClean="0">
                <a:solidFill>
                  <a:srgbClr val="000000"/>
                </a:solidFill>
                <a:latin typeface="TimesET" pitchFamily="2" charset="0"/>
              </a:rPr>
              <a:t>) (на 10 тыс. населения)</a:t>
            </a:r>
            <a:endParaRPr lang="ru-RU" sz="1100" dirty="0">
              <a:solidFill>
                <a:srgbClr val="000000"/>
              </a:solidFill>
              <a:latin typeface="TimesET" pitchFamily="2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6079750" y="1046936"/>
            <a:ext cx="2807593" cy="561859"/>
            <a:chOff x="359" y="1999"/>
            <a:chExt cx="2807593" cy="561859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359" y="1999"/>
              <a:ext cx="2807593" cy="561859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16815" y="18455"/>
              <a:ext cx="2774681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Достижение значений показателей (индикаторов) </a:t>
              </a:r>
              <a:endParaRPr lang="ru-RU" sz="1400" b="1" kern="1200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077782" y="1734787"/>
            <a:ext cx="1830474" cy="545691"/>
            <a:chOff x="3099" y="579197"/>
            <a:chExt cx="1830474" cy="561859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3099" y="579197"/>
              <a:ext cx="1830474" cy="561859"/>
            </a:xfrm>
            <a:prstGeom prst="roundRect">
              <a:avLst>
                <a:gd name="adj" fmla="val 10000"/>
              </a:avLst>
            </a:pr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Скругленный прямоугольник 4"/>
            <p:cNvSpPr/>
            <p:nvPr/>
          </p:nvSpPr>
          <p:spPr>
            <a:xfrm>
              <a:off x="19555" y="595653"/>
              <a:ext cx="1797562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2015 год</a:t>
              </a:r>
              <a:endParaRPr lang="ru-RU" sz="1400" b="1" kern="1200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8014400" y="1750769"/>
            <a:ext cx="896412" cy="545404"/>
            <a:chOff x="1908799" y="579197"/>
            <a:chExt cx="896412" cy="561859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1908799" y="579197"/>
              <a:ext cx="896412" cy="561859"/>
            </a:xfrm>
            <a:prstGeom prst="roundRect">
              <a:avLst>
                <a:gd name="adj" fmla="val 10000"/>
              </a:avLst>
            </a:pr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Скругленный прямоугольник 4"/>
            <p:cNvSpPr/>
            <p:nvPr/>
          </p:nvSpPr>
          <p:spPr>
            <a:xfrm>
              <a:off x="1925255" y="595653"/>
              <a:ext cx="863500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2016 год</a:t>
              </a:r>
              <a:endParaRPr lang="ru-RU" sz="1400" b="1" kern="1200" dirty="0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6102270" y="2407965"/>
            <a:ext cx="906173" cy="489918"/>
            <a:chOff x="6669" y="1156395"/>
            <a:chExt cx="892916" cy="561859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6669" y="1156395"/>
              <a:ext cx="892916" cy="56185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Скругленный прямоугольник 4"/>
            <p:cNvSpPr/>
            <p:nvPr/>
          </p:nvSpPr>
          <p:spPr>
            <a:xfrm>
              <a:off x="23125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план</a:t>
              </a:r>
              <a:endParaRPr lang="ru-RU" sz="1100" b="1" kern="1200" dirty="0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7015340" y="2417663"/>
            <a:ext cx="892916" cy="482777"/>
            <a:chOff x="937088" y="1156395"/>
            <a:chExt cx="892916" cy="561859"/>
          </a:xfrm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937088" y="1156395"/>
              <a:ext cx="892916" cy="561859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Скругленный прямоугольник 4"/>
            <p:cNvSpPr/>
            <p:nvPr/>
          </p:nvSpPr>
          <p:spPr>
            <a:xfrm>
              <a:off x="953544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факт</a:t>
              </a:r>
              <a:endParaRPr lang="ru-RU" sz="1100" b="1" kern="1200" dirty="0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8054110" y="3221775"/>
            <a:ext cx="866357" cy="374235"/>
            <a:chOff x="1908799" y="1156395"/>
            <a:chExt cx="896412" cy="561859"/>
          </a:xfrm>
        </p:grpSpPr>
        <p:sp>
          <p:nvSpPr>
            <p:cNvPr id="28" name="Скругленный прямоугольник 27"/>
            <p:cNvSpPr/>
            <p:nvPr/>
          </p:nvSpPr>
          <p:spPr>
            <a:xfrm>
              <a:off x="1908799" y="1156395"/>
              <a:ext cx="896412" cy="56185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Скругленный прямоугольник 4"/>
            <p:cNvSpPr/>
            <p:nvPr/>
          </p:nvSpPr>
          <p:spPr>
            <a:xfrm>
              <a:off x="1925255" y="1172851"/>
              <a:ext cx="863500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12,8</a:t>
              </a:r>
              <a:endParaRPr lang="ru-RU" sz="1100" b="1" kern="1200" dirty="0"/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6140779" y="3198849"/>
            <a:ext cx="906173" cy="397161"/>
            <a:chOff x="-2822" y="1156393"/>
            <a:chExt cx="892916" cy="561859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-2822" y="1156393"/>
              <a:ext cx="892916" cy="56185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23125" y="1172851"/>
              <a:ext cx="860004" cy="5289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12,8 </a:t>
              </a: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6133710" y="3666577"/>
            <a:ext cx="906173" cy="374342"/>
            <a:chOff x="6669" y="1156395"/>
            <a:chExt cx="892916" cy="561859"/>
          </a:xfrm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6669" y="1156395"/>
              <a:ext cx="892916" cy="56185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Скругленный прямоугольник 4"/>
            <p:cNvSpPr/>
            <p:nvPr/>
          </p:nvSpPr>
          <p:spPr>
            <a:xfrm>
              <a:off x="23125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6,2</a:t>
              </a:r>
              <a:endParaRPr lang="ru-RU" sz="1100" b="1" kern="1200" dirty="0"/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6146457" y="4083573"/>
            <a:ext cx="906173" cy="434691"/>
            <a:chOff x="6669" y="1156395"/>
            <a:chExt cx="892916" cy="561859"/>
          </a:xfrm>
        </p:grpSpPr>
        <p:sp>
          <p:nvSpPr>
            <p:cNvPr id="39" name="Скругленный прямоугольник 38"/>
            <p:cNvSpPr/>
            <p:nvPr/>
          </p:nvSpPr>
          <p:spPr>
            <a:xfrm>
              <a:off x="6669" y="1156395"/>
              <a:ext cx="892916" cy="56185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Скругленный прямоугольник 4"/>
            <p:cNvSpPr/>
            <p:nvPr/>
          </p:nvSpPr>
          <p:spPr>
            <a:xfrm>
              <a:off x="23125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5,0</a:t>
              </a:r>
              <a:endParaRPr lang="ru-RU" sz="1100" b="1" kern="1200" dirty="0"/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6158010" y="4597691"/>
            <a:ext cx="906173" cy="423844"/>
            <a:chOff x="6669" y="1156395"/>
            <a:chExt cx="892916" cy="561859"/>
          </a:xfrm>
        </p:grpSpPr>
        <p:sp>
          <p:nvSpPr>
            <p:cNvPr id="42" name="Скругленный прямоугольник 41"/>
            <p:cNvSpPr/>
            <p:nvPr/>
          </p:nvSpPr>
          <p:spPr>
            <a:xfrm>
              <a:off x="6669" y="1156395"/>
              <a:ext cx="892916" cy="56185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Скругленный прямоугольник 4"/>
            <p:cNvSpPr/>
            <p:nvPr/>
          </p:nvSpPr>
          <p:spPr>
            <a:xfrm>
              <a:off x="23125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70,4</a:t>
              </a:r>
              <a:endParaRPr lang="ru-RU" sz="1100" b="1" kern="1200" dirty="0"/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6140779" y="5995359"/>
            <a:ext cx="906173" cy="489918"/>
            <a:chOff x="6669" y="1156395"/>
            <a:chExt cx="892916" cy="561859"/>
          </a:xfrm>
        </p:grpSpPr>
        <p:sp>
          <p:nvSpPr>
            <p:cNvPr id="45" name="Скругленный прямоугольник 44"/>
            <p:cNvSpPr/>
            <p:nvPr/>
          </p:nvSpPr>
          <p:spPr>
            <a:xfrm>
              <a:off x="6669" y="1156395"/>
              <a:ext cx="892916" cy="56185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Скругленный прямоугольник 4"/>
            <p:cNvSpPr/>
            <p:nvPr/>
          </p:nvSpPr>
          <p:spPr>
            <a:xfrm>
              <a:off x="23125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39,0</a:t>
              </a:r>
              <a:endParaRPr lang="ru-RU" sz="1100" b="1" kern="1200" dirty="0"/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7094782" y="3210483"/>
            <a:ext cx="892916" cy="385527"/>
            <a:chOff x="937088" y="1156395"/>
            <a:chExt cx="892916" cy="561859"/>
          </a:xfrm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937088" y="1156395"/>
              <a:ext cx="892916" cy="561859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Скругленный прямоугольник 4"/>
            <p:cNvSpPr/>
            <p:nvPr/>
          </p:nvSpPr>
          <p:spPr>
            <a:xfrm>
              <a:off x="953544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13,1</a:t>
              </a: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7094906" y="3659043"/>
            <a:ext cx="892916" cy="381876"/>
            <a:chOff x="937088" y="1156395"/>
            <a:chExt cx="892916" cy="561859"/>
          </a:xfrm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937088" y="1156395"/>
              <a:ext cx="892916" cy="561859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953544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11,6</a:t>
              </a:r>
              <a:endParaRPr lang="ru-RU" sz="1100" b="1" kern="1200" dirty="0"/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7094269" y="4097883"/>
            <a:ext cx="892916" cy="404245"/>
            <a:chOff x="937088" y="1156395"/>
            <a:chExt cx="892916" cy="561859"/>
          </a:xfrm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937088" y="1156395"/>
              <a:ext cx="892916" cy="561859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953544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3,3</a:t>
              </a:r>
              <a:endParaRPr lang="ru-RU" sz="1100" b="1" kern="1200" dirty="0"/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7094269" y="4594398"/>
            <a:ext cx="892916" cy="409604"/>
            <a:chOff x="937088" y="1156395"/>
            <a:chExt cx="892916" cy="561859"/>
          </a:xfrm>
        </p:grpSpPr>
        <p:sp>
          <p:nvSpPr>
            <p:cNvPr id="57" name="Скругленный прямоугольник 56"/>
            <p:cNvSpPr/>
            <p:nvPr/>
          </p:nvSpPr>
          <p:spPr>
            <a:xfrm>
              <a:off x="937088" y="1156395"/>
              <a:ext cx="892916" cy="561859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Скругленный прямоугольник 4"/>
            <p:cNvSpPr/>
            <p:nvPr/>
          </p:nvSpPr>
          <p:spPr>
            <a:xfrm>
              <a:off x="953544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70,95</a:t>
              </a:r>
              <a:endParaRPr lang="ru-RU" sz="1100" b="1" kern="1200" dirty="0"/>
            </a:p>
          </p:txBody>
        </p:sp>
      </p:grpSp>
      <p:grpSp>
        <p:nvGrpSpPr>
          <p:cNvPr id="59" name="Группа 58"/>
          <p:cNvGrpSpPr/>
          <p:nvPr/>
        </p:nvGrpSpPr>
        <p:grpSpPr>
          <a:xfrm>
            <a:off x="7109776" y="6002500"/>
            <a:ext cx="892916" cy="482777"/>
            <a:chOff x="937088" y="1156395"/>
            <a:chExt cx="892916" cy="561859"/>
          </a:xfrm>
        </p:grpSpPr>
        <p:sp>
          <p:nvSpPr>
            <p:cNvPr id="60" name="Скругленный прямоугольник 59"/>
            <p:cNvSpPr/>
            <p:nvPr/>
          </p:nvSpPr>
          <p:spPr>
            <a:xfrm>
              <a:off x="937088" y="1156395"/>
              <a:ext cx="892916" cy="561859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Скругленный прямоугольник 4"/>
            <p:cNvSpPr/>
            <p:nvPr/>
          </p:nvSpPr>
          <p:spPr>
            <a:xfrm>
              <a:off x="953544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38,3</a:t>
              </a:r>
              <a:endParaRPr lang="ru-RU" sz="1100" b="1" kern="1200" dirty="0"/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8046951" y="3650505"/>
            <a:ext cx="900242" cy="390414"/>
            <a:chOff x="1908799" y="1156395"/>
            <a:chExt cx="896412" cy="561859"/>
          </a:xfrm>
        </p:grpSpPr>
        <p:sp>
          <p:nvSpPr>
            <p:cNvPr id="63" name="Скругленный прямоугольник 62"/>
            <p:cNvSpPr/>
            <p:nvPr/>
          </p:nvSpPr>
          <p:spPr>
            <a:xfrm>
              <a:off x="1908799" y="1156395"/>
              <a:ext cx="896412" cy="56185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4" name="Скругленный прямоугольник 4"/>
            <p:cNvSpPr/>
            <p:nvPr/>
          </p:nvSpPr>
          <p:spPr>
            <a:xfrm>
              <a:off x="1925255" y="1172851"/>
              <a:ext cx="863500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6,2</a:t>
              </a:r>
              <a:endParaRPr lang="ru-RU" sz="1100" b="1" kern="1200" dirty="0"/>
            </a:p>
          </p:txBody>
        </p:sp>
      </p:grpSp>
      <p:grpSp>
        <p:nvGrpSpPr>
          <p:cNvPr id="65" name="Группа 64"/>
          <p:cNvGrpSpPr/>
          <p:nvPr/>
        </p:nvGrpSpPr>
        <p:grpSpPr>
          <a:xfrm>
            <a:off x="8046950" y="4083573"/>
            <a:ext cx="900242" cy="418555"/>
            <a:chOff x="1908798" y="1156395"/>
            <a:chExt cx="896412" cy="561859"/>
          </a:xfrm>
        </p:grpSpPr>
        <p:sp>
          <p:nvSpPr>
            <p:cNvPr id="66" name="Скругленный прямоугольник 65"/>
            <p:cNvSpPr/>
            <p:nvPr/>
          </p:nvSpPr>
          <p:spPr>
            <a:xfrm>
              <a:off x="1908798" y="1156395"/>
              <a:ext cx="896412" cy="56185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7" name="Скругленный прямоугольник 4"/>
            <p:cNvSpPr/>
            <p:nvPr/>
          </p:nvSpPr>
          <p:spPr>
            <a:xfrm>
              <a:off x="1925255" y="1172851"/>
              <a:ext cx="863500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4,9</a:t>
              </a:r>
              <a:endParaRPr lang="ru-RU" sz="1100" b="1" kern="1200" dirty="0"/>
            </a:p>
          </p:txBody>
        </p:sp>
      </p:grpSp>
      <p:grpSp>
        <p:nvGrpSpPr>
          <p:cNvPr id="68" name="Группа 67"/>
          <p:cNvGrpSpPr/>
          <p:nvPr/>
        </p:nvGrpSpPr>
        <p:grpSpPr>
          <a:xfrm>
            <a:off x="8054110" y="4592229"/>
            <a:ext cx="900242" cy="411773"/>
            <a:chOff x="1908799" y="1156395"/>
            <a:chExt cx="896412" cy="561859"/>
          </a:xfrm>
        </p:grpSpPr>
        <p:sp>
          <p:nvSpPr>
            <p:cNvPr id="69" name="Скругленный прямоугольник 68"/>
            <p:cNvSpPr/>
            <p:nvPr/>
          </p:nvSpPr>
          <p:spPr>
            <a:xfrm>
              <a:off x="1908799" y="1156395"/>
              <a:ext cx="896412" cy="56185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0" name="Скругленный прямоугольник 4"/>
            <p:cNvSpPr/>
            <p:nvPr/>
          </p:nvSpPr>
          <p:spPr>
            <a:xfrm>
              <a:off x="1925255" y="1172851"/>
              <a:ext cx="863500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70,6</a:t>
              </a:r>
              <a:endParaRPr lang="ru-RU" sz="1100" b="1" kern="1200" dirty="0"/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8020225" y="2449072"/>
            <a:ext cx="900242" cy="474697"/>
            <a:chOff x="1908799" y="1156395"/>
            <a:chExt cx="896412" cy="561859"/>
          </a:xfrm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1908799" y="1156395"/>
              <a:ext cx="896412" cy="56185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1925255" y="1172851"/>
              <a:ext cx="863500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план</a:t>
              </a:r>
              <a:endParaRPr lang="ru-RU" sz="1100" b="1" kern="1200" dirty="0"/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8059689" y="6002500"/>
            <a:ext cx="900242" cy="474697"/>
            <a:chOff x="1908799" y="1156395"/>
            <a:chExt cx="896412" cy="561859"/>
          </a:xfrm>
        </p:grpSpPr>
        <p:sp>
          <p:nvSpPr>
            <p:cNvPr id="75" name="Скругленный прямоугольник 74"/>
            <p:cNvSpPr/>
            <p:nvPr/>
          </p:nvSpPr>
          <p:spPr>
            <a:xfrm>
              <a:off x="1908799" y="1156395"/>
              <a:ext cx="896412" cy="56185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6" name="Скругленный прямоугольник 4"/>
            <p:cNvSpPr/>
            <p:nvPr/>
          </p:nvSpPr>
          <p:spPr>
            <a:xfrm>
              <a:off x="1925255" y="1172851"/>
              <a:ext cx="863500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38,8</a:t>
              </a:r>
              <a:endParaRPr lang="ru-RU" sz="1100" b="1" kern="1200" dirty="0"/>
            </a:p>
          </p:txBody>
        </p:sp>
      </p:grpSp>
      <p:pic>
        <p:nvPicPr>
          <p:cNvPr id="77" name="Рисунок 7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186" y="1513500"/>
            <a:ext cx="2111896" cy="140793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174" y="1798825"/>
            <a:ext cx="1796962" cy="134406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8" y="1531043"/>
            <a:ext cx="1671599" cy="111963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0" name="Скругленный прямоугольник 79"/>
          <p:cNvSpPr/>
          <p:nvPr/>
        </p:nvSpPr>
        <p:spPr>
          <a:xfrm>
            <a:off x="111477" y="5082005"/>
            <a:ext cx="5964980" cy="4393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dirty="0" smtClean="0">
                <a:solidFill>
                  <a:srgbClr val="000000"/>
                </a:solidFill>
                <a:latin typeface="TimesET" pitchFamily="2" charset="0"/>
              </a:rPr>
              <a:t>Смертность от болезней системы кровообращения (случаев на 100 тыс. населения) </a:t>
            </a:r>
            <a:endParaRPr lang="ru-RU" sz="1100" dirty="0">
              <a:solidFill>
                <a:srgbClr val="000000"/>
              </a:solidFill>
              <a:latin typeface="TimesET" pitchFamily="2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2305" y="5568542"/>
            <a:ext cx="5964980" cy="4393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dirty="0" smtClean="0">
                <a:solidFill>
                  <a:srgbClr val="000000"/>
                </a:solidFill>
                <a:latin typeface="TimesET" pitchFamily="2" charset="0"/>
              </a:rPr>
              <a:t>Смертность от ДТП (</a:t>
            </a:r>
            <a:r>
              <a:rPr lang="ru-RU" sz="1100" dirty="0">
                <a:solidFill>
                  <a:srgbClr val="000000"/>
                </a:solidFill>
                <a:latin typeface="TimesET" pitchFamily="2" charset="0"/>
              </a:rPr>
              <a:t>случаев на 100 тыс. населения) </a:t>
            </a:r>
          </a:p>
        </p:txBody>
      </p:sp>
      <p:grpSp>
        <p:nvGrpSpPr>
          <p:cNvPr id="82" name="Группа 81"/>
          <p:cNvGrpSpPr/>
          <p:nvPr/>
        </p:nvGrpSpPr>
        <p:grpSpPr>
          <a:xfrm>
            <a:off x="6143477" y="5069997"/>
            <a:ext cx="906173" cy="423844"/>
            <a:chOff x="6669" y="1156395"/>
            <a:chExt cx="892916" cy="561859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6669" y="1156395"/>
              <a:ext cx="892916" cy="56185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23125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595,5</a:t>
              </a:r>
              <a:endParaRPr lang="ru-RU" sz="1100" b="1" kern="1200" dirty="0"/>
            </a:p>
          </p:txBody>
        </p:sp>
      </p:grpSp>
      <p:grpSp>
        <p:nvGrpSpPr>
          <p:cNvPr id="85" name="Группа 84"/>
          <p:cNvGrpSpPr/>
          <p:nvPr/>
        </p:nvGrpSpPr>
        <p:grpSpPr>
          <a:xfrm>
            <a:off x="6144446" y="5532359"/>
            <a:ext cx="906173" cy="423844"/>
            <a:chOff x="6669" y="1156395"/>
            <a:chExt cx="892916" cy="561859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6669" y="1156395"/>
              <a:ext cx="892916" cy="56185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23125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15,1</a:t>
              </a:r>
              <a:endParaRPr lang="ru-RU" sz="1100" b="1" kern="1200" dirty="0"/>
            </a:p>
          </p:txBody>
        </p:sp>
      </p:grpSp>
      <p:grpSp>
        <p:nvGrpSpPr>
          <p:cNvPr id="88" name="Группа 87"/>
          <p:cNvGrpSpPr/>
          <p:nvPr/>
        </p:nvGrpSpPr>
        <p:grpSpPr>
          <a:xfrm>
            <a:off x="7101696" y="5036399"/>
            <a:ext cx="892916" cy="409604"/>
            <a:chOff x="937088" y="1156395"/>
            <a:chExt cx="892916" cy="561859"/>
          </a:xfrm>
        </p:grpSpPr>
        <p:sp>
          <p:nvSpPr>
            <p:cNvPr id="89" name="Скругленный прямоугольник 88"/>
            <p:cNvSpPr/>
            <p:nvPr/>
          </p:nvSpPr>
          <p:spPr>
            <a:xfrm>
              <a:off x="937088" y="1156395"/>
              <a:ext cx="892916" cy="561859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кругленный прямоугольник 4"/>
            <p:cNvSpPr/>
            <p:nvPr/>
          </p:nvSpPr>
          <p:spPr>
            <a:xfrm>
              <a:off x="953544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485,6</a:t>
              </a:r>
              <a:endParaRPr lang="ru-RU" sz="1100" b="1" kern="1200" dirty="0"/>
            </a:p>
          </p:txBody>
        </p:sp>
      </p:grpSp>
      <p:grpSp>
        <p:nvGrpSpPr>
          <p:cNvPr id="91" name="Группа 90"/>
          <p:cNvGrpSpPr/>
          <p:nvPr/>
        </p:nvGrpSpPr>
        <p:grpSpPr>
          <a:xfrm>
            <a:off x="7109776" y="5503280"/>
            <a:ext cx="892916" cy="409604"/>
            <a:chOff x="937088" y="1156395"/>
            <a:chExt cx="892916" cy="561859"/>
          </a:xfrm>
        </p:grpSpPr>
        <p:sp>
          <p:nvSpPr>
            <p:cNvPr id="92" name="Скругленный прямоугольник 91"/>
            <p:cNvSpPr/>
            <p:nvPr/>
          </p:nvSpPr>
          <p:spPr>
            <a:xfrm>
              <a:off x="937088" y="1156395"/>
              <a:ext cx="892916" cy="561859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кругленный прямоугольник 4"/>
            <p:cNvSpPr/>
            <p:nvPr/>
          </p:nvSpPr>
          <p:spPr>
            <a:xfrm>
              <a:off x="953544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17,0</a:t>
              </a:r>
              <a:endParaRPr lang="ru-RU" sz="1100" b="1" kern="1200" dirty="0"/>
            </a:p>
          </p:txBody>
        </p:sp>
      </p:grpSp>
      <p:grpSp>
        <p:nvGrpSpPr>
          <p:cNvPr id="94" name="Группа 93"/>
          <p:cNvGrpSpPr/>
          <p:nvPr/>
        </p:nvGrpSpPr>
        <p:grpSpPr>
          <a:xfrm>
            <a:off x="8063477" y="5016171"/>
            <a:ext cx="900242" cy="411773"/>
            <a:chOff x="1908799" y="1156395"/>
            <a:chExt cx="896412" cy="561859"/>
          </a:xfrm>
        </p:grpSpPr>
        <p:sp>
          <p:nvSpPr>
            <p:cNvPr id="95" name="Скругленный прямоугольник 94"/>
            <p:cNvSpPr/>
            <p:nvPr/>
          </p:nvSpPr>
          <p:spPr>
            <a:xfrm>
              <a:off x="1908799" y="1156395"/>
              <a:ext cx="896412" cy="56185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6" name="Скругленный прямоугольник 4"/>
            <p:cNvSpPr/>
            <p:nvPr/>
          </p:nvSpPr>
          <p:spPr>
            <a:xfrm>
              <a:off x="1925255" y="1172851"/>
              <a:ext cx="863500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594,5</a:t>
              </a:r>
              <a:endParaRPr lang="ru-RU" sz="1100" b="1" kern="1200" dirty="0"/>
            </a:p>
          </p:txBody>
        </p:sp>
      </p:grpSp>
      <p:grpSp>
        <p:nvGrpSpPr>
          <p:cNvPr id="97" name="Группа 96"/>
          <p:cNvGrpSpPr/>
          <p:nvPr/>
        </p:nvGrpSpPr>
        <p:grpSpPr>
          <a:xfrm>
            <a:off x="8083938" y="5497658"/>
            <a:ext cx="900242" cy="411773"/>
            <a:chOff x="1908799" y="1156395"/>
            <a:chExt cx="896412" cy="561859"/>
          </a:xfrm>
        </p:grpSpPr>
        <p:sp>
          <p:nvSpPr>
            <p:cNvPr id="98" name="Скругленный прямоугольник 97"/>
            <p:cNvSpPr/>
            <p:nvPr/>
          </p:nvSpPr>
          <p:spPr>
            <a:xfrm>
              <a:off x="1908799" y="1156395"/>
              <a:ext cx="896412" cy="56185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кругленный прямоугольник 4"/>
            <p:cNvSpPr/>
            <p:nvPr/>
          </p:nvSpPr>
          <p:spPr>
            <a:xfrm>
              <a:off x="1925255" y="1172851"/>
              <a:ext cx="863500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13,9</a:t>
              </a:r>
              <a:endParaRPr lang="ru-RU" sz="1100" b="1" kern="1200" dirty="0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4176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solidFill>
                  <a:srgbClr val="F2F7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"Развитие образования"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8847233"/>
              </p:ext>
            </p:extLst>
          </p:nvPr>
        </p:nvGraphicFramePr>
        <p:xfrm>
          <a:off x="30791" y="1052736"/>
          <a:ext cx="9113209" cy="948550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9113209"/>
              </a:tblGrid>
              <a:tr h="20939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Цель государственной программы: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ET" pitchFamily="2" charset="0"/>
                      </a:endParaRPr>
                    </a:p>
                  </a:txBody>
                  <a:tcPr marL="8478" marR="8478" marT="8478" marB="0" anchor="b"/>
                </a:tc>
              </a:tr>
              <a:tr h="72671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u="none" strike="noStrike" dirty="0">
                          <a:effectLst/>
                        </a:rPr>
                        <a:t>обеспечение доступности качественного образования, ориентированного на формирование конкурентоспособной личности, отвечающей требованиям инновационного развития экономики, обладающей навыками проектирования собственной профессиональной карьеры и достижения современных стандартов качества жизни на основе общечеловеческих ценностей и активной гражданской позиции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ET" pitchFamily="2" charset="0"/>
                      </a:endParaRPr>
                    </a:p>
                  </a:txBody>
                  <a:tcPr marL="8478" marR="8478" marT="8478" marB="0"/>
                </a:tc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961602474"/>
              </p:ext>
            </p:extLst>
          </p:nvPr>
        </p:nvGraphicFramePr>
        <p:xfrm>
          <a:off x="4516" y="2060848"/>
          <a:ext cx="913948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003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9" descr="D:\Profiles\km7\Рабочий стол\3497601_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769" y="908720"/>
            <a:ext cx="2160240" cy="1728192"/>
          </a:xfrm>
          <a:prstGeom prst="rect">
            <a:avLst/>
          </a:prstGeom>
          <a:ln>
            <a:noFill/>
          </a:ln>
          <a:effectLst>
            <a:softEdge rad="1778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736" y="955697"/>
            <a:ext cx="2016223" cy="1513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116632"/>
            <a:ext cx="77768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«Развитие </a:t>
            </a:r>
            <a:r>
              <a:rPr lang="ru-RU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образования»</a:t>
            </a:r>
            <a:endParaRPr lang="ru-RU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244190708"/>
              </p:ext>
            </p:extLst>
          </p:nvPr>
        </p:nvGraphicFramePr>
        <p:xfrm>
          <a:off x="6228184" y="980728"/>
          <a:ext cx="280831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96359" y="2755249"/>
            <a:ext cx="5964979" cy="5040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Удовлетворенность населения качеством начального общего, основного общего и среднего общего образования, профессионального образования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96360" y="3259306"/>
            <a:ext cx="5964978" cy="5297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Обеспеченность детей дошкольного возраста местами в дошкольных образовательных </a:t>
            </a:r>
            <a:r>
              <a:rPr lang="ru-RU" sz="1100" b="1" dirty="0" smtClean="0">
                <a:solidFill>
                  <a:schemeClr val="tx1"/>
                </a:solidFill>
              </a:rPr>
              <a:t>организациях, количество мест на 1000 детей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96359" y="3789040"/>
            <a:ext cx="5964979" cy="5760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Доля государственных (муниципальных) общеобразовательных организаций, соответствующих современным требованиям обучения, в общем количестве государственных (муниципальных) общеобразовательных организаций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07769" y="4365104"/>
            <a:ext cx="5953569" cy="7200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Доля выпускников государственных профессиональных образовательных организаций Чувашской Республики очной формы обучения, трудоустроившихся в течение одного года после окончания обучения по полученной специальности (профессии), в общей их численности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07769" y="5082953"/>
            <a:ext cx="5953569" cy="5040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Доля детей и молодежи, охваченных дополнительными общеобразовательными программами, в общей численности детей и молодежи 5-18 лет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96361" y="5589240"/>
            <a:ext cx="5964977" cy="5760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Доля молодежи в возрасте от 14 до 30 лет, охваченной деятельностью молодежных общественных объединений, в общей ее численности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96360" y="6165304"/>
            <a:ext cx="5964979" cy="57983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Удельный вес образовательных организаций, имеющих органы общественного управления, эффективно влияющие на формирование заказа на образовательные услуги, решение кадровых, экономических и других вопросов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82705" y="2245760"/>
            <a:ext cx="2592288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Показатели (индикаторы)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C:\Users\Public\Pictures\Sample Pictures\s8002206(1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993" y="981412"/>
            <a:ext cx="1848627" cy="138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77531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государственной программы Чувашской Республики "Содействие занятости населения</a:t>
            </a:r>
            <a:r>
              <a:rPr lang="ru-RU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454247719"/>
              </p:ext>
            </p:extLst>
          </p:nvPr>
        </p:nvGraphicFramePr>
        <p:xfrm>
          <a:off x="107504" y="1268760"/>
          <a:ext cx="8640960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522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2" y="2052076"/>
            <a:ext cx="1823135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936" y="2081792"/>
            <a:ext cx="1933867" cy="1266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771" y="1059787"/>
            <a:ext cx="2235412" cy="228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116632"/>
            <a:ext cx="7848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r>
              <a:rPr lang="ru-RU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«Содействие занятости населения»</a:t>
            </a:r>
            <a:endParaRPr lang="ru-RU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718099068"/>
              </p:ext>
            </p:extLst>
          </p:nvPr>
        </p:nvGraphicFramePr>
        <p:xfrm>
          <a:off x="6228184" y="980728"/>
          <a:ext cx="280831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96359" y="3933056"/>
            <a:ext cx="5964980" cy="7920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Уровень безработицы в среднем за год,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5953" y="4941168"/>
            <a:ext cx="6007405" cy="79208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Уровень регистрируемой </a:t>
            </a:r>
            <a:r>
              <a:rPr lang="ru-RU" sz="1100" b="1" dirty="0">
                <a:solidFill>
                  <a:schemeClr val="tx1"/>
                </a:solidFill>
              </a:rPr>
              <a:t>безработицы в среднем за год, %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6562" y="5805264"/>
            <a:ext cx="5997606" cy="93610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Удельный вес работников, занятых во вредных и (или) опасных условиях труда, в общей численности работников,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82705" y="3069494"/>
            <a:ext cx="2592288" cy="7920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Показатели (индикаторы)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2" y="1073680"/>
            <a:ext cx="1823135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687" y="1073680"/>
            <a:ext cx="1918116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227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0234475"/>
              </p:ext>
            </p:extLst>
          </p:nvPr>
        </p:nvGraphicFramePr>
        <p:xfrm>
          <a:off x="1155828" y="3092794"/>
          <a:ext cx="6728540" cy="2376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8720"/>
                <a:gridCol w="1435444"/>
                <a:gridCol w="1612556"/>
                <a:gridCol w="1771820"/>
              </a:tblGrid>
              <a:tr h="792088">
                <a:tc>
                  <a:txBody>
                    <a:bodyPr/>
                    <a:lstStyle/>
                    <a:p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Число</a:t>
                      </a:r>
                      <a:r>
                        <a:rPr lang="ru-RU" sz="1050" baseline="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 нуждающихся </a:t>
                      </a:r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План на 2016 год (тыс. рублей)</a:t>
                      </a:r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План на 2016 год с 3 уточнением (тыс. рублей)</a:t>
                      </a:r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Социальные выплаты безработным гражданам (пособие по безработице)</a:t>
                      </a:r>
                    </a:p>
                    <a:p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4497 человек </a:t>
                      </a:r>
                      <a:r>
                        <a:rPr lang="ru-RU" sz="105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(среднемесячная численность получателе)</a:t>
                      </a:r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203</a:t>
                      </a:r>
                      <a:r>
                        <a:rPr lang="ru-RU" sz="1050" baseline="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 110,8</a:t>
                      </a:r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218 727,5</a:t>
                      </a:r>
                    </a:p>
                    <a:p>
                      <a:endParaRPr lang="ru-RU" sz="1050" baseline="0" dirty="0" smtClean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  <a:p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pPr algn="l"/>
                      <a:r>
                        <a:rPr lang="ru-RU" sz="105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Содействие </a:t>
                      </a:r>
                      <a:r>
                        <a:rPr lang="ru-RU" sz="1050" dirty="0" err="1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самозанятости</a:t>
                      </a:r>
                      <a:r>
                        <a:rPr lang="ru-RU" sz="1050" baseline="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 безработных граждан</a:t>
                      </a:r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39</a:t>
                      </a:r>
                      <a:r>
                        <a:rPr lang="ru-RU" sz="1050" baseline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 </a:t>
                      </a:r>
                      <a:r>
                        <a:rPr lang="ru-RU" sz="1050" baseline="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человек</a:t>
                      </a:r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2 352,0</a:t>
                      </a:r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2 293,2</a:t>
                      </a:r>
                    </a:p>
                    <a:p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187624" y="116632"/>
            <a:ext cx="6696744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Меры социальной поддержки безработных граждан</a:t>
            </a:r>
            <a:endParaRPr lang="ru-RU" sz="1400" dirty="0">
              <a:solidFill>
                <a:srgbClr val="F79646">
                  <a:lumMod val="50000"/>
                </a:srgb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24409"/>
            <a:ext cx="3348372" cy="2624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96" y="424409"/>
            <a:ext cx="3348372" cy="2624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8B4E9E-DC20-4671-BC32-BBFE77E2ACA0}" type="slidenum">
              <a:rPr lang="ru-RU" smtClean="0"/>
              <a:pPr>
                <a:defRPr/>
              </a:pPr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129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</a:t>
            </a:r>
            <a:br>
              <a:rPr lang="ru-RU" sz="16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поддержка граждан»</a:t>
            </a:r>
            <a:endParaRPr lang="ru-RU" sz="16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47</a:t>
            </a:fld>
            <a:endParaRPr lang="ru-RU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351303890"/>
              </p:ext>
            </p:extLst>
          </p:nvPr>
        </p:nvGraphicFramePr>
        <p:xfrm>
          <a:off x="323528" y="1772816"/>
          <a:ext cx="5400601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 descr="http://www.pfrf.ru/files/branches/rostov/invalidd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9" y="1196753"/>
            <a:ext cx="2016224" cy="15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avatars-fast.yandex.net/get-direct/uPQO74w6f4w8K5bBjxSKMg/y30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0052" y="1520802"/>
            <a:ext cx="936104" cy="93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31tv.ru/upload/files/lm_vnovost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0032" y="4941168"/>
            <a:ext cx="1296144" cy="947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6"/>
          <a:stretch>
            <a:fillRect/>
          </a:stretch>
        </p:blipFill>
        <p:spPr>
          <a:xfrm>
            <a:off x="7094220" y="2793669"/>
            <a:ext cx="2049780" cy="1532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1" y="3140968"/>
            <a:ext cx="1271985" cy="1185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:\Отдел бюджетной политики\_____2014 год\Отчет о деятельности Министерства\для отчета картинки\доступная среда.jpe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9" y="4326559"/>
            <a:ext cx="1833921" cy="14452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683568" y="1052736"/>
            <a:ext cx="4824536" cy="79208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государственной программы Чувашской Республики «Социальная поддержка граждан», млн. руб.</a:t>
            </a:r>
            <a:endParaRPr lang="ru-RU" sz="1400" dirty="0">
              <a:solidFill>
                <a:srgbClr val="FBFB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7803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16" descr="I:\Отдел бюджетной политики\_____2014 год\Отчет о деятельности Министерства\для отчета картинки\старик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" y="1031353"/>
            <a:ext cx="2476418" cy="1484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Рисунок 112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23" b="-150"/>
          <a:stretch>
            <a:fillRect/>
          </a:stretch>
        </p:blipFill>
        <p:spPr bwMode="auto">
          <a:xfrm>
            <a:off x="3924886" y="1031353"/>
            <a:ext cx="2212116" cy="1506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899592" y="116632"/>
            <a:ext cx="7992888" cy="615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endParaRPr lang="ru-RU" sz="17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7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поддержка граждан»  </a:t>
            </a:r>
            <a:endParaRPr lang="ru-RU" sz="1700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892585231"/>
              </p:ext>
            </p:extLst>
          </p:nvPr>
        </p:nvGraphicFramePr>
        <p:xfrm>
          <a:off x="6228184" y="1052735"/>
          <a:ext cx="2808312" cy="5692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89173" y="2768173"/>
            <a:ext cx="5964980" cy="55038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b="1" i="1" dirty="0">
                <a:solidFill>
                  <a:srgbClr val="000000"/>
                </a:solidFill>
                <a:latin typeface="TimesET" pitchFamily="2" charset="0"/>
              </a:rPr>
              <a:t>Доля граждан, получивших социальные услуги в учреждениях социального обслуживания населения, в общем количестве обратившихся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5146" y="3320181"/>
            <a:ext cx="6007405" cy="60174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b="1" i="1" dirty="0">
                <a:solidFill>
                  <a:srgbClr val="000000"/>
                </a:solidFill>
                <a:latin typeface="TimesET" pitchFamily="2" charset="0"/>
              </a:rPr>
              <a:t>Прирост количества социально ориентированных некоммерческих организаций </a:t>
            </a:r>
            <a:endParaRPr lang="ru-RU" sz="1100" b="1" i="1" dirty="0" smtClean="0">
              <a:solidFill>
                <a:srgbClr val="000000"/>
              </a:solidFill>
              <a:latin typeface="TimesET" pitchFamily="2" charset="0"/>
            </a:endParaRPr>
          </a:p>
          <a:p>
            <a:pPr fontAlgn="t"/>
            <a:r>
              <a:rPr lang="ru-RU" sz="1100" b="1" i="1" dirty="0" smtClean="0">
                <a:solidFill>
                  <a:srgbClr val="000000"/>
                </a:solidFill>
                <a:latin typeface="TimesET" pitchFamily="2" charset="0"/>
              </a:rPr>
              <a:t>(</a:t>
            </a:r>
            <a:r>
              <a:rPr lang="ru-RU" sz="1100" b="1" i="1" dirty="0">
                <a:solidFill>
                  <a:srgbClr val="000000"/>
                </a:solidFill>
                <a:latin typeface="TimesET" pitchFamily="2" charset="0"/>
              </a:rPr>
              <a:t>за исключением государственных (муниципальных) учреждений) на территории Чувашской Республики 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6562" y="3935511"/>
            <a:ext cx="5997606" cy="6439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b="1" i="1" dirty="0">
                <a:solidFill>
                  <a:schemeClr val="tx1"/>
                </a:solidFill>
                <a:latin typeface="TimesET" pitchFamily="2" charset="0"/>
              </a:rPr>
              <a:t>Доля инвалидов, положительно оценивающих уровень доступности приоритетных объектов и услуг, в общей численности инвалидов </a:t>
            </a:r>
            <a:r>
              <a:rPr lang="ru-RU" sz="1100" dirty="0">
                <a:solidFill>
                  <a:schemeClr val="tx1"/>
                </a:solidFill>
                <a:latin typeface="TimesET" pitchFamily="2" charset="0"/>
              </a:rPr>
              <a:t/>
            </a:r>
            <a:br>
              <a:rPr lang="ru-RU" sz="1100" dirty="0">
                <a:solidFill>
                  <a:schemeClr val="tx1"/>
                </a:solidFill>
                <a:latin typeface="TimesET" pitchFamily="2" charset="0"/>
              </a:rPr>
            </a:br>
            <a:endParaRPr lang="ru-RU" sz="1100" dirty="0">
              <a:solidFill>
                <a:schemeClr val="tx1"/>
              </a:solidFill>
              <a:latin typeface="TimesET" pitchFamily="2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86562" y="4606068"/>
            <a:ext cx="5997608" cy="6522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t"/>
            <a:r>
              <a:rPr lang="ru-RU" sz="1100" b="1" i="1" dirty="0">
                <a:solidFill>
                  <a:prstClr val="black"/>
                </a:solidFill>
                <a:latin typeface="TimesET" pitchFamily="2" charset="0"/>
              </a:rPr>
              <a:t>Доля доступных для инвалидов и других маломобильных групп населения приоритетных объектов социальной, транспортной, инженерной инфраструктуры в общем количестве приоритетных объектов в Чувашской Республике</a:t>
            </a:r>
            <a:r>
              <a:rPr lang="ru-RU" sz="1000" dirty="0">
                <a:solidFill>
                  <a:prstClr val="black"/>
                </a:solidFill>
                <a:latin typeface="TimesET" pitchFamily="2" charset="0"/>
              </a:rPr>
              <a:t/>
            </a:r>
            <a:br>
              <a:rPr lang="ru-RU" sz="1000" dirty="0">
                <a:solidFill>
                  <a:prstClr val="black"/>
                </a:solidFill>
                <a:latin typeface="TimesET" pitchFamily="2" charset="0"/>
              </a:rPr>
            </a:br>
            <a:endParaRPr lang="ru-RU" sz="1000" dirty="0">
              <a:solidFill>
                <a:srgbClr val="000000"/>
              </a:solidFill>
              <a:latin typeface="TimesET" pitchFamily="2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96359" y="5276310"/>
            <a:ext cx="5997606" cy="79208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t"/>
            <a:r>
              <a:rPr lang="ru-RU" sz="1100" b="1" i="1" dirty="0">
                <a:solidFill>
                  <a:prstClr val="black"/>
                </a:solidFill>
                <a:latin typeface="TimesET" pitchFamily="2" charset="0"/>
              </a:rPr>
              <a:t>Доля общеобразовательных организаций, в которых создана универсальная </a:t>
            </a:r>
            <a:r>
              <a:rPr lang="ru-RU" sz="1100" b="1" i="1" dirty="0" err="1">
                <a:solidFill>
                  <a:prstClr val="black"/>
                </a:solidFill>
                <a:latin typeface="TimesET" pitchFamily="2" charset="0"/>
              </a:rPr>
              <a:t>безбарьерная</a:t>
            </a:r>
            <a:r>
              <a:rPr lang="ru-RU" sz="1100" b="1" i="1" dirty="0">
                <a:solidFill>
                  <a:prstClr val="black"/>
                </a:solidFill>
                <a:latin typeface="TimesET" pitchFamily="2" charset="0"/>
              </a:rPr>
              <a:t> среда, позволяющая обеспечить совместное обучение инвалидов и лиц, не имеющих нарушений, в общем количестве  общеобразовательных организаций в Чувашской Республике</a:t>
            </a:r>
            <a:endParaRPr lang="ru-RU" sz="1100" dirty="0">
              <a:solidFill>
                <a:prstClr val="black"/>
              </a:solidFill>
              <a:latin typeface="TimesET" pitchFamily="2" charset="0"/>
            </a:endParaRPr>
          </a:p>
          <a:p>
            <a:pPr lvl="0" fontAlgn="t"/>
            <a:endParaRPr lang="ru-RU" sz="1000" dirty="0">
              <a:solidFill>
                <a:srgbClr val="000000"/>
              </a:solidFill>
              <a:latin typeface="TimesET" pitchFamily="2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98134" y="6093296"/>
            <a:ext cx="5997608" cy="65184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b="1" i="1" dirty="0">
                <a:solidFill>
                  <a:srgbClr val="000000"/>
                </a:solidFill>
                <a:latin typeface="TimesET" pitchFamily="2" charset="0"/>
              </a:rPr>
              <a:t>Охват граждан пожилого возраста стационарным, полустационарным и надомным социальным обслуживанием на 10 тыс. получателей трудовых пенсий по старости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75519" y="2264117"/>
            <a:ext cx="2592288" cy="50405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Показатели (индикаторы)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053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</a:t>
            </a:r>
            <a:br>
              <a:rPr lang="ru-RU" sz="20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поддержка </a:t>
            </a:r>
            <a:r>
              <a:rPr lang="ru-RU" sz="20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граждан»</a:t>
            </a:r>
            <a:endParaRPr lang="ru-RU" sz="2000" b="1" dirty="0">
              <a:solidFill>
                <a:srgbClr val="FBFB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64028" y="1268760"/>
            <a:ext cx="679451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Основные меры социальной поддержки детей и семей,                                    имеющих детей,</a:t>
            </a:r>
            <a:r>
              <a:rPr kumimoji="0" lang="ru-RU" sz="1300" b="1" i="0" u="none" strike="noStrike" kern="0" cap="none" spc="0" normalizeH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планируемые</a:t>
            </a:r>
            <a:r>
              <a:rPr kumimoji="0" lang="ru-RU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в 2016 году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выплата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ежемесячного пособия на ребенка – </a:t>
            </a:r>
            <a:r>
              <a:rPr lang="ru-RU" sz="1100" b="1" i="1" kern="0" dirty="0" smtClean="0"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  <a:ea typeface="+mj-ea"/>
                <a:cs typeface="+mj-cs"/>
              </a:rPr>
              <a:t>72 182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получателей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ежемесячные денежные выплаты, назначаемые в случае рождения (усыновления) третьего ребенка или последующих детей до достижения ребенком возраста трех лет –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с 2013 года назначено 8 075 получателям, в том</a:t>
            </a:r>
            <a:r>
              <a:rPr kumimoji="0" lang="ru-RU" sz="1100" b="1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числе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1 831 получатель,</a:t>
            </a:r>
            <a:r>
              <a:rPr kumimoji="0" lang="ru-RU" sz="1100" b="1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назначение которых осуществлялось в 2016 году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выплата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государственных пособий лицам, не подлежащим обязательному страхованию на случай временной нетрудоспособности и в связи с материнством, и лицам, уволенным в связи с ликвидацией организаций – </a:t>
            </a:r>
            <a:r>
              <a:rPr lang="ru-RU" sz="1100" b="1" i="1" kern="0" noProof="0" dirty="0" smtClean="0"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  <a:ea typeface="+mj-ea"/>
                <a:cs typeface="+mj-cs"/>
              </a:rPr>
              <a:t>14 451</a:t>
            </a:r>
            <a:r>
              <a:rPr kumimoji="0" lang="ru-RU" sz="1100" b="1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получатель</a:t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выплата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единовременного пособия беременной жене военнослужащего, проходящего военную службу по призыву, а также ежемесячного пособия на ребенка военнослужащего, проходящего военную службу по призыву – </a:t>
            </a:r>
            <a:r>
              <a:rPr lang="ru-RU" sz="1100" b="1" i="1" kern="0" noProof="0" dirty="0" smtClean="0"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  <a:ea typeface="+mj-ea"/>
                <a:cs typeface="+mj-cs"/>
              </a:rPr>
              <a:t>59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получателей </a:t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единовременное пособие при всех формах устройства детей, лишенных родительского попечения, в семью -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344 получателя </a:t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единовременное пособие при передаче ребенка на воспитание в семью гражданам, усыновившим (удочерившим) ребенка на территории субъекта Российской Федерации –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53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получателя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государственная поддержка семей, имеющих детей, в виде республиканского материнского семейного капитала – </a:t>
            </a:r>
            <a:r>
              <a:rPr lang="ru-RU" sz="1100" b="1" i="1" kern="0" dirty="0" smtClean="0"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  <a:ea typeface="+mj-ea"/>
                <a:cs typeface="+mj-cs"/>
              </a:rPr>
              <a:t>1 091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получателей </a:t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выплаты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приемной семье на содержание подопечных детей –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1 141</a:t>
            </a:r>
            <a:r>
              <a:rPr kumimoji="0" lang="ru-RU" sz="1100" b="1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детей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выплаты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опекунам (попечителям) на содержание подопечных детей –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1</a:t>
            </a:r>
            <a:r>
              <a:rPr kumimoji="0" lang="ru-RU" sz="1100" b="1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345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детей</a:t>
            </a:r>
            <a:r>
              <a:rPr kumimoji="0" lang="ru-RU" sz="1100" b="1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6076B4">
                    <a:lumMod val="75000"/>
                  </a:srgb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мероприятия по проведению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оздоровительной кампании детей – </a:t>
            </a:r>
            <a:r>
              <a:rPr kumimoji="0" lang="ru-RU" sz="1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8 330 детей</a:t>
            </a:r>
            <a:r>
              <a:rPr kumimoji="0" lang="ru-RU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r>
              <a:rPr kumimoji="0" lang="ru-RU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/>
            </a:r>
            <a:br>
              <a:rPr kumimoji="0" lang="ru-RU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95536" y="1844824"/>
            <a:ext cx="1434018" cy="349646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528,9 млн. рублей</a:t>
            </a:r>
            <a:endParaRPr lang="ru-RU" sz="1050" dirty="0"/>
          </a:p>
        </p:txBody>
      </p:sp>
      <p:sp>
        <p:nvSpPr>
          <p:cNvPr id="13" name="Овал 12"/>
          <p:cNvSpPr/>
          <p:nvPr/>
        </p:nvSpPr>
        <p:spPr>
          <a:xfrm>
            <a:off x="389394" y="2268542"/>
            <a:ext cx="1440160" cy="321999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632,2 млн. рублей</a:t>
            </a:r>
            <a:endParaRPr lang="ru-RU" sz="1050" dirty="0"/>
          </a:p>
        </p:txBody>
      </p:sp>
      <p:sp>
        <p:nvSpPr>
          <p:cNvPr id="14" name="Овал 13"/>
          <p:cNvSpPr/>
          <p:nvPr/>
        </p:nvSpPr>
        <p:spPr>
          <a:xfrm>
            <a:off x="389394" y="2810110"/>
            <a:ext cx="1475340" cy="360040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547,5 млн. рублей</a:t>
            </a:r>
            <a:endParaRPr lang="ru-RU" sz="1050" dirty="0"/>
          </a:p>
        </p:txBody>
      </p:sp>
      <p:sp>
        <p:nvSpPr>
          <p:cNvPr id="15" name="Овал 14"/>
          <p:cNvSpPr/>
          <p:nvPr/>
        </p:nvSpPr>
        <p:spPr>
          <a:xfrm>
            <a:off x="406984" y="3515890"/>
            <a:ext cx="1440160" cy="360040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6,9 млн. рублей</a:t>
            </a:r>
            <a:endParaRPr lang="ru-RU" sz="1050" dirty="0"/>
          </a:p>
        </p:txBody>
      </p:sp>
      <p:sp>
        <p:nvSpPr>
          <p:cNvPr id="16" name="Овал 15"/>
          <p:cNvSpPr/>
          <p:nvPr/>
        </p:nvSpPr>
        <p:spPr>
          <a:xfrm>
            <a:off x="424574" y="4115875"/>
            <a:ext cx="1440160" cy="360040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tx1"/>
                </a:solidFill>
              </a:rPr>
              <a:t>6,1 млн</a:t>
            </a:r>
            <a:r>
              <a:rPr lang="ru-RU" sz="1050" dirty="0" smtClean="0">
                <a:solidFill>
                  <a:srgbClr val="FF0000"/>
                </a:solidFill>
              </a:rPr>
              <a:t>. </a:t>
            </a:r>
            <a:r>
              <a:rPr lang="ru-RU" sz="1050" dirty="0" smtClean="0"/>
              <a:t>рублей</a:t>
            </a:r>
            <a:endParaRPr lang="ru-RU" sz="1050" dirty="0"/>
          </a:p>
        </p:txBody>
      </p:sp>
      <p:sp>
        <p:nvSpPr>
          <p:cNvPr id="17" name="Овал 16"/>
          <p:cNvSpPr/>
          <p:nvPr/>
        </p:nvSpPr>
        <p:spPr>
          <a:xfrm>
            <a:off x="389394" y="4643745"/>
            <a:ext cx="1440160" cy="360040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tx1"/>
                </a:solidFill>
              </a:rPr>
              <a:t>16,4 млн. </a:t>
            </a:r>
            <a:r>
              <a:rPr lang="ru-RU" sz="1050" dirty="0" smtClean="0"/>
              <a:t>рублей</a:t>
            </a:r>
            <a:endParaRPr lang="ru-RU" sz="1050" dirty="0"/>
          </a:p>
        </p:txBody>
      </p:sp>
      <p:sp>
        <p:nvSpPr>
          <p:cNvPr id="18" name="Овал 17"/>
          <p:cNvSpPr/>
          <p:nvPr/>
        </p:nvSpPr>
        <p:spPr>
          <a:xfrm>
            <a:off x="392465" y="5166242"/>
            <a:ext cx="1440160" cy="318544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108,3 млн. рублей</a:t>
            </a:r>
            <a:endParaRPr lang="ru-RU" sz="1050" dirty="0"/>
          </a:p>
        </p:txBody>
      </p:sp>
      <p:sp>
        <p:nvSpPr>
          <p:cNvPr id="19" name="Овал 18"/>
          <p:cNvSpPr/>
          <p:nvPr/>
        </p:nvSpPr>
        <p:spPr>
          <a:xfrm>
            <a:off x="433432" y="5626520"/>
            <a:ext cx="1440160" cy="329528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96,6 млн. рублей</a:t>
            </a:r>
            <a:endParaRPr lang="ru-RU" sz="1050" dirty="0"/>
          </a:p>
        </p:txBody>
      </p:sp>
      <p:sp>
        <p:nvSpPr>
          <p:cNvPr id="20" name="Овал 19"/>
          <p:cNvSpPr/>
          <p:nvPr/>
        </p:nvSpPr>
        <p:spPr>
          <a:xfrm>
            <a:off x="406984" y="5967688"/>
            <a:ext cx="1457750" cy="340827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124,6 млн. рублей</a:t>
            </a:r>
            <a:endParaRPr lang="ru-RU" sz="1050" dirty="0"/>
          </a:p>
        </p:txBody>
      </p:sp>
      <p:sp>
        <p:nvSpPr>
          <p:cNvPr id="21" name="Овал 20"/>
          <p:cNvSpPr/>
          <p:nvPr/>
        </p:nvSpPr>
        <p:spPr>
          <a:xfrm>
            <a:off x="424574" y="6304230"/>
            <a:ext cx="1457877" cy="336783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78,3 млн. рублей</a:t>
            </a:r>
            <a:endParaRPr lang="ru-RU" sz="1050" dirty="0"/>
          </a:p>
        </p:txBody>
      </p:sp>
      <p:pic>
        <p:nvPicPr>
          <p:cNvPr id="22" name="Рисунок 2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974565"/>
            <a:ext cx="2232249" cy="1219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436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00" y="285728"/>
            <a:ext cx="7715304" cy="428628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25000">
                <a:srgbClr val="FFC000"/>
              </a:gs>
              <a:gs pos="71000">
                <a:srgbClr val="C00000"/>
              </a:gs>
              <a:gs pos="100000">
                <a:srgbClr val="4D0808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400" b="1" dirty="0">
                <a:solidFill>
                  <a:prstClr val="black"/>
                </a:solidFill>
              </a:rPr>
              <a:t>    </a:t>
            </a:r>
            <a:r>
              <a:rPr lang="ru-RU" sz="2400" b="1" i="1" dirty="0">
                <a:solidFill>
                  <a:prstClr val="black"/>
                </a:solidFill>
              </a:rPr>
              <a:t> </a:t>
            </a:r>
            <a:r>
              <a:rPr lang="ru-RU" sz="2400" b="1" i="1" dirty="0" smtClean="0">
                <a:solidFill>
                  <a:prstClr val="white"/>
                </a:solidFill>
              </a:rPr>
              <a:t>Доходы бюджета</a:t>
            </a:r>
            <a:endParaRPr lang="ru-RU" sz="2400" b="1" i="1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1124744"/>
            <a:ext cx="750099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  <a:cs typeface="Times New Roman" pitchFamily="18" charset="0"/>
              </a:rPr>
              <a:t>Доходы бюджета – денежные средства, поступающие в распоряжение органов государственной власти республики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1560" y="1916832"/>
            <a:ext cx="750099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</a:rPr>
              <a:t>Доходы бюджета любого уровня состоят из налоговых и неналоговых доходов, а также безвозмездных поступлений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18716" y="2962352"/>
            <a:ext cx="1928826" cy="571504"/>
          </a:xfrm>
          <a:prstGeom prst="rect">
            <a:avLst/>
          </a:prstGeom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</a:rPr>
              <a:t>Налоговые доходы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186484" y="2946752"/>
            <a:ext cx="2143140" cy="571504"/>
          </a:xfrm>
          <a:prstGeom prst="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</a:rPr>
              <a:t>Неналоговые доходы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151140" y="2969860"/>
            <a:ext cx="2357454" cy="571504"/>
          </a:xfrm>
          <a:prstGeom prst="rect">
            <a:avLst/>
          </a:prstGeom>
          <a:ln w="285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</a:rPr>
              <a:t>Безвозмездные поступления</a:t>
            </a:r>
          </a:p>
        </p:txBody>
      </p:sp>
      <p:grpSp>
        <p:nvGrpSpPr>
          <p:cNvPr id="13" name="Группа 21"/>
          <p:cNvGrpSpPr>
            <a:grpSpLocks/>
          </p:cNvGrpSpPr>
          <p:nvPr/>
        </p:nvGrpSpPr>
        <p:grpSpPr bwMode="auto">
          <a:xfrm>
            <a:off x="1683129" y="2714625"/>
            <a:ext cx="5646738" cy="214313"/>
            <a:chOff x="1570810" y="2071678"/>
            <a:chExt cx="5645984" cy="215108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>
              <a:off x="1572398" y="2071678"/>
              <a:ext cx="5642808" cy="1594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 rot="5400000">
              <a:off x="1464049" y="2178439"/>
              <a:ext cx="215108" cy="1588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5400000">
              <a:off x="4037044" y="2178439"/>
              <a:ext cx="215108" cy="1587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>
              <a:off x="7108446" y="2178439"/>
              <a:ext cx="215108" cy="1588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27"/>
          <p:cNvGrpSpPr>
            <a:grpSpLocks/>
          </p:cNvGrpSpPr>
          <p:nvPr/>
        </p:nvGrpSpPr>
        <p:grpSpPr bwMode="auto">
          <a:xfrm rot="-5400000">
            <a:off x="-953330" y="4672423"/>
            <a:ext cx="3238649" cy="323181"/>
            <a:chOff x="1570810" y="2071678"/>
            <a:chExt cx="5645984" cy="215108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1573424" y="2071677"/>
              <a:ext cx="5643369" cy="1594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5400000">
              <a:off x="1467176" y="2177925"/>
              <a:ext cx="215108" cy="2613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>
              <a:off x="4039236" y="2177925"/>
              <a:ext cx="215108" cy="2613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rot="5400000">
              <a:off x="7110547" y="2177924"/>
              <a:ext cx="215108" cy="2615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 rot="-5400000">
            <a:off x="1364828" y="4767429"/>
            <a:ext cx="3429000" cy="214312"/>
            <a:chOff x="1570810" y="2071678"/>
            <a:chExt cx="5645984" cy="215108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1573426" y="2071679"/>
              <a:ext cx="5643369" cy="1593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rot="5400000">
              <a:off x="1467177" y="2177925"/>
              <a:ext cx="215108" cy="2613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rot="5400000">
              <a:off x="4039237" y="2177925"/>
              <a:ext cx="215108" cy="2613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 rot="5400000">
              <a:off x="7110547" y="2177925"/>
              <a:ext cx="215108" cy="2615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Группа 37"/>
          <p:cNvGrpSpPr>
            <a:grpSpLocks/>
          </p:cNvGrpSpPr>
          <p:nvPr/>
        </p:nvGrpSpPr>
        <p:grpSpPr bwMode="auto">
          <a:xfrm rot="-5400000">
            <a:off x="4356428" y="4690150"/>
            <a:ext cx="3199899" cy="320480"/>
            <a:chOff x="1570810" y="2071678"/>
            <a:chExt cx="5645984" cy="215108"/>
          </a:xfrm>
        </p:grpSpPr>
        <p:cxnSp>
          <p:nvCxnSpPr>
            <p:cNvPr id="29" name="Прямая соединительная линия 28"/>
            <p:cNvCxnSpPr/>
            <p:nvPr/>
          </p:nvCxnSpPr>
          <p:spPr>
            <a:xfrm>
              <a:off x="1568142" y="2071678"/>
              <a:ext cx="5643314" cy="1581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 rot="5400000">
              <a:off x="1465383" y="2177106"/>
              <a:ext cx="213526" cy="267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rot="5400000">
              <a:off x="4034773" y="2178441"/>
              <a:ext cx="213526" cy="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 rot="5400000">
              <a:off x="7108697" y="2177106"/>
              <a:ext cx="213526" cy="267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Прямоугольник 32"/>
          <p:cNvSpPr/>
          <p:nvPr/>
        </p:nvSpPr>
        <p:spPr>
          <a:xfrm>
            <a:off x="718716" y="3716317"/>
            <a:ext cx="2000264" cy="2869593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- налог на прибыль организаций;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- налог на доходы физических лиц;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- налог на имущество организаций;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 - иные налоговые доходы.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3196499" y="3680598"/>
            <a:ext cx="2143140" cy="2905312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prstClr val="black"/>
              </a:solidFill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- доходы от использования государственного имущества;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- доходы от платных услуг;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- штрафы за нарушения законодательства о налогах и сборах;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- иные неналоговые доходы.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6149551" y="3655829"/>
            <a:ext cx="2357454" cy="2930081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imes New Roman" pitchFamily="18" charset="0"/>
              </a:rPr>
              <a:t>-</a:t>
            </a:r>
            <a:r>
              <a:rPr lang="ru-RU" sz="1300" dirty="0">
                <a:solidFill>
                  <a:prstClr val="black"/>
                </a:solidFill>
                <a:cs typeface="Times New Roman" pitchFamily="18" charset="0"/>
              </a:rPr>
              <a:t>безвозмездные поступления из федерального бюджета </a:t>
            </a:r>
            <a:r>
              <a:rPr lang="ru-RU" sz="1100" dirty="0">
                <a:solidFill>
                  <a:prstClr val="black"/>
                </a:solidFill>
                <a:cs typeface="Times New Roman" pitchFamily="18" charset="0"/>
              </a:rPr>
              <a:t>(</a:t>
            </a:r>
            <a:r>
              <a:rPr lang="ru-RU" sz="1100" i="1" dirty="0">
                <a:solidFill>
                  <a:prstClr val="black"/>
                </a:solidFill>
                <a:cs typeface="Times New Roman" pitchFamily="18" charset="0"/>
              </a:rPr>
              <a:t>дотации, субсидии, субвенции,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i="1" dirty="0">
                <a:solidFill>
                  <a:prstClr val="black"/>
                </a:solidFill>
                <a:cs typeface="Times New Roman" pitchFamily="18" charset="0"/>
              </a:rPr>
              <a:t>иные межбюджетные трансферты</a:t>
            </a:r>
            <a:r>
              <a:rPr lang="ru-RU" sz="1100" dirty="0">
                <a:solidFill>
                  <a:prstClr val="black"/>
                </a:solidFill>
                <a:cs typeface="Times New Roman" pitchFamily="18" charset="0"/>
              </a:rPr>
              <a:t>);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- </a:t>
            </a:r>
            <a:r>
              <a:rPr lang="ru-RU" sz="1300" dirty="0">
                <a:solidFill>
                  <a:prstClr val="black"/>
                </a:solidFill>
                <a:cs typeface="Times New Roman" pitchFamily="18" charset="0"/>
              </a:rPr>
              <a:t>безвозмездные поступления от других бюджетов бюджетной системы 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(</a:t>
            </a:r>
            <a:r>
              <a:rPr lang="ru-RU" sz="1100" i="1" dirty="0">
                <a:solidFill>
                  <a:prstClr val="black"/>
                </a:solidFill>
                <a:cs typeface="Times New Roman" pitchFamily="18" charset="0"/>
              </a:rPr>
              <a:t>Пенсионный фонд РФ, ФСС РФ);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- </a:t>
            </a:r>
            <a:r>
              <a:rPr lang="ru-RU" sz="1300" dirty="0">
                <a:solidFill>
                  <a:prstClr val="black"/>
                </a:solidFill>
                <a:cs typeface="Times New Roman" pitchFamily="18" charset="0"/>
              </a:rPr>
              <a:t>безвозмездные поступления от государственных </a:t>
            </a:r>
            <a:r>
              <a:rPr lang="ru-RU" sz="1300" dirty="0" smtClean="0">
                <a:solidFill>
                  <a:prstClr val="black"/>
                </a:solidFill>
                <a:cs typeface="Times New Roman" pitchFamily="18" charset="0"/>
              </a:rPr>
              <a:t>организаций (</a:t>
            </a:r>
            <a:r>
              <a:rPr lang="ru-RU" sz="1100" i="1" dirty="0" smtClean="0">
                <a:solidFill>
                  <a:prstClr val="black"/>
                </a:solidFill>
                <a:cs typeface="Times New Roman" pitchFamily="18" charset="0"/>
              </a:rPr>
              <a:t>Фонд содействия реформированию ЖКХ)</a:t>
            </a:r>
            <a:r>
              <a:rPr lang="ru-RU" sz="1200" dirty="0" smtClean="0">
                <a:solidFill>
                  <a:prstClr val="black"/>
                </a:solidFill>
                <a:cs typeface="Times New Roman" pitchFamily="18" charset="0"/>
              </a:rPr>
              <a:t>.</a:t>
            </a:r>
            <a:endParaRPr lang="ru-RU" sz="1100" i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144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населения с денежными доходами ниже величины прожиточного минимума в общей численности населения Чувашской Республики, в %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00448119"/>
              </p:ext>
            </p:extLst>
          </p:nvPr>
        </p:nvGraphicFramePr>
        <p:xfrm>
          <a:off x="5364088" y="1052736"/>
          <a:ext cx="3600400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7964935"/>
              </p:ext>
            </p:extLst>
          </p:nvPr>
        </p:nvGraphicFramePr>
        <p:xfrm>
          <a:off x="2483768" y="2852936"/>
          <a:ext cx="3610744" cy="2548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625989" y="5669388"/>
            <a:ext cx="144016" cy="14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0762676"/>
              </p:ext>
            </p:extLst>
          </p:nvPr>
        </p:nvGraphicFramePr>
        <p:xfrm>
          <a:off x="323528" y="1052736"/>
          <a:ext cx="3501656" cy="2404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619518" y="6037788"/>
            <a:ext cx="144016" cy="144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27584" y="5565678"/>
            <a:ext cx="7385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/>
              <a:t>Доля населения с денежными доходами ниже величины прожиточного </a:t>
            </a:r>
            <a:r>
              <a:rPr lang="ru-RU" sz="1000" b="1" dirty="0" smtClean="0"/>
              <a:t>минимума в </a:t>
            </a:r>
            <a:r>
              <a:rPr lang="ru-RU" sz="1000" b="1" dirty="0"/>
              <a:t>общей численности населения Чувашской Республики</a:t>
            </a:r>
            <a:endParaRPr lang="ru-RU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827583" y="5930066"/>
            <a:ext cx="7385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/>
              <a:t>Доля населения с денежными доходами </a:t>
            </a:r>
            <a:r>
              <a:rPr lang="ru-RU" sz="1000" b="1" dirty="0" smtClean="0"/>
              <a:t>на уровне и выше величины </a:t>
            </a:r>
            <a:r>
              <a:rPr lang="ru-RU" sz="1000" b="1" dirty="0"/>
              <a:t>прожиточного </a:t>
            </a:r>
            <a:r>
              <a:rPr lang="ru-RU" sz="1000" b="1" dirty="0" smtClean="0"/>
              <a:t>минимума </a:t>
            </a:r>
            <a:r>
              <a:rPr lang="ru-RU" sz="1000" b="1" dirty="0"/>
              <a:t>в общей численности населения Чувашской Республики</a:t>
            </a:r>
            <a:endParaRPr lang="ru-RU" sz="1000" dirty="0"/>
          </a:p>
        </p:txBody>
      </p:sp>
      <p:pic>
        <p:nvPicPr>
          <p:cNvPr id="10" name="Рисунок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22" y="3539752"/>
            <a:ext cx="2362071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99887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3" descr="C:\Users\info29\Desktop\21-map-chuvashia-bi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981075"/>
            <a:ext cx="4752975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4624556"/>
              </p:ext>
            </p:extLst>
          </p:nvPr>
        </p:nvGraphicFramePr>
        <p:xfrm>
          <a:off x="250825" y="1484313"/>
          <a:ext cx="8374063" cy="4846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55" name="TextBox 8"/>
          <p:cNvSpPr txBox="1">
            <a:spLocks noChangeArrowheads="1"/>
          </p:cNvSpPr>
          <p:nvPr/>
        </p:nvSpPr>
        <p:spPr bwMode="auto">
          <a:xfrm>
            <a:off x="179512" y="1192213"/>
            <a:ext cx="2664296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Объем расходов на реализацию мероприятий подпрограмм Государственной </a:t>
            </a:r>
            <a:r>
              <a:rPr lang="ru-RU" altLang="ru-RU" sz="13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программы, млн. руб.</a:t>
            </a:r>
            <a:endParaRPr lang="ru-RU" altLang="ru-RU" sz="13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56784" y="0"/>
            <a:ext cx="7920880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«Информационное общество </a:t>
            </a:r>
            <a:r>
              <a:rPr lang="ru-RU" sz="22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Чувашии»</a:t>
            </a:r>
            <a:endParaRPr lang="ru-RU" sz="2200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699108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6784" y="0"/>
            <a:ext cx="7920880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</a:t>
            </a:r>
            <a:r>
              <a:rPr lang="ru-RU" sz="22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 </a:t>
            </a:r>
            <a:r>
              <a:rPr lang="ru-RU" sz="22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«Информационное общество Чувашии»</a:t>
            </a:r>
            <a:endParaRPr lang="ru-RU" sz="2200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2044" y="2083912"/>
            <a:ext cx="5421547" cy="21888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Доля государственных услуг, которые население может получить в электронном виде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2045" y="2302796"/>
            <a:ext cx="5421546" cy="43437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Доля граждан, время ожидания в очереди которых при обращении в многофункциональные центры предоставления государственных и муниципальных услуг за государственной (муниципальной) услугой не превышает 15 минут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72045" y="2732152"/>
            <a:ext cx="5421547" cy="31368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Доля электронного документооборота между органами государственной власти Чувашской Республики в общем объеме документооборота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63812" y="3037328"/>
            <a:ext cx="5421551" cy="33925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Доля органов государственной власти Чувашской Республики и органов местного самоуправления, обеспеченных постоянным доступом к информационно-телекоммуникационной сети "Интернет" на скорости не менее 2 </a:t>
            </a:r>
            <a:r>
              <a:rPr lang="ru-RU" sz="800" b="1" dirty="0" smtClean="0">
                <a:solidFill>
                  <a:schemeClr val="tx1"/>
                </a:solidFill>
              </a:rPr>
              <a:t>Мбит/с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58565" y="1149795"/>
            <a:ext cx="5421547" cy="6718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Показатели (индикаторы)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580112" y="1149796"/>
            <a:ext cx="3312368" cy="2256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Достижение значений показателей (индикаторов)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6563" y="1853080"/>
            <a:ext cx="8712968" cy="2308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b="1" i="1" dirty="0"/>
              <a:t>Подпрограмма </a:t>
            </a:r>
            <a:r>
              <a:rPr lang="ru-RU" sz="900" b="1" i="1" dirty="0" smtClean="0"/>
              <a:t>«Развитие информационных технологий»</a:t>
            </a:r>
            <a:endParaRPr lang="ru-RU" sz="900" b="1" i="1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580112" y="1375446"/>
            <a:ext cx="1604084" cy="2256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2015 год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236296" y="1375446"/>
            <a:ext cx="1656184" cy="2256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2016 год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586242" y="1595993"/>
            <a:ext cx="857966" cy="2256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план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444208" y="1601096"/>
            <a:ext cx="739988" cy="2205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факт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236296" y="1595993"/>
            <a:ext cx="1656184" cy="2256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план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593591" y="2077146"/>
            <a:ext cx="857966" cy="2256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100%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454680" y="2082249"/>
            <a:ext cx="739988" cy="2205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100%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240696" y="2079697"/>
            <a:ext cx="1656184" cy="2256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100%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593591" y="2305348"/>
            <a:ext cx="857966" cy="43128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60%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454680" y="2305348"/>
            <a:ext cx="739988" cy="42680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74,33%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240696" y="2305349"/>
            <a:ext cx="1656184" cy="43354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70%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600940" y="2741422"/>
            <a:ext cx="857966" cy="31624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95%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462029" y="2746526"/>
            <a:ext cx="739988" cy="29515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95%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248045" y="2743973"/>
            <a:ext cx="1656184" cy="29770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95%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593591" y="3049149"/>
            <a:ext cx="857966" cy="3274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83%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454680" y="3035597"/>
            <a:ext cx="739988" cy="33247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83%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240696" y="3035597"/>
            <a:ext cx="1656184" cy="33247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86%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64696" y="3376585"/>
            <a:ext cx="8712968" cy="2308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b="1" i="1" dirty="0"/>
              <a:t>Подпрограмма </a:t>
            </a:r>
            <a:r>
              <a:rPr lang="ru-RU" sz="900" b="1" i="1" dirty="0" smtClean="0"/>
              <a:t>«Информационная среда»</a:t>
            </a:r>
            <a:endParaRPr lang="ru-RU" sz="900" b="1" i="1" dirty="0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164696" y="3607417"/>
            <a:ext cx="5421547" cy="31459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Разовый подписной тираж печатных периодических изданий, обеспечивающих потребность населения в социально значимой информации, по итогам подписных кампаний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5586243" y="3600651"/>
            <a:ext cx="857966" cy="32357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120 </a:t>
            </a:r>
          </a:p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тыс. экз.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6447332" y="3605755"/>
            <a:ext cx="739988" cy="31626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133,7 тыс. экз.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233348" y="3603202"/>
            <a:ext cx="1656184" cy="32357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120 тыс. экземпляров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158564" y="3922015"/>
            <a:ext cx="5421547" cy="2880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Объем вещания Национального телевидения Чувашии - </a:t>
            </a:r>
            <a:r>
              <a:rPr lang="ru-RU" sz="800" b="1" dirty="0" err="1">
                <a:solidFill>
                  <a:schemeClr val="tx1"/>
                </a:solidFill>
              </a:rPr>
              <a:t>Чаваш</a:t>
            </a:r>
            <a:r>
              <a:rPr lang="ru-RU" sz="800" b="1" dirty="0">
                <a:solidFill>
                  <a:schemeClr val="tx1"/>
                </a:solidFill>
              </a:rPr>
              <a:t> </a:t>
            </a:r>
            <a:r>
              <a:rPr lang="ru-RU" sz="800" b="1" dirty="0" err="1">
                <a:solidFill>
                  <a:schemeClr val="tx1"/>
                </a:solidFill>
              </a:rPr>
              <a:t>Ен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5580111" y="3915249"/>
            <a:ext cx="857966" cy="29479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190 мин/</a:t>
            </a:r>
            <a:r>
              <a:rPr lang="ru-RU" sz="900" b="1" dirty="0" err="1" smtClean="0">
                <a:solidFill>
                  <a:schemeClr val="bg1"/>
                </a:solidFill>
              </a:rPr>
              <a:t>сут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6454680" y="3920353"/>
            <a:ext cx="739988" cy="2896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201,8 мин/</a:t>
            </a:r>
            <a:r>
              <a:rPr lang="ru-RU" sz="900" b="1" dirty="0" err="1" smtClean="0">
                <a:solidFill>
                  <a:schemeClr val="bg1"/>
                </a:solidFill>
              </a:rPr>
              <a:t>сут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7240727" y="3917800"/>
            <a:ext cx="1656184" cy="2922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200 мин/</a:t>
            </a:r>
            <a:r>
              <a:rPr lang="ru-RU" sz="900" b="1" dirty="0" err="1" smtClean="0">
                <a:solidFill>
                  <a:schemeClr val="bg1"/>
                </a:solidFill>
              </a:rPr>
              <a:t>сут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156463" y="4210046"/>
            <a:ext cx="5421547" cy="2880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Объем вещания Национального радио Чувашии - </a:t>
            </a:r>
            <a:r>
              <a:rPr lang="ru-RU" sz="800" b="1" dirty="0" err="1">
                <a:solidFill>
                  <a:schemeClr val="tx1"/>
                </a:solidFill>
              </a:rPr>
              <a:t>Чаваш</a:t>
            </a:r>
            <a:r>
              <a:rPr lang="ru-RU" sz="800" b="1" dirty="0">
                <a:solidFill>
                  <a:schemeClr val="tx1"/>
                </a:solidFill>
              </a:rPr>
              <a:t> </a:t>
            </a:r>
            <a:r>
              <a:rPr lang="ru-RU" sz="800" b="1" dirty="0" err="1">
                <a:solidFill>
                  <a:schemeClr val="tx1"/>
                </a:solidFill>
              </a:rPr>
              <a:t>Ен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5578010" y="4203280"/>
            <a:ext cx="857966" cy="29479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1440 мин/</a:t>
            </a:r>
            <a:r>
              <a:rPr lang="ru-RU" sz="900" b="1" dirty="0" err="1" smtClean="0">
                <a:solidFill>
                  <a:schemeClr val="bg1"/>
                </a:solidFill>
              </a:rPr>
              <a:t>сут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6452579" y="4208384"/>
            <a:ext cx="739988" cy="2896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1440 мин/</a:t>
            </a:r>
            <a:r>
              <a:rPr lang="ru-RU" sz="900" b="1" dirty="0" err="1" smtClean="0">
                <a:solidFill>
                  <a:schemeClr val="bg1"/>
                </a:solidFill>
              </a:rPr>
              <a:t>сут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7238626" y="4205831"/>
            <a:ext cx="1656184" cy="2922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1440 мин/</a:t>
            </a:r>
            <a:r>
              <a:rPr lang="ru-RU" sz="900" b="1" dirty="0" err="1" smtClean="0">
                <a:solidFill>
                  <a:schemeClr val="bg1"/>
                </a:solidFill>
              </a:rPr>
              <a:t>сут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140407" y="4525542"/>
            <a:ext cx="5421547" cy="2880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Количество книг, изданных по государственному заказу, на 1000 человек</a:t>
            </a: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5560864" y="4518774"/>
            <a:ext cx="857966" cy="29479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34 экз.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6435433" y="4523878"/>
            <a:ext cx="739988" cy="2896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34,7 экз.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7221480" y="4521325"/>
            <a:ext cx="1656184" cy="2922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34 экземпляра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156462" y="4822891"/>
            <a:ext cx="5421547" cy="2880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Доля детских, юношеских и образовательных программ в общем объеме вещания Национального телевидения Чувашии - </a:t>
            </a:r>
            <a:r>
              <a:rPr lang="ru-RU" sz="800" b="1" dirty="0" err="1">
                <a:solidFill>
                  <a:schemeClr val="tx1"/>
                </a:solidFill>
              </a:rPr>
              <a:t>Чаваш</a:t>
            </a:r>
            <a:r>
              <a:rPr lang="ru-RU" sz="800" b="1" dirty="0">
                <a:solidFill>
                  <a:schemeClr val="tx1"/>
                </a:solidFill>
              </a:rPr>
              <a:t> </a:t>
            </a:r>
            <a:r>
              <a:rPr lang="ru-RU" sz="800" b="1" dirty="0" err="1">
                <a:solidFill>
                  <a:schemeClr val="tx1"/>
                </a:solidFill>
              </a:rPr>
              <a:t>Ен</a:t>
            </a:r>
            <a:r>
              <a:rPr lang="ru-RU" sz="800" b="1" dirty="0">
                <a:solidFill>
                  <a:schemeClr val="tx1"/>
                </a:solidFill>
              </a:rPr>
              <a:t> и Национального радио Чувашии - </a:t>
            </a:r>
            <a:r>
              <a:rPr lang="ru-RU" sz="800" b="1" dirty="0" err="1">
                <a:solidFill>
                  <a:schemeClr val="tx1"/>
                </a:solidFill>
              </a:rPr>
              <a:t>Чаваш</a:t>
            </a:r>
            <a:r>
              <a:rPr lang="ru-RU" sz="800" b="1" dirty="0">
                <a:solidFill>
                  <a:schemeClr val="tx1"/>
                </a:solidFill>
              </a:rPr>
              <a:t> </a:t>
            </a:r>
            <a:r>
              <a:rPr lang="ru-RU" sz="800" b="1" dirty="0" err="1">
                <a:solidFill>
                  <a:schemeClr val="tx1"/>
                </a:solidFill>
              </a:rPr>
              <a:t>Ен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5576919" y="4816123"/>
            <a:ext cx="857966" cy="29479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18%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6451488" y="4821227"/>
            <a:ext cx="739988" cy="2896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18,2% и 18,3% 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7237535" y="4818674"/>
            <a:ext cx="1656184" cy="2922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21%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156461" y="5117688"/>
            <a:ext cx="5421547" cy="20445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Доля детских, юношеских и образовательных программ в общем объеме вещания "</a:t>
            </a:r>
            <a:r>
              <a:rPr lang="ru-RU" sz="800" b="1" dirty="0" err="1">
                <a:solidFill>
                  <a:schemeClr val="tx1"/>
                </a:solidFill>
              </a:rPr>
              <a:t>Таван</a:t>
            </a:r>
            <a:r>
              <a:rPr lang="ru-RU" sz="800" b="1" dirty="0">
                <a:solidFill>
                  <a:schemeClr val="tx1"/>
                </a:solidFill>
              </a:rPr>
              <a:t> радио"</a:t>
            </a: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5578008" y="5110922"/>
            <a:ext cx="857966" cy="20925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7%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6452577" y="5116026"/>
            <a:ext cx="739988" cy="20563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7,2%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7238624" y="5113474"/>
            <a:ext cx="1656184" cy="20744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10%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179512" y="5322141"/>
            <a:ext cx="8698152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b="1" dirty="0"/>
              <a:t>Подпрограмма «Развитие геоинформационного обеспечения </a:t>
            </a:r>
            <a:r>
              <a:rPr lang="ru-RU" sz="900" b="1" dirty="0" smtClean="0"/>
              <a:t>с </a:t>
            </a:r>
            <a:r>
              <a:rPr lang="ru-RU" sz="900" b="1" dirty="0"/>
              <a:t>использованием </a:t>
            </a:r>
            <a:r>
              <a:rPr lang="ru-RU" sz="900" b="1" dirty="0" smtClean="0"/>
              <a:t>результатов</a:t>
            </a:r>
          </a:p>
          <a:p>
            <a:pPr algn="ctr"/>
            <a:r>
              <a:rPr lang="ru-RU" sz="900" b="1" dirty="0" smtClean="0"/>
              <a:t>космической деятельности в интересах социально-экономического развития Чувашской Республики»</a:t>
            </a:r>
            <a:endParaRPr lang="ru-RU" sz="900" dirty="0"/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156461" y="5715455"/>
            <a:ext cx="5420458" cy="27209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Количество администраций муниципальных районов и городских округов Чувашской Республики, подключенных к геоинформационной системе</a:t>
            </a:r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140407" y="6024814"/>
            <a:ext cx="5412225" cy="36220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Количество муниципальных районов и городских округов Чувашской Республики, обеспеченных сервисом высокоточного определения координат в государственной и местной системах координат</a:t>
            </a: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5585363" y="5713972"/>
            <a:ext cx="857966" cy="27319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26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6459932" y="5719076"/>
            <a:ext cx="739988" cy="26847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26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7245979" y="5716524"/>
            <a:ext cx="1656184" cy="27083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26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84" name="Скругленный прямоугольник 83"/>
          <p:cNvSpPr/>
          <p:nvPr/>
        </p:nvSpPr>
        <p:spPr>
          <a:xfrm>
            <a:off x="5561076" y="6025406"/>
            <a:ext cx="857966" cy="36279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5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6435645" y="6030509"/>
            <a:ext cx="739988" cy="35651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8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7221692" y="6027958"/>
            <a:ext cx="1656184" cy="35965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9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758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3979862"/>
            <a:ext cx="1703388" cy="86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3645024"/>
            <a:ext cx="1778000" cy="135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869" y="4995863"/>
            <a:ext cx="3137661" cy="174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9863"/>
            <a:ext cx="1500188" cy="194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3187"/>
            <a:ext cx="2500313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314" y="116632"/>
            <a:ext cx="8401050" cy="5127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2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БЕЗОПАСНОСТИ </a:t>
            </a:r>
            <a:r>
              <a:rPr lang="ru-RU" sz="22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  <a:endParaRPr lang="ru-RU" altLang="ru-RU" sz="2200" b="1" dirty="0" smtClean="0">
              <a:solidFill>
                <a:srgbClr val="FBFB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71625" y="3714750"/>
            <a:ext cx="3740150" cy="7080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государственного учреждения, реализующих на территории Чувашской Республики государственную политику в области пожарной безопасности –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91,3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2000250"/>
            <a:ext cx="9144000" cy="6461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cmpd="dbl"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населения и территорий от чрезвычайных ситуаций природного и техногенного характера, обеспечение пожарной безопасности и безопасности населения на водных объектах, построение (развитие) аппаратно-программного комплекса «Безопасный город» на территории Чувашской Республики </a:t>
            </a:r>
          </a:p>
        </p:txBody>
      </p:sp>
      <p:sp>
        <p:nvSpPr>
          <p:cNvPr id="3082" name="Прямоугольник 2"/>
          <p:cNvSpPr>
            <a:spLocks noChangeArrowheads="1"/>
          </p:cNvSpPr>
          <p:nvPr/>
        </p:nvSpPr>
        <p:spPr bwMode="auto">
          <a:xfrm>
            <a:off x="303213" y="3979863"/>
            <a:ext cx="39306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endParaRPr lang="ru-RU" altLang="ru-RU" sz="1200">
              <a:latin typeface="TimesET" pitchFamily="2" charset="0"/>
            </a:endParaRPr>
          </a:p>
          <a:p>
            <a:pPr algn="just" eaLnBrk="1" hangingPunct="1"/>
            <a:endParaRPr lang="ru-RU" altLang="ru-RU" sz="1200">
              <a:latin typeface="TimesET" pitchFamily="2" charset="0"/>
            </a:endParaRPr>
          </a:p>
          <a:p>
            <a:pPr algn="just" eaLnBrk="1" hangingPunct="1"/>
            <a:endParaRPr lang="ru-RU" altLang="ru-RU" sz="1200">
              <a:latin typeface="TimesET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785794"/>
            <a:ext cx="9144000" cy="1182670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200"/>
              </a:lnSpc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мероприятий по обеспечению защиты населения и территорий от чрезвычайных ситуаций природного и техногенного характера, обеспечению пожарной безопасности и безопасности людей на водных объектах, мероприятий по гражданской обороне и предупреждения террористических актов, профилактики правонарушений и противодействия преступности в Чувашской Республике осуществляется в соответствии с </a:t>
            </a:r>
          </a:p>
          <a:p>
            <a:pPr algn="ctr">
              <a:lnSpc>
                <a:spcPts val="1200"/>
              </a:lnSpc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программой Чувашской Республики «Повышение безопасности жизнедеятельности населения и территорий Чувашской Республики» на 2012 - 2020 годы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(объем расходов 181,5 млн. руб.)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Капля 22"/>
          <p:cNvSpPr/>
          <p:nvPr/>
        </p:nvSpPr>
        <p:spPr>
          <a:xfrm>
            <a:off x="2691606" y="2714625"/>
            <a:ext cx="1500188" cy="642937"/>
          </a:xfrm>
          <a:prstGeom prst="teardrop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dirty="0" smtClean="0">
                <a:solidFill>
                  <a:schemeClr val="tx1"/>
                </a:solidFill>
                <a:latin typeface="TimesET" pitchFamily="2" charset="0"/>
              </a:rPr>
              <a:t>148,6 </a:t>
            </a:r>
            <a:r>
              <a:rPr lang="ru-RU" sz="1300" b="1" dirty="0">
                <a:solidFill>
                  <a:schemeClr val="tx1"/>
                </a:solidFill>
                <a:latin typeface="TimesET" pitchFamily="2" charset="0"/>
              </a:rPr>
              <a:t>млн. рублей</a:t>
            </a:r>
          </a:p>
          <a:p>
            <a:pPr algn="ctr">
              <a:defRPr/>
            </a:pPr>
            <a:endParaRPr lang="ru-RU" sz="1200" dirty="0">
              <a:solidFill>
                <a:schemeClr val="tx1"/>
              </a:solidFill>
              <a:latin typeface="TimesET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94338" y="2714625"/>
            <a:ext cx="3649662" cy="7080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государственных учреждений, реализующих мероприятия по обеспечению безопасности и защиты населения и территорий Чувашской Республики от ЧС –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27,9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71625" y="4429125"/>
            <a:ext cx="3740150" cy="554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государственных учреждений, реализующих мероприятия по подготовке населения Чувашской Республики к действиям в ЧС – 1,1 млн. рублей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311775" y="5214938"/>
            <a:ext cx="3659187" cy="7080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гражданской обороны, повышение уровня готовности ТП РСЧС Чувашской Республики к оперативному реагированию на ЧС, пожары и происшествия на водных объектах –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28,3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041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500" y="3867150"/>
            <a:ext cx="1500187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500" y="1469481"/>
            <a:ext cx="1893625" cy="1296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067" y="3745705"/>
            <a:ext cx="1470025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197" y="3860691"/>
            <a:ext cx="1862963" cy="88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" y="285750"/>
            <a:ext cx="8401050" cy="62297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4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БЕЗОПАСНОСТИ НАСЕЛЕНИЯ</a:t>
            </a:r>
            <a:br>
              <a:rPr lang="ru-RU" sz="24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400" b="1" dirty="0" smtClean="0">
              <a:solidFill>
                <a:schemeClr val="bg1"/>
              </a:solidFill>
              <a:latin typeface="TimesET" pitchFamily="2" charset="0"/>
              <a:cs typeface="Arial" charset="0"/>
            </a:endParaRPr>
          </a:p>
        </p:txBody>
      </p:sp>
      <p:sp>
        <p:nvSpPr>
          <p:cNvPr id="4104" name="Прямоугольник 2"/>
          <p:cNvSpPr>
            <a:spLocks noChangeArrowheads="1"/>
          </p:cNvSpPr>
          <p:nvPr/>
        </p:nvSpPr>
        <p:spPr bwMode="auto">
          <a:xfrm>
            <a:off x="303213" y="3979863"/>
            <a:ext cx="39306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endParaRPr lang="ru-RU" altLang="ru-RU" sz="1200">
              <a:latin typeface="TimesET" pitchFamily="2" charset="0"/>
            </a:endParaRPr>
          </a:p>
          <a:p>
            <a:pPr algn="just" eaLnBrk="1" hangingPunct="1"/>
            <a:endParaRPr lang="ru-RU" altLang="ru-RU" sz="1200">
              <a:latin typeface="TimesET" pitchFamily="2" charset="0"/>
            </a:endParaRPr>
          </a:p>
          <a:p>
            <a:pPr algn="just" eaLnBrk="1" hangingPunct="1"/>
            <a:endParaRPr lang="ru-RU" altLang="ru-RU" sz="1200">
              <a:latin typeface="TimesET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31595" y="1572669"/>
            <a:ext cx="5107565" cy="292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200"/>
              </a:lnSpc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предупреждение детской беспризорности, безнадзорности и правонарушений несовершеннолетних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32" y="3356992"/>
            <a:ext cx="9001125" cy="27622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терроризма и экстремистской деятельности в Чувашской Республике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1071563"/>
            <a:ext cx="9001125" cy="2762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правонарушений и противодействие преступности в Чувашской Республике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1813" y="4495006"/>
            <a:ext cx="4452938" cy="2619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антитеррористического и досмотрового оборудования</a:t>
            </a:r>
          </a:p>
        </p:txBody>
      </p:sp>
      <p:pic>
        <p:nvPicPr>
          <p:cNvPr id="410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4" y="1469481"/>
            <a:ext cx="1604963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1810817" y="2122454"/>
            <a:ext cx="5162550" cy="334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200"/>
              </a:lnSpc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информационно-методическое обеспечение профилактики правонарушений и повышение уровня правовой культуры населения 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946575" y="2646062"/>
            <a:ext cx="5091112" cy="500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200"/>
              </a:lnSpc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полномочий по составлению протоколов об административных правонарушениях, посягающих на общественный порядок и общественную безопасность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650" y="4946469"/>
            <a:ext cx="8929688" cy="4619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незаконного потребления наркотических средств и психотропных веществ, наркомании в Чувашской Республике</a:t>
            </a:r>
          </a:p>
        </p:txBody>
      </p:sp>
      <p:sp>
        <p:nvSpPr>
          <p:cNvPr id="37" name="Капля 36"/>
          <p:cNvSpPr/>
          <p:nvPr/>
        </p:nvSpPr>
        <p:spPr>
          <a:xfrm>
            <a:off x="654844" y="3820472"/>
            <a:ext cx="1857375" cy="500063"/>
          </a:xfrm>
          <a:prstGeom prst="teardrop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dirty="0">
                <a:solidFill>
                  <a:schemeClr val="tx1"/>
                </a:solidFill>
                <a:latin typeface="TimesET" pitchFamily="2" charset="0"/>
              </a:rPr>
              <a:t>0,5 млн. рублей</a:t>
            </a:r>
          </a:p>
        </p:txBody>
      </p:sp>
      <p:pic>
        <p:nvPicPr>
          <p:cNvPr id="4115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368" y="5497006"/>
            <a:ext cx="1182675" cy="102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Капля 24"/>
          <p:cNvSpPr/>
          <p:nvPr/>
        </p:nvSpPr>
        <p:spPr>
          <a:xfrm>
            <a:off x="399381" y="5608799"/>
            <a:ext cx="1571625" cy="571500"/>
          </a:xfrm>
          <a:prstGeom prst="teardrop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dirty="0" smtClean="0">
                <a:solidFill>
                  <a:schemeClr val="tx1"/>
                </a:solidFill>
                <a:latin typeface="TimesET" pitchFamily="2" charset="0"/>
              </a:rPr>
              <a:t>1,5 </a:t>
            </a:r>
            <a:r>
              <a:rPr lang="ru-RU" sz="1300" b="1" dirty="0">
                <a:solidFill>
                  <a:schemeClr val="tx1"/>
                </a:solidFill>
                <a:latin typeface="TimesET" pitchFamily="2" charset="0"/>
              </a:rPr>
              <a:t>млн. рублей</a:t>
            </a:r>
          </a:p>
        </p:txBody>
      </p:sp>
      <p:pic>
        <p:nvPicPr>
          <p:cNvPr id="22" name="Picture 2" descr="C:\Users\i.smirnov\Documents\Бюджет для граждан\Фото\наркодиспансер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357" y="5497006"/>
            <a:ext cx="2196773" cy="129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  <p:sp>
        <p:nvSpPr>
          <p:cNvPr id="23" name="Капля 22"/>
          <p:cNvSpPr/>
          <p:nvPr/>
        </p:nvSpPr>
        <p:spPr>
          <a:xfrm>
            <a:off x="89200" y="2569692"/>
            <a:ext cx="1857375" cy="500063"/>
          </a:xfrm>
          <a:prstGeom prst="teardrop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dirty="0" smtClean="0">
                <a:solidFill>
                  <a:schemeClr val="tx1"/>
                </a:solidFill>
                <a:latin typeface="TimesET" pitchFamily="2" charset="0"/>
              </a:rPr>
              <a:t>1,1 </a:t>
            </a:r>
            <a:r>
              <a:rPr lang="ru-RU" sz="1300" b="1" dirty="0">
                <a:solidFill>
                  <a:schemeClr val="tx1"/>
                </a:solidFill>
                <a:latin typeface="TimesET" pitchFamily="2" charset="0"/>
              </a:rPr>
              <a:t>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170852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государственной программы Чувашской Республики «Развитие культуры и туризма</a:t>
            </a:r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628435795"/>
              </p:ext>
            </p:extLst>
          </p:nvPr>
        </p:nvGraphicFramePr>
        <p:xfrm>
          <a:off x="107504" y="1268760"/>
          <a:ext cx="8640960" cy="4961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971624" y="968650"/>
            <a:ext cx="864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latin typeface="+mj-lt"/>
              </a:rPr>
              <a:t>млн. рублей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336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e.babaeva\Desktop\img_06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2" y="588868"/>
            <a:ext cx="3686116" cy="2142555"/>
          </a:xfrm>
          <a:prstGeom prst="rect">
            <a:avLst/>
          </a:prstGeom>
          <a:noFill/>
          <a:effectLst>
            <a:softEdge rad="444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116632"/>
            <a:ext cx="7992888" cy="6155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endParaRPr lang="ru-RU" sz="17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7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7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культуры и туризма</a:t>
            </a:r>
            <a:r>
              <a:rPr lang="ru-RU" sz="17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17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/>
          </p:nvPr>
        </p:nvGraphicFramePr>
        <p:xfrm>
          <a:off x="6228184" y="980728"/>
          <a:ext cx="280831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127493" y="2731423"/>
            <a:ext cx="5992892" cy="7648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Соотношение средней заработной платы работников учреждений культуры и средней заработной платы по Чувашской Республике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20236" y="3551341"/>
            <a:ext cx="6007405" cy="70689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Уровень удовлетворенности населения качеством предоставления государственных и муниципальных услуг в сфере культуры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50287" y="4313340"/>
            <a:ext cx="5997606" cy="77184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Удельный вес населения, участвующего в платных культурно-досуговых мероприятиях, проводимых государственными (муниципальными) учреждениями культуры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50287" y="5118348"/>
            <a:ext cx="5997606" cy="78320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Количество экземпляров новых поступлений в библиотечные фонды общедоступных библиотек на 1 тыс. человек населения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827794" y="2172984"/>
            <a:ext cx="2592288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Показатели (индикаторы)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1030" name="Picture 6" descr="C:\Users\e.babaeva\Desktop\img_009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224" y="732185"/>
            <a:ext cx="3744416" cy="1806680"/>
          </a:xfrm>
          <a:prstGeom prst="rect">
            <a:avLst/>
          </a:prstGeom>
          <a:noFill/>
          <a:effectLst>
            <a:softEdge rad="609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50287" y="5949281"/>
            <a:ext cx="5997606" cy="78320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Доля средств республиканского бюджета Чувашской Республики, распределяемых на конкурсной </a:t>
            </a:r>
            <a:r>
              <a:rPr lang="ru-RU" sz="1100" b="1" dirty="0" smtClean="0">
                <a:solidFill>
                  <a:schemeClr val="tx1"/>
                </a:solidFill>
              </a:rPr>
              <a:t>основе</a:t>
            </a:r>
            <a:r>
              <a:rPr lang="ru-RU" sz="1100" b="1" dirty="0">
                <a:solidFill>
                  <a:schemeClr val="tx1"/>
                </a:solidFill>
              </a:rPr>
              <a:t>, выделяемых на </a:t>
            </a:r>
            <a:r>
              <a:rPr lang="ru-RU" sz="1100" b="1" dirty="0" smtClean="0">
                <a:solidFill>
                  <a:schemeClr val="tx1"/>
                </a:solidFill>
              </a:rPr>
              <a:t>финансирование </a:t>
            </a:r>
            <a:r>
              <a:rPr lang="ru-RU" sz="1100" b="1" dirty="0">
                <a:solidFill>
                  <a:schemeClr val="tx1"/>
                </a:solidFill>
              </a:rPr>
              <a:t>деятельности организаций всех форм собственности в </a:t>
            </a:r>
            <a:r>
              <a:rPr lang="ru-RU" sz="1100" b="1">
                <a:solidFill>
                  <a:schemeClr val="tx1"/>
                </a:solidFill>
              </a:rPr>
              <a:t>сфере </a:t>
            </a:r>
            <a:r>
              <a:rPr lang="ru-RU" sz="1100" b="1" smtClean="0">
                <a:solidFill>
                  <a:schemeClr val="tx1"/>
                </a:solidFill>
              </a:rPr>
              <a:t>культуры </a:t>
            </a:r>
            <a:endParaRPr lang="ru-RU" sz="11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5090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государственной программы Чувашской Республики «</a:t>
            </a:r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физической культуры и спорта »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003438272"/>
              </p:ext>
            </p:extLst>
          </p:nvPr>
        </p:nvGraphicFramePr>
        <p:xfrm>
          <a:off x="107504" y="1268760"/>
          <a:ext cx="8640960" cy="4961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971624" y="968650"/>
            <a:ext cx="864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latin typeface="+mj-lt"/>
              </a:rPr>
              <a:t>млн. рублей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592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16631"/>
            <a:ext cx="8064896" cy="6155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endParaRPr lang="ru-RU" sz="17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7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физической культуры и спорта»</a:t>
            </a:r>
            <a:endParaRPr lang="ru-RU" sz="1700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435941392"/>
              </p:ext>
            </p:extLst>
          </p:nvPr>
        </p:nvGraphicFramePr>
        <p:xfrm>
          <a:off x="6228184" y="980728"/>
          <a:ext cx="280831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101073" y="3617590"/>
            <a:ext cx="5992892" cy="64807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Отношение средней заработной платы работников, занятых в сфере физической культуры и спорта, к средней заработной плате в Чувашской Республике 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6560" y="4437112"/>
            <a:ext cx="6007405" cy="60174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Доля населения Чувашской Республики, систематически занимающегося физической культурой и спортом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27493" y="5157192"/>
            <a:ext cx="5997606" cy="6439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Уровень обеспеченности спортивными сооружениями исходя из единовременной пропускной способности объектов спорта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27494" y="5949280"/>
            <a:ext cx="5997606" cy="7200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Доля спортсменов Чувашской Республики, принявших участие во всероссийских и международных соревнованиях, в общей </a:t>
            </a:r>
            <a:r>
              <a:rPr lang="ru-RU" sz="1100" b="1" dirty="0" smtClean="0">
                <a:solidFill>
                  <a:schemeClr val="tx1"/>
                </a:solidFill>
              </a:rPr>
              <a:t>численности </a:t>
            </a:r>
            <a:r>
              <a:rPr lang="ru-RU" sz="1100" b="1" dirty="0">
                <a:solidFill>
                  <a:schemeClr val="tx1"/>
                </a:solidFill>
              </a:rPr>
              <a:t>занимающихся в спортивных учреждениях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82705" y="3045888"/>
            <a:ext cx="2592288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Показатели (индикаторы)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e.babaeva\Desktop\картинки\IMG_312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3" y="1142025"/>
            <a:ext cx="2284266" cy="189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.babaeva\Desktop\картинки\IMG_312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261" y="1169324"/>
            <a:ext cx="1745204" cy="187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.babaeva\Desktop\картинки\2016-ri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535" y="1038274"/>
            <a:ext cx="1525141" cy="197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46667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08912" cy="980728"/>
          </a:xfrm>
        </p:spPr>
        <p:txBody>
          <a:bodyPr/>
          <a:lstStyle/>
          <a:p>
            <a:r>
              <a:rPr lang="ru-RU" sz="1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</a:t>
            </a:r>
            <a:r>
              <a:rPr lang="ru-RU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«Развитие потенциала природно-сырьевых ресурсов и повышение экологической безопасности»</a:t>
            </a:r>
            <a:endParaRPr lang="ru-RU" sz="16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6790988"/>
              </p:ext>
            </p:extLst>
          </p:nvPr>
        </p:nvGraphicFramePr>
        <p:xfrm>
          <a:off x="323528" y="1101620"/>
          <a:ext cx="8496944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075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Подзаголовок 2"/>
          <p:cNvSpPr txBox="1">
            <a:spLocks/>
          </p:cNvSpPr>
          <p:nvPr/>
        </p:nvSpPr>
        <p:spPr bwMode="auto">
          <a:xfrm>
            <a:off x="214282" y="571480"/>
            <a:ext cx="35719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000" b="1" dirty="0">
              <a:gradFill flip="none" rotWithShape="1">
                <a:gsLst>
                  <a:gs pos="0">
                    <a:srgbClr val="953735">
                      <a:shade val="30000"/>
                      <a:satMod val="115000"/>
                    </a:srgbClr>
                  </a:gs>
                  <a:gs pos="50000">
                    <a:srgbClr val="953735">
                      <a:shade val="67500"/>
                      <a:satMod val="115000"/>
                    </a:srgbClr>
                  </a:gs>
                  <a:gs pos="100000">
                    <a:srgbClr val="953735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4" name="Rectangle 89"/>
          <p:cNvSpPr>
            <a:spLocks noChangeAspect="1" noChangeArrowheads="1"/>
          </p:cNvSpPr>
          <p:nvPr/>
        </p:nvSpPr>
        <p:spPr bwMode="auto">
          <a:xfrm>
            <a:off x="4311650" y="1839913"/>
            <a:ext cx="366713" cy="1000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eaLnBrk="0" hangingPunct="0"/>
            <a:r>
              <a:rPr lang="en-US" sz="1600" i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48" name="Rectangle 172"/>
          <p:cNvSpPr>
            <a:spLocks noChangeArrowheads="1"/>
          </p:cNvSpPr>
          <p:nvPr/>
        </p:nvSpPr>
        <p:spPr bwMode="auto">
          <a:xfrm>
            <a:off x="7524750" y="1469509"/>
            <a:ext cx="18473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772816"/>
            <a:ext cx="7992888" cy="448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5000"/>
              </a:lnSpc>
              <a:spcBef>
                <a:spcPts val="1200"/>
              </a:spcBef>
              <a:buFontTx/>
              <a:buAutoNum type="arabicPeriod"/>
            </a:pPr>
            <a:endParaRPr lang="ru-RU" sz="20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17178" y="260649"/>
            <a:ext cx="7322369" cy="432047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25000">
                <a:srgbClr val="FFC000"/>
              </a:gs>
              <a:gs pos="71000">
                <a:srgbClr val="C00000"/>
              </a:gs>
              <a:gs pos="100000">
                <a:srgbClr val="4D0808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400" b="1" dirty="0">
                <a:solidFill>
                  <a:prstClr val="black"/>
                </a:solidFill>
              </a:rPr>
              <a:t>    </a:t>
            </a:r>
            <a:r>
              <a:rPr lang="ru-RU" sz="2400" b="1" i="1" dirty="0">
                <a:solidFill>
                  <a:prstClr val="black"/>
                </a:solidFill>
              </a:rPr>
              <a:t> </a:t>
            </a:r>
            <a:r>
              <a:rPr lang="ru-RU" sz="2400" b="1" i="1" dirty="0" smtClean="0">
                <a:solidFill>
                  <a:prstClr val="white"/>
                </a:solidFill>
              </a:rPr>
              <a:t>Доходы бюджета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00232" y="1428736"/>
            <a:ext cx="5572164" cy="461665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prstClr val="white"/>
                </a:solidFill>
                <a:latin typeface="Calibri"/>
                <a:cs typeface="+mn-cs"/>
              </a:rPr>
              <a:t>Доходы бюджета</a:t>
            </a:r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rot="11973797" flipH="1" flipV="1">
            <a:off x="3471069" y="1904057"/>
            <a:ext cx="0" cy="857256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cs typeface="+mn-cs"/>
            </a:endParaRPr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 rot="9132045" flipH="1" flipV="1">
            <a:off x="6157898" y="1860922"/>
            <a:ext cx="45719" cy="991536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cs typeface="+mn-cs"/>
            </a:endParaRPr>
          </a:p>
        </p:txBody>
      </p:sp>
      <p:sp>
        <p:nvSpPr>
          <p:cNvPr id="15" name="Блок-схема: процесс 14"/>
          <p:cNvSpPr/>
          <p:nvPr/>
        </p:nvSpPr>
        <p:spPr>
          <a:xfrm>
            <a:off x="285720" y="2714620"/>
            <a:ext cx="4286280" cy="714380"/>
          </a:xfrm>
          <a:prstGeom prst="flowChartProcess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</a:rPr>
              <a:t>Собственные средства </a:t>
            </a:r>
            <a:r>
              <a:rPr lang="ru-RU" sz="1400" dirty="0">
                <a:solidFill>
                  <a:prstClr val="white"/>
                </a:solidFill>
              </a:rPr>
              <a:t>– это средства,  не имеющие определенной цели </a:t>
            </a:r>
            <a:r>
              <a:rPr lang="ru-RU" sz="1400" dirty="0" smtClean="0">
                <a:solidFill>
                  <a:prstClr val="white"/>
                </a:solidFill>
              </a:rPr>
              <a:t>расходования (за исключением поступлений в дорожный фонд)</a:t>
            </a: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16" name="Блок-схема: процесс 15"/>
          <p:cNvSpPr/>
          <p:nvPr/>
        </p:nvSpPr>
        <p:spPr>
          <a:xfrm>
            <a:off x="5143504" y="2786058"/>
            <a:ext cx="3857652" cy="714380"/>
          </a:xfrm>
          <a:prstGeom prst="flowChartProcess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</a:rPr>
              <a:t>Целевые </a:t>
            </a:r>
            <a:r>
              <a:rPr lang="ru-RU" sz="1400" b="1" dirty="0" smtClean="0">
                <a:solidFill>
                  <a:prstClr val="white"/>
                </a:solidFill>
              </a:rPr>
              <a:t>средства - </a:t>
            </a:r>
            <a:r>
              <a:rPr lang="ru-RU" sz="1400" dirty="0">
                <a:solidFill>
                  <a:prstClr val="white"/>
                </a:solidFill>
              </a:rPr>
              <a:t>это средства, которые должны быть израсходованы строго по целевому назначению.</a:t>
            </a:r>
            <a:endParaRPr lang="ru-RU" sz="1400" b="1" dirty="0">
              <a:solidFill>
                <a:prstClr val="white"/>
              </a:solidFill>
            </a:endParaRPr>
          </a:p>
        </p:txBody>
      </p:sp>
      <p:grpSp>
        <p:nvGrpSpPr>
          <p:cNvPr id="17" name="Группа 39"/>
          <p:cNvGrpSpPr>
            <a:grpSpLocks/>
          </p:cNvGrpSpPr>
          <p:nvPr/>
        </p:nvGrpSpPr>
        <p:grpSpPr bwMode="auto">
          <a:xfrm>
            <a:off x="357188" y="3429000"/>
            <a:ext cx="3857625" cy="787400"/>
            <a:chOff x="1140594" y="3214686"/>
            <a:chExt cx="2431274" cy="1143802"/>
          </a:xfrm>
        </p:grpSpPr>
        <p:cxnSp>
          <p:nvCxnSpPr>
            <p:cNvPr id="18" name="Прямая соединительная линия 17"/>
            <p:cNvCxnSpPr/>
            <p:nvPr/>
          </p:nvCxnSpPr>
          <p:spPr>
            <a:xfrm>
              <a:off x="1142595" y="3858075"/>
              <a:ext cx="2427272" cy="2305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 flipH="1" flipV="1">
              <a:off x="2034231" y="3538687"/>
              <a:ext cx="648001" cy="0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5400000" flipH="1" flipV="1">
              <a:off x="891388" y="4107281"/>
              <a:ext cx="500413" cy="2001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 flipV="1">
              <a:off x="2107025" y="4107281"/>
              <a:ext cx="500413" cy="2001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rot="5400000" flipH="1" flipV="1">
              <a:off x="3320661" y="4107281"/>
              <a:ext cx="500413" cy="2001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/>
        </p:nvSpPr>
        <p:spPr>
          <a:xfrm>
            <a:off x="142875" y="4357688"/>
            <a:ext cx="1214438" cy="8921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mpd="dbl">
            <a:solidFill>
              <a:srgbClr val="990033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Calibri"/>
                <a:cs typeface="+mn-cs"/>
              </a:rPr>
              <a:t>Налоговые доходы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571625" y="4357688"/>
            <a:ext cx="1428750" cy="8302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mpd="dbl">
            <a:solidFill>
              <a:srgbClr val="990033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Calibri"/>
                <a:cs typeface="+mn-cs"/>
              </a:rPr>
              <a:t>Неналоговые доходы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143250" y="4357688"/>
            <a:ext cx="1500188" cy="203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mpd="dbl">
            <a:solidFill>
              <a:srgbClr val="990033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  <a:cs typeface="+mn-cs"/>
              </a:rPr>
              <a:t>- дотации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выравнивание  бюджетной  обеспеченности;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 дотации на поддержку мер по обеспечению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сбалансирован-ности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бюджетов.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" name="Группа 39"/>
          <p:cNvGrpSpPr>
            <a:grpSpLocks/>
          </p:cNvGrpSpPr>
          <p:nvPr/>
        </p:nvGrpSpPr>
        <p:grpSpPr bwMode="auto">
          <a:xfrm>
            <a:off x="5357813" y="3500438"/>
            <a:ext cx="3286125" cy="787400"/>
            <a:chOff x="1140594" y="3214686"/>
            <a:chExt cx="2431274" cy="1143802"/>
          </a:xfrm>
        </p:grpSpPr>
        <p:cxnSp>
          <p:nvCxnSpPr>
            <p:cNvPr id="27" name="Прямая соединительная линия 26"/>
            <p:cNvCxnSpPr/>
            <p:nvPr/>
          </p:nvCxnSpPr>
          <p:spPr>
            <a:xfrm>
              <a:off x="1141768" y="3858074"/>
              <a:ext cx="2428925" cy="2307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 rot="5400000" flipH="1" flipV="1">
              <a:off x="2033405" y="3538687"/>
              <a:ext cx="648000" cy="0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rot="5400000" flipH="1" flipV="1">
              <a:off x="890974" y="4107693"/>
              <a:ext cx="500414" cy="1174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 rot="5400000" flipH="1" flipV="1">
              <a:off x="2106611" y="4107694"/>
              <a:ext cx="500414" cy="1175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rot="5400000" flipH="1" flipV="1">
              <a:off x="3321074" y="4107694"/>
              <a:ext cx="500414" cy="1175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Прямоугольник 31"/>
          <p:cNvSpPr/>
          <p:nvPr/>
        </p:nvSpPr>
        <p:spPr>
          <a:xfrm>
            <a:off x="6215063" y="4500563"/>
            <a:ext cx="1285875" cy="584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mpd="dbl">
            <a:solidFill>
              <a:srgbClr val="990033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Calibri"/>
                <a:cs typeface="+mn-cs"/>
              </a:rPr>
              <a:t>Субвенции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857750" y="4500563"/>
            <a:ext cx="1214438" cy="584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mpd="dbl">
            <a:solidFill>
              <a:srgbClr val="990033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Calibri"/>
                <a:cs typeface="+mn-cs"/>
              </a:rPr>
              <a:t>Субсидии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643813" y="4500563"/>
            <a:ext cx="1357312" cy="7159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mpd="dbl">
            <a:solidFill>
              <a:srgbClr val="990033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dirty="0">
                <a:solidFill>
                  <a:prstClr val="black"/>
                </a:solidFill>
                <a:latin typeface="Calibri"/>
                <a:cs typeface="+mn-cs"/>
              </a:rPr>
              <a:t>Иные межбюджетные трансферты</a:t>
            </a: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5225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560" y="979323"/>
            <a:ext cx="2148609" cy="14395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866948710"/>
              </p:ext>
            </p:extLst>
          </p:nvPr>
        </p:nvGraphicFramePr>
        <p:xfrm>
          <a:off x="6228184" y="980728"/>
          <a:ext cx="280831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96359" y="2755249"/>
            <a:ext cx="5964980" cy="5040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Объем добычи общераспространенных полезных ископаемых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6560" y="3259306"/>
            <a:ext cx="6007405" cy="60174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Доля водохозяйственных участков, класс качества которых (по индексу загрязнения вод) повысился, в общем количестве водохозяйственных участков, расположенных на территории Чувашской Республики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6562" y="3861048"/>
            <a:ext cx="5997606" cy="6439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Выбросы в атмосферный воздух вредных (загрязняющих) веществ, отходящих от стационарных источников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86560" y="4504982"/>
            <a:ext cx="5997608" cy="5040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Доля площади территории Чувашской Республики, занятой особо охраняемыми природными территориями, в общей площади территории Чувашской Республики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86561" y="5009038"/>
            <a:ext cx="5997607" cy="5040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Освоение расчетной лесосеки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86562" y="5513457"/>
            <a:ext cx="5997606" cy="5040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Доля уловленных и обезвреженных загрязняющих веществ в общем количестве отходящих от стационарных источников загрязняющих веществ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86560" y="6017513"/>
            <a:ext cx="5997608" cy="76470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Объем платежей в бюджетную систему Российской Федерации от использования лесов, расположенных на землях лесного фонда, в расчете на 1 га земель лесного фонда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82705" y="2132856"/>
            <a:ext cx="2592288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Показатели (индикаторы)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9992" y="908721"/>
            <a:ext cx="1687572" cy="15101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9457" y="907709"/>
            <a:ext cx="2125591" cy="1196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08912" cy="980728"/>
          </a:xfrm>
        </p:spPr>
        <p:txBody>
          <a:bodyPr/>
          <a:lstStyle/>
          <a:p>
            <a:r>
              <a:rPr lang="ru-RU" sz="1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</a:t>
            </a:r>
            <a:r>
              <a:rPr lang="ru-RU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«Развитие потенциала природно-сырьевых ресурсов и повышение экологической безопасности»</a:t>
            </a:r>
            <a:endParaRPr lang="ru-RU" sz="16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55024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08912" cy="980728"/>
          </a:xfrm>
        </p:spPr>
        <p:txBody>
          <a:bodyPr/>
          <a:lstStyle/>
          <a:p>
            <a:r>
              <a:rPr lang="ru-RU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«Пассажирский транспорт», «Развитие навигационной инфраструктуры с использованием системы ГЛОНАСС на транспорте», «Расширение использования природного газа в качестве моторного топлива» государственной программы Чувашской Республики «Развитие транспортной системы Чувашской Республики</a:t>
            </a:r>
            <a:r>
              <a:rPr lang="ru-RU" sz="1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1618148"/>
              </p:ext>
            </p:extLst>
          </p:nvPr>
        </p:nvGraphicFramePr>
        <p:xfrm>
          <a:off x="107504" y="1124744"/>
          <a:ext cx="8928992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31928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В Е Д Е Н И Я </a:t>
            </a:r>
            <a:br>
              <a:rPr lang="ru-RU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достижении значений показателей (индикаторов) государственной программы Чувашской Республики «Развитие транспортной системы Чувашской Республики</a:t>
            </a:r>
            <a:r>
              <a:rPr lang="ru-RU" sz="1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5391997"/>
              </p:ext>
            </p:extLst>
          </p:nvPr>
        </p:nvGraphicFramePr>
        <p:xfrm>
          <a:off x="179512" y="1124744"/>
          <a:ext cx="8784975" cy="2673587"/>
        </p:xfrm>
        <a:graphic>
          <a:graphicData uri="http://schemas.openxmlformats.org/drawingml/2006/table">
            <a:tbl>
              <a:tblPr/>
              <a:tblGrid>
                <a:gridCol w="4680520"/>
                <a:gridCol w="792088"/>
                <a:gridCol w="792088"/>
                <a:gridCol w="792088"/>
                <a:gridCol w="864096"/>
                <a:gridCol w="864095"/>
              </a:tblGrid>
              <a:tr h="75293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показателя (индикатора)</a:t>
                      </a:r>
                    </a:p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30" marR="6030" marT="6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Единица измерения</a:t>
                      </a:r>
                    </a:p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30" marR="6030" marT="6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Значения показателей (индикаторов) государственной программы Чувашской Республики «Развитие транспортной системы Чувашской Республики» на 2013-2020 годы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13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Факт 2014</a:t>
                      </a:r>
                    </a:p>
                  </a:txBody>
                  <a:tcPr marL="6833" marR="6833" marT="6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План 2015</a:t>
                      </a:r>
                    </a:p>
                  </a:txBody>
                  <a:tcPr marL="6833" marR="6833" marT="6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Факт 2015</a:t>
                      </a:r>
                    </a:p>
                  </a:txBody>
                  <a:tcPr marL="6833" marR="6833" marT="6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План 2016</a:t>
                      </a:r>
                    </a:p>
                  </a:txBody>
                  <a:tcPr marL="6833" marR="6833" marT="6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4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431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подпрограмма «Развитие навигационной инфраструктуры с использованием системы ГЛОНАСС на транспорте" </a:t>
                      </a:r>
                    </a:p>
                  </a:txBody>
                  <a:tcPr marL="6030" marR="6030" marT="6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6303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оснащеных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аппаратурой спутниковой навигации ГЛОНАСС транспортных средств, зарегистрированных на территории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ЧР,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используемых:  для перевозки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пассажиров;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для перевозки опасных, крупногабаритных и тяжеловесных грузов; службой скорой медицинской помощи и пожарно-спасательной службой; в сферах сельского хозяйства,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ЖКХ,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дорожно-строительного хозяйства</a:t>
                      </a: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</a:t>
                      </a: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</a:t>
                      </a: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</a:t>
                      </a: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431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подпрограмма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«Расширение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использования природного газа в качестве моторного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топлива»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992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Численность парка транспортных средств, работающих на компримированном природном газе</a:t>
                      </a: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единиц ежегодно</a:t>
                      </a: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</a:t>
                      </a: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</a:t>
                      </a: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116967"/>
              </p:ext>
            </p:extLst>
          </p:nvPr>
        </p:nvGraphicFramePr>
        <p:xfrm>
          <a:off x="179512" y="3789040"/>
          <a:ext cx="8784974" cy="2550109"/>
        </p:xfrm>
        <a:graphic>
          <a:graphicData uri="http://schemas.openxmlformats.org/drawingml/2006/table">
            <a:tbl>
              <a:tblPr/>
              <a:tblGrid>
                <a:gridCol w="504056"/>
                <a:gridCol w="4176464"/>
                <a:gridCol w="792088"/>
                <a:gridCol w="792088"/>
                <a:gridCol w="792088"/>
                <a:gridCol w="936104"/>
                <a:gridCol w="792086"/>
              </a:tblGrid>
              <a:tr h="180832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подпрограмма "Пассажирский транспорт"</a:t>
                      </a:r>
                    </a:p>
                  </a:txBody>
                  <a:tcPr marL="8611" marR="8611" marT="8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028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611" marR="8611" marT="8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пассажиров, перевезенных:</a:t>
                      </a:r>
                    </a:p>
                  </a:txBody>
                  <a:tcPr marL="8611" marR="8611" marT="86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чел.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171985,5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187614,8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166554,28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189109,8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8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1.1.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Железнодорожным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транспортом:</a:t>
                      </a:r>
                    </a:p>
                  </a:txBody>
                  <a:tcPr marL="8611" marR="8611" marT="8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чел.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1340,8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1351,6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1285,783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1381,2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8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1.1.1.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пригородном сообщении</a:t>
                      </a:r>
                    </a:p>
                  </a:txBody>
                  <a:tcPr marL="8611" marR="8611" marT="8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чел.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757,59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755,5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719,87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759,2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8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1.1.2.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поездами дальнего следования</a:t>
                      </a:r>
                    </a:p>
                  </a:txBody>
                  <a:tcPr marL="8611" marR="8611" marT="8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чел.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583,21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596,1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565,913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622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85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1.2.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Автомобильным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транспортом</a:t>
                      </a:r>
                    </a:p>
                  </a:txBody>
                  <a:tcPr marL="8611" marR="8611" marT="8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чел.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99300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116500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94000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117665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48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1.3.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Городским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наземным электрическим транспортом</a:t>
                      </a:r>
                    </a:p>
                  </a:txBody>
                  <a:tcPr marL="8611" marR="8611" marT="8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чел.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71260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69700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71200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70000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1.4.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Внутренним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водным транспортом</a:t>
                      </a:r>
                    </a:p>
                  </a:txBody>
                  <a:tcPr marL="8611" marR="8611" marT="8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чел.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84,7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63,2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68,5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63,6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72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Протяженность железнодорожных линий общего пользования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чел.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422,4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422,4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422,4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422,4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обслуженных в аэропорту г. Чебоксары пассажиров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чел.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58,4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94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авиалиний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44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самолетовылетов в год из аэропорта г. Чебоксары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1901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2100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1941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2150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21832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741720037"/>
              </p:ext>
            </p:extLst>
          </p:nvPr>
        </p:nvGraphicFramePr>
        <p:xfrm>
          <a:off x="41613" y="1082162"/>
          <a:ext cx="7834047" cy="3210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50" name="Picture 2" descr="T:\ОБП\Лукин\Картинки\i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000" y="5260863"/>
            <a:ext cx="2151160" cy="1277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43808" y="1067045"/>
            <a:ext cx="1152128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prstClr val="black"/>
                </a:solidFill>
                <a:latin typeface="TimesET" pitchFamily="2" charset="0"/>
              </a:rPr>
              <a:t>2892,2</a:t>
            </a:r>
            <a:endParaRPr lang="ru-RU" sz="15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584" y="1082162"/>
            <a:ext cx="936104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prstClr val="black"/>
                </a:solidFill>
                <a:latin typeface="TimesET" pitchFamily="2" charset="0"/>
              </a:rPr>
              <a:t>3002,1</a:t>
            </a:r>
            <a:endParaRPr lang="ru-RU" sz="15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4048" y="1453997"/>
            <a:ext cx="1142952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prstClr val="black"/>
                </a:solidFill>
                <a:latin typeface="TimesET" pitchFamily="2" charset="0"/>
              </a:rPr>
              <a:t>2339,8</a:t>
            </a:r>
            <a:endParaRPr lang="ru-RU" sz="15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388424" cy="980728"/>
          </a:xfrm>
        </p:spPr>
        <p:txBody>
          <a:bodyPr/>
          <a:lstStyle/>
          <a:p>
            <a:r>
              <a:rPr lang="ru-RU" sz="20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развития сельского хозяйства и регулирования рынков сельскохозяйственной продукции, сырья и </a:t>
            </a:r>
            <a:r>
              <a:rPr lang="ru-RU" sz="20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продовольствия</a:t>
            </a:r>
            <a:endParaRPr lang="ru-RU" sz="2000" b="1" dirty="0">
              <a:solidFill>
                <a:srgbClr val="FBFB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7875660" y="974212"/>
            <a:ext cx="1295400" cy="2159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300" b="1" dirty="0" smtClean="0">
                <a:solidFill>
                  <a:prstClr val="black"/>
                </a:solidFill>
                <a:latin typeface="TimesET" pitchFamily="2" charset="0"/>
              </a:rPr>
              <a:t>млн</a:t>
            </a:r>
            <a:r>
              <a:rPr lang="ru-RU" altLang="ru-RU" sz="1300" b="1" dirty="0">
                <a:solidFill>
                  <a:prstClr val="black"/>
                </a:solidFill>
                <a:latin typeface="TimesET" pitchFamily="2" charset="0"/>
              </a:rPr>
              <a:t>. </a:t>
            </a:r>
            <a:r>
              <a:rPr lang="ru-RU" altLang="ru-RU" sz="1300" b="1" dirty="0" smtClean="0">
                <a:solidFill>
                  <a:prstClr val="black"/>
                </a:solidFill>
                <a:latin typeface="TimesET" pitchFamily="2" charset="0"/>
              </a:rPr>
              <a:t>рублей</a:t>
            </a:r>
            <a:endParaRPr lang="ru-RU" altLang="ru-RU" sz="13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23528" y="4365104"/>
            <a:ext cx="1973201" cy="288032"/>
          </a:xfrm>
          <a:prstGeom prst="roundRect">
            <a:avLst/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00" b="1" dirty="0" smtClean="0">
                <a:solidFill>
                  <a:srgbClr val="7030A0"/>
                </a:solidFill>
              </a:rPr>
              <a:t>2016 год</a:t>
            </a:r>
            <a:endParaRPr lang="ru-RU" sz="1800" dirty="0">
              <a:solidFill>
                <a:prstClr val="black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23529" y="4725144"/>
            <a:ext cx="3960440" cy="313483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растениеводства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23529" y="5106290"/>
            <a:ext cx="3960440" cy="332689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животноводства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544465" y="4737632"/>
            <a:ext cx="1243106" cy="30099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519,9</a:t>
            </a: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553030" y="5144703"/>
            <a:ext cx="1243106" cy="300521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815,3</a:t>
            </a:r>
            <a:endParaRPr lang="ru-RU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23529" y="5517233"/>
            <a:ext cx="3960440" cy="324036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малых форм хозяйствования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553030" y="5517232"/>
            <a:ext cx="1243106" cy="32403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617,8</a:t>
            </a: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23528" y="5957007"/>
            <a:ext cx="3960440" cy="28030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молочного скотоводства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23528" y="6308726"/>
            <a:ext cx="3960440" cy="45856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племенного дела, селекции и семеноводства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535718" y="5913275"/>
            <a:ext cx="1243106" cy="32403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282,1</a:t>
            </a: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553030" y="6345323"/>
            <a:ext cx="1243106" cy="32403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104,7</a:t>
            </a: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T:\ОБП\Лукин\Картинки\коров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149080"/>
            <a:ext cx="2016224" cy="10461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:\ОБП\Лукин\Картинки\otraslevaya_struktura_selskogo_khozyaystv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662" y="1268760"/>
            <a:ext cx="1376238" cy="870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096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 bwMode="auto">
          <a:xfrm>
            <a:off x="539552" y="0"/>
            <a:ext cx="8604448" cy="980728"/>
          </a:xfrm>
          <a:prstGeom prst="roundRect">
            <a:avLst>
              <a:gd name="adj" fmla="val 12377"/>
            </a:avLst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0000" tIns="82800" rIns="54000" bIns="828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целевых индикаторов и </a:t>
            </a:r>
            <a:r>
              <a:rPr lang="ru-RU" sz="16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показателей эффективности </a:t>
            </a:r>
            <a:r>
              <a:rPr lang="ru-RU" sz="16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</a:t>
            </a:r>
            <a:r>
              <a:rPr lang="ru-RU" sz="16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Государственной </a:t>
            </a:r>
            <a:r>
              <a:rPr lang="ru-RU" sz="16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</a:t>
            </a:r>
            <a:r>
              <a:rPr lang="ru-RU" sz="16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</a:t>
            </a:r>
            <a:r>
              <a:rPr lang="ru-RU" sz="16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хозяйства и </a:t>
            </a:r>
            <a:r>
              <a:rPr lang="ru-RU" sz="16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регулирования рынков сельскохозяйственной </a:t>
            </a:r>
            <a:r>
              <a:rPr lang="ru-RU" sz="16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продукции, сырья и </a:t>
            </a:r>
            <a:r>
              <a:rPr lang="ru-RU" sz="16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продовольствия</a:t>
            </a:r>
            <a:endParaRPr lang="ru-RU" sz="1600" b="1" dirty="0">
              <a:solidFill>
                <a:srgbClr val="FBFB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1719184"/>
              </p:ext>
            </p:extLst>
          </p:nvPr>
        </p:nvGraphicFramePr>
        <p:xfrm>
          <a:off x="179512" y="1124744"/>
          <a:ext cx="8856982" cy="5240274"/>
        </p:xfrm>
        <a:graphic>
          <a:graphicData uri="http://schemas.openxmlformats.org/drawingml/2006/table">
            <a:tbl>
              <a:tblPr firstRow="1" firstCol="1" bandRow="1"/>
              <a:tblGrid>
                <a:gridCol w="416360"/>
                <a:gridCol w="3053311"/>
                <a:gridCol w="1102799"/>
                <a:gridCol w="1205615"/>
                <a:gridCol w="1186627"/>
                <a:gridCol w="946135"/>
                <a:gridCol w="946135"/>
              </a:tblGrid>
              <a:tr h="9373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№</a:t>
                      </a:r>
                      <a:b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</a:br>
                      <a:r>
                        <a:rPr lang="ru-RU" sz="1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пп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  <a:alpha val="48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Наименование показателя (индикатора)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  <a:alpha val="48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  <a:alpha val="48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Значения показателей </a:t>
                      </a: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на 2016 год (индикаторов</a:t>
                      </a: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) 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  <a:alpha val="4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Выполнение 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(+,- </a:t>
                      </a:r>
                      <a:r>
                        <a:rPr lang="ru-RU" sz="1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пп</a:t>
                      </a: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), %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  <a:alpha val="48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План на 2016 год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  <a:alpha val="48000"/>
                      </a:schemeClr>
                    </a:solidFill>
                  </a:tcPr>
                </a:tc>
              </a:tr>
              <a:tr h="998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  <a:alpha val="48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50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1.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Индекс производства продукции сельского хозяйства в хозяйствах всех категорий (в сопоставимых ценах)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 к предыдущему году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105,2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107,9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+2,4 пп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104,0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</a:tr>
              <a:tr h="1850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2.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Индекс производства продукции растениеводства в хозяйствах всех категорий (в сопоставимых ценах)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 к предыдущему году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105,3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108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+2,7 пп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104,1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</a:tr>
              <a:tr h="1897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3.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Индекс производства продукции животноводства в хозяйствах всех категорий (в сопоставимых ценах)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 к предыдущему году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105,1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107,8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+2,7 пп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103,0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</a:tr>
              <a:tr h="1612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4.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Индекс производства пищевых продуктов, включая напитки (в сопоставимых ценах)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 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104,2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109,5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+5,3 </a:t>
                      </a:r>
                      <a:r>
                        <a:rPr lang="ru-RU" sz="1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пп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104,3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</a:tr>
              <a:tr h="1388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5.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Индекс физического объема инвестиций в основной капитал сельского хозяйства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 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104,2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103,3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-0,9 </a:t>
                      </a:r>
                      <a:r>
                        <a:rPr lang="ru-RU" sz="1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пп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104,3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</a:tr>
              <a:tr h="1829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6.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Рентабельность сельскохозяйственных организаций (с учетом субсидий)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11,0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21,4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+10,4 </a:t>
                      </a:r>
                      <a:r>
                        <a:rPr lang="ru-RU" sz="1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пп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12,0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</a:tr>
              <a:tr h="3239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7.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Среднемесячная номинальная заработная плата в сельском хозяйстве (по сельскохозяйственным организациям, не относящимся к субъектам малого предпринимательства)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11999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14498,4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120,9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15656,0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17310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3588" y="-25751"/>
            <a:ext cx="8100898" cy="923330"/>
          </a:xfr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Республиканская </a:t>
            </a: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программа капитального ремонта общего имущества в многоквартирных домах, расположенных на территории Чувашской Республики, на 2014-2043 годы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7504" y="1052735"/>
            <a:ext cx="4608512" cy="1368152"/>
          </a:xfrm>
          <a:prstGeom prst="roundRect">
            <a:avLst/>
          </a:prstGeom>
          <a:solidFill>
            <a:srgbClr val="8BEAF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prstClr val="black"/>
                </a:solidFill>
              </a:rPr>
              <a:t>Капремонту подлежат: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b="1" dirty="0" smtClean="0">
                <a:solidFill>
                  <a:prstClr val="black"/>
                </a:solidFill>
              </a:rPr>
              <a:t>5055 </a:t>
            </a:r>
            <a:r>
              <a:rPr lang="ru-RU" sz="1700" dirty="0" smtClean="0">
                <a:solidFill>
                  <a:prstClr val="black"/>
                </a:solidFill>
              </a:rPr>
              <a:t> многоквартирных домов, общей площадью </a:t>
            </a:r>
            <a:r>
              <a:rPr lang="ru-RU" sz="1700" b="1" dirty="0" smtClean="0">
                <a:solidFill>
                  <a:prstClr val="black"/>
                </a:solidFill>
              </a:rPr>
              <a:t>16,9</a:t>
            </a:r>
            <a:r>
              <a:rPr lang="ru-RU" sz="1700" dirty="0" smtClean="0">
                <a:solidFill>
                  <a:prstClr val="black"/>
                </a:solidFill>
              </a:rPr>
              <a:t> млн. </a:t>
            </a:r>
            <a:r>
              <a:rPr lang="ru-RU" sz="1700" dirty="0" err="1" smtClean="0">
                <a:solidFill>
                  <a:prstClr val="black"/>
                </a:solidFill>
              </a:rPr>
              <a:t>кв.м</a:t>
            </a:r>
            <a:r>
              <a:rPr lang="ru-RU" sz="1700" dirty="0" smtClean="0">
                <a:solidFill>
                  <a:prstClr val="black"/>
                </a:solidFill>
              </a:rPr>
              <a:t>., в которых проживает </a:t>
            </a:r>
            <a:r>
              <a:rPr lang="ru-RU" sz="1700" b="1" dirty="0" smtClean="0">
                <a:solidFill>
                  <a:prstClr val="black"/>
                </a:solidFill>
              </a:rPr>
              <a:t>719,9</a:t>
            </a:r>
            <a:r>
              <a:rPr lang="ru-RU" sz="1700" dirty="0" smtClean="0">
                <a:solidFill>
                  <a:prstClr val="black"/>
                </a:solidFill>
              </a:rPr>
              <a:t> тыс. человек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prstClr val="black"/>
                </a:solidFill>
              </a:rPr>
              <a:t> (или </a:t>
            </a:r>
            <a:r>
              <a:rPr lang="ru-RU" sz="1700" b="1" dirty="0" smtClean="0">
                <a:solidFill>
                  <a:prstClr val="black"/>
                </a:solidFill>
              </a:rPr>
              <a:t>266,6</a:t>
            </a:r>
            <a:r>
              <a:rPr lang="ru-RU" sz="1700" dirty="0" smtClean="0">
                <a:solidFill>
                  <a:prstClr val="black"/>
                </a:solidFill>
              </a:rPr>
              <a:t> тыс. семей)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60032" y="3717032"/>
            <a:ext cx="4104455" cy="1084164"/>
          </a:xfrm>
          <a:prstGeom prst="roundRect">
            <a:avLst/>
          </a:prstGeom>
          <a:solidFill>
            <a:srgbClr val="8BEAF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prstClr val="black"/>
                </a:solidFill>
              </a:rPr>
              <a:t>В 2014-2015 годах отремонтированы: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prstClr val="black"/>
                </a:solidFill>
              </a:rPr>
              <a:t> </a:t>
            </a:r>
            <a:r>
              <a:rPr lang="ru-RU" sz="1700" b="1" dirty="0" smtClean="0">
                <a:solidFill>
                  <a:prstClr val="black"/>
                </a:solidFill>
              </a:rPr>
              <a:t>294</a:t>
            </a:r>
            <a:r>
              <a:rPr lang="ru-RU" sz="1700" dirty="0" smtClean="0">
                <a:solidFill>
                  <a:prstClr val="black"/>
                </a:solidFill>
              </a:rPr>
              <a:t> МКД площадью </a:t>
            </a:r>
            <a:r>
              <a:rPr lang="ru-RU" sz="1700" b="1" dirty="0" smtClean="0">
                <a:solidFill>
                  <a:prstClr val="black"/>
                </a:solidFill>
              </a:rPr>
              <a:t>0,5 </a:t>
            </a:r>
            <a:r>
              <a:rPr lang="ru-RU" sz="1700" dirty="0" smtClean="0">
                <a:solidFill>
                  <a:prstClr val="black"/>
                </a:solidFill>
              </a:rPr>
              <a:t>млн. кв. м,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prstClr val="black"/>
                </a:solidFill>
              </a:rPr>
              <a:t>в которых проживает </a:t>
            </a:r>
            <a:r>
              <a:rPr lang="ru-RU" sz="1700" b="1" dirty="0" smtClean="0">
                <a:solidFill>
                  <a:prstClr val="black"/>
                </a:solidFill>
              </a:rPr>
              <a:t>22,5</a:t>
            </a:r>
            <a:r>
              <a:rPr lang="ru-RU" sz="1700" dirty="0" smtClean="0">
                <a:solidFill>
                  <a:prstClr val="black"/>
                </a:solidFill>
              </a:rPr>
              <a:t> тыс. человек,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prstClr val="black"/>
                </a:solidFill>
              </a:rPr>
              <a:t>на сумму </a:t>
            </a:r>
            <a:r>
              <a:rPr lang="ru-RU" sz="1700" b="1" dirty="0" smtClean="0">
                <a:solidFill>
                  <a:prstClr val="black"/>
                </a:solidFill>
              </a:rPr>
              <a:t>236,2 </a:t>
            </a:r>
            <a:r>
              <a:rPr lang="ru-RU" sz="1700" dirty="0" smtClean="0">
                <a:solidFill>
                  <a:prstClr val="black"/>
                </a:solidFill>
              </a:rPr>
              <a:t>млн. руб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7504" y="4869160"/>
            <a:ext cx="4608512" cy="1728192"/>
          </a:xfrm>
          <a:prstGeom prst="roundRect">
            <a:avLst/>
          </a:prstGeom>
          <a:solidFill>
            <a:srgbClr val="8BEAF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prstClr val="black"/>
                </a:solidFill>
              </a:rPr>
              <a:t>В 2015-2016 годах будут отремонтированы (краткосрочный план на 2015-2016 годы):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b="1" dirty="0" smtClean="0">
                <a:solidFill>
                  <a:prstClr val="black"/>
                </a:solidFill>
              </a:rPr>
              <a:t>397</a:t>
            </a:r>
            <a:r>
              <a:rPr lang="ru-RU" sz="1700" dirty="0" smtClean="0">
                <a:solidFill>
                  <a:prstClr val="black"/>
                </a:solidFill>
              </a:rPr>
              <a:t> МКД площадью </a:t>
            </a:r>
            <a:r>
              <a:rPr lang="ru-RU" sz="1700" b="1" dirty="0" smtClean="0">
                <a:solidFill>
                  <a:prstClr val="black"/>
                </a:solidFill>
              </a:rPr>
              <a:t>0,8 </a:t>
            </a:r>
            <a:r>
              <a:rPr lang="ru-RU" sz="1700" dirty="0" smtClean="0">
                <a:solidFill>
                  <a:prstClr val="black"/>
                </a:solidFill>
              </a:rPr>
              <a:t>млн. кв. м,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prstClr val="black"/>
                </a:solidFill>
              </a:rPr>
              <a:t>в которых проживает </a:t>
            </a:r>
            <a:r>
              <a:rPr lang="ru-RU" sz="1700" b="1" dirty="0" smtClean="0">
                <a:solidFill>
                  <a:prstClr val="black"/>
                </a:solidFill>
              </a:rPr>
              <a:t>41</a:t>
            </a:r>
            <a:r>
              <a:rPr lang="ru-RU" sz="1700" dirty="0" smtClean="0">
                <a:solidFill>
                  <a:prstClr val="black"/>
                </a:solidFill>
              </a:rPr>
              <a:t> тыс. человек,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prstClr val="black"/>
                </a:solidFill>
              </a:rPr>
              <a:t>на сумму </a:t>
            </a:r>
            <a:r>
              <a:rPr lang="ru-RU" sz="1700" b="1" dirty="0" smtClean="0">
                <a:solidFill>
                  <a:prstClr val="black"/>
                </a:solidFill>
              </a:rPr>
              <a:t>500,2</a:t>
            </a:r>
            <a:r>
              <a:rPr lang="ru-RU" sz="1700" dirty="0" smtClean="0">
                <a:solidFill>
                  <a:prstClr val="black"/>
                </a:solidFill>
              </a:rPr>
              <a:t> млн. руб.</a:t>
            </a:r>
          </a:p>
        </p:txBody>
      </p:sp>
      <p:pic>
        <p:nvPicPr>
          <p:cNvPr id="10" name="Picture 10" descr="https://im-tub-ap-ru.yandex.net/pic/6150132de79217342d1ff8cab52cbfd2/www.gksprim.ru/upload/iblock/1a8/859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3" y="1052734"/>
            <a:ext cx="4104454" cy="2596334"/>
          </a:xfrm>
          <a:prstGeom prst="rect">
            <a:avLst/>
          </a:prstGeom>
          <a:solidFill>
            <a:schemeClr val="accent2"/>
          </a:solidFill>
          <a:ln w="28575">
            <a:noFill/>
          </a:ln>
        </p:spPr>
      </p:pic>
      <p:pic>
        <p:nvPicPr>
          <p:cNvPr id="14" name="Picture 4" descr="https://im-tub-ap-ru.yandex.net/pic/88f4a36bdb78ee91ca05cc824d829ad2/kubancentr.ru/UserFiles/Image/proche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496941"/>
            <a:ext cx="4608512" cy="2304255"/>
          </a:xfrm>
          <a:prstGeom prst="rect">
            <a:avLst/>
          </a:prstGeom>
          <a:solidFill>
            <a:schemeClr val="accent2"/>
          </a:solidFill>
          <a:ln w="28575">
            <a:noFill/>
          </a:ln>
        </p:spPr>
      </p:pic>
      <p:pic>
        <p:nvPicPr>
          <p:cNvPr id="15" name="Picture 2" descr="https://im-tub-ap-ru.yandex.net/pic/fb2c1e449dd8d156754555783282edcb/www.rtvp.ru/upload/iblock/b2a/b2a667f499e13d99f5151e32e86a057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3" y="4869160"/>
            <a:ext cx="4104453" cy="1728192"/>
          </a:xfrm>
          <a:prstGeom prst="rect">
            <a:avLst/>
          </a:prstGeom>
          <a:solidFill>
            <a:schemeClr val="accent2"/>
          </a:solidFill>
          <a:ln w="28575">
            <a:noFill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16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089" y="-162272"/>
            <a:ext cx="8229600" cy="1143000"/>
          </a:xfrm>
        </p:spPr>
        <p:txBody>
          <a:bodyPr/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инвестиционной программы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2016 год по отраслям экономики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96336" y="980728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млн. рублей</a:t>
            </a:r>
            <a:endParaRPr lang="ru-RU" sz="1400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141813747"/>
              </p:ext>
            </p:extLst>
          </p:nvPr>
        </p:nvGraphicFramePr>
        <p:xfrm>
          <a:off x="107504" y="1022719"/>
          <a:ext cx="8928992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Овал 6"/>
          <p:cNvSpPr/>
          <p:nvPr/>
        </p:nvSpPr>
        <p:spPr>
          <a:xfrm>
            <a:off x="3707904" y="3460502"/>
            <a:ext cx="1224136" cy="75210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Всего</a:t>
            </a:r>
          </a:p>
          <a:p>
            <a:pPr algn="ctr"/>
            <a:r>
              <a:rPr lang="ru-RU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2 871,1</a:t>
            </a:r>
            <a:endParaRPr lang="ru-RU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3896494" y="2365137"/>
            <a:ext cx="576064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1,3%</a:t>
            </a:r>
            <a:endParaRPr lang="ru-RU" sz="1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4052033" y="2083207"/>
            <a:ext cx="576064" cy="288032"/>
          </a:xfrm>
          <a:prstGeom prst="rect">
            <a:avLst/>
          </a:prstGeom>
        </p:spPr>
        <p:txBody>
          <a:bodyPr wrap="square" rtlCol="0"/>
          <a:lstStyle>
            <a:defPPr>
              <a:defRPr lang="ru-RU"/>
            </a:defPPr>
            <a:lvl1pPr marL="0" indent="0">
              <a:defRPr sz="13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  <a:lvl2pPr indent="0">
              <a:defRPr sz="1100">
                <a:latin typeface="+mn-lt"/>
              </a:defRPr>
            </a:lvl2pPr>
            <a:lvl3pPr indent="0">
              <a:defRPr sz="1100">
                <a:latin typeface="+mn-lt"/>
              </a:defRPr>
            </a:lvl3pPr>
            <a:lvl4pPr indent="0">
              <a:defRPr sz="1100">
                <a:latin typeface="+mn-lt"/>
              </a:defRPr>
            </a:lvl4pPr>
            <a:lvl5pPr indent="0">
              <a:defRPr sz="1100">
                <a:latin typeface="+mn-lt"/>
              </a:defRPr>
            </a:lvl5pPr>
            <a:lvl6pPr indent="0">
              <a:defRPr sz="1100">
                <a:latin typeface="+mn-lt"/>
              </a:defRPr>
            </a:lvl6pPr>
            <a:lvl7pPr indent="0">
              <a:defRPr sz="1100">
                <a:latin typeface="+mn-lt"/>
              </a:defRPr>
            </a:lvl7pPr>
            <a:lvl8pPr indent="0">
              <a:defRPr sz="1100">
                <a:latin typeface="+mn-lt"/>
              </a:defRPr>
            </a:lvl8pPr>
            <a:lvl9pPr indent="0">
              <a:defRPr sz="1100">
                <a:latin typeface="+mn-lt"/>
              </a:defRPr>
            </a:lvl9pPr>
          </a:lstStyle>
          <a:p>
            <a:r>
              <a:rPr lang="ru-RU" dirty="0"/>
              <a:t>1</a:t>
            </a:r>
            <a:r>
              <a:rPr lang="ru-RU" dirty="0" smtClean="0"/>
              <a:t>,0 </a:t>
            </a:r>
            <a:r>
              <a:rPr lang="ru-RU" dirty="0"/>
              <a:t>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707889" y="2593527"/>
            <a:ext cx="709600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17,1</a:t>
            </a:r>
            <a:r>
              <a:rPr lang="ru-RU" sz="1100" dirty="0" smtClean="0"/>
              <a:t> </a:t>
            </a: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5418956" y="3157917"/>
            <a:ext cx="576064" cy="288032"/>
          </a:xfrm>
          <a:prstGeom prst="rect">
            <a:avLst/>
          </a:prstGeom>
        </p:spPr>
        <p:txBody>
          <a:bodyPr wrap="square" rtlCol="0"/>
          <a:lstStyle>
            <a:defPPr>
              <a:defRPr lang="ru-RU"/>
            </a:defPPr>
            <a:lvl1pPr marL="0" indent="0">
              <a:defRPr sz="13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  <a:lvl2pPr indent="0">
              <a:defRPr sz="1100">
                <a:latin typeface="+mn-lt"/>
              </a:defRPr>
            </a:lvl2pPr>
            <a:lvl3pPr indent="0">
              <a:defRPr sz="1100">
                <a:latin typeface="+mn-lt"/>
              </a:defRPr>
            </a:lvl3pPr>
            <a:lvl4pPr indent="0">
              <a:defRPr sz="1100">
                <a:latin typeface="+mn-lt"/>
              </a:defRPr>
            </a:lvl4pPr>
            <a:lvl5pPr indent="0">
              <a:defRPr sz="1100">
                <a:latin typeface="+mn-lt"/>
              </a:defRPr>
            </a:lvl5pPr>
            <a:lvl6pPr indent="0">
              <a:defRPr sz="1100">
                <a:latin typeface="+mn-lt"/>
              </a:defRPr>
            </a:lvl6pPr>
            <a:lvl7pPr indent="0">
              <a:defRPr sz="1100">
                <a:latin typeface="+mn-lt"/>
              </a:defRPr>
            </a:lvl7pPr>
            <a:lvl8pPr indent="0">
              <a:defRPr sz="1100">
                <a:latin typeface="+mn-lt"/>
              </a:defRPr>
            </a:lvl8pPr>
            <a:lvl9pPr indent="0">
              <a:defRPr sz="1100">
                <a:latin typeface="+mn-lt"/>
              </a:defRPr>
            </a:lvl9pPr>
          </a:lstStyle>
          <a:p>
            <a:r>
              <a:rPr lang="ru-RU" dirty="0" smtClean="0"/>
              <a:t>3,1 </a:t>
            </a:r>
            <a:r>
              <a:rPr lang="ru-RU" dirty="0"/>
              <a:t>%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5319514" y="3909626"/>
            <a:ext cx="720080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19,3</a:t>
            </a:r>
            <a:r>
              <a:rPr lang="ru-RU" sz="1100" dirty="0" smtClean="0"/>
              <a:t> </a:t>
            </a: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4184526" y="5010738"/>
            <a:ext cx="774948" cy="288032"/>
          </a:xfrm>
          <a:prstGeom prst="rect">
            <a:avLst/>
          </a:prstGeom>
        </p:spPr>
        <p:txBody>
          <a:bodyPr wrap="square" rtlCol="0"/>
          <a:lstStyle>
            <a:defPPr>
              <a:defRPr lang="ru-RU"/>
            </a:defPPr>
            <a:lvl1pPr marL="0" indent="0">
              <a:defRPr sz="13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  <a:lvl2pPr indent="0">
              <a:defRPr sz="1100">
                <a:latin typeface="+mn-lt"/>
              </a:defRPr>
            </a:lvl2pPr>
            <a:lvl3pPr indent="0">
              <a:defRPr sz="1100">
                <a:latin typeface="+mn-lt"/>
              </a:defRPr>
            </a:lvl3pPr>
            <a:lvl4pPr indent="0">
              <a:defRPr sz="1100">
                <a:latin typeface="+mn-lt"/>
              </a:defRPr>
            </a:lvl4pPr>
            <a:lvl5pPr indent="0">
              <a:defRPr sz="1100">
                <a:latin typeface="+mn-lt"/>
              </a:defRPr>
            </a:lvl5pPr>
            <a:lvl6pPr indent="0">
              <a:defRPr sz="1100">
                <a:latin typeface="+mn-lt"/>
              </a:defRPr>
            </a:lvl6pPr>
            <a:lvl7pPr indent="0">
              <a:defRPr sz="1100">
                <a:latin typeface="+mn-lt"/>
              </a:defRPr>
            </a:lvl7pPr>
            <a:lvl8pPr indent="0">
              <a:defRPr sz="1100">
                <a:latin typeface="+mn-lt"/>
              </a:defRPr>
            </a:lvl8pPr>
            <a:lvl9pPr indent="0">
              <a:defRPr sz="1100">
                <a:latin typeface="+mn-lt"/>
              </a:defRPr>
            </a:lvl9pPr>
          </a:lstStyle>
          <a:p>
            <a:r>
              <a:rPr lang="ru-RU" dirty="0" smtClean="0"/>
              <a:t>15,6 </a:t>
            </a:r>
            <a:r>
              <a:rPr lang="ru-RU" dirty="0"/>
              <a:t>%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3112728" y="4724729"/>
            <a:ext cx="720080" cy="288032"/>
          </a:xfrm>
          <a:prstGeom prst="rect">
            <a:avLst/>
          </a:prstGeom>
        </p:spPr>
        <p:txBody>
          <a:bodyPr wrap="square" rtlCol="0"/>
          <a:lstStyle>
            <a:defPPr>
              <a:defRPr lang="ru-RU"/>
            </a:defPPr>
            <a:lvl1pPr marL="0" indent="0">
              <a:defRPr sz="13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  <a:lvl2pPr indent="0">
              <a:defRPr sz="1100">
                <a:latin typeface="+mn-lt"/>
              </a:defRPr>
            </a:lvl2pPr>
            <a:lvl3pPr indent="0">
              <a:defRPr sz="1100">
                <a:latin typeface="+mn-lt"/>
              </a:defRPr>
            </a:lvl3pPr>
            <a:lvl4pPr indent="0">
              <a:defRPr sz="1100">
                <a:latin typeface="+mn-lt"/>
              </a:defRPr>
            </a:lvl4pPr>
            <a:lvl5pPr indent="0">
              <a:defRPr sz="1100">
                <a:latin typeface="+mn-lt"/>
              </a:defRPr>
            </a:lvl5pPr>
            <a:lvl6pPr indent="0">
              <a:defRPr sz="1100">
                <a:latin typeface="+mn-lt"/>
              </a:defRPr>
            </a:lvl6pPr>
            <a:lvl7pPr indent="0">
              <a:defRPr sz="1100">
                <a:latin typeface="+mn-lt"/>
              </a:defRPr>
            </a:lvl7pPr>
            <a:lvl8pPr indent="0">
              <a:defRPr sz="1100">
                <a:latin typeface="+mn-lt"/>
              </a:defRPr>
            </a:lvl8pPr>
            <a:lvl9pPr indent="0">
              <a:defRPr sz="1100">
                <a:latin typeface="+mn-lt"/>
              </a:defRPr>
            </a:lvl9pPr>
          </a:lstStyle>
          <a:p>
            <a:r>
              <a:rPr lang="ru-RU" dirty="0" smtClean="0"/>
              <a:t>12,5%</a:t>
            </a:r>
            <a:endParaRPr lang="ru-RU" dirty="0"/>
          </a:p>
        </p:txBody>
      </p:sp>
      <p:pic>
        <p:nvPicPr>
          <p:cNvPr id="22" name="Picture 4" descr="T:\ОБП\IvNik\картинки\жилищное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443" y="4488344"/>
            <a:ext cx="1512168" cy="1008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:\ОБП\Лукин\Картинки\1340102224_4-15-bi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3926"/>
            <a:ext cx="1872060" cy="12449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T:\Ильина И.С\Картинки для слайдов\нац. библ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580" y="3117735"/>
            <a:ext cx="1599929" cy="10523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Рисунок 56" descr="T:\Ильина И.С\Картинки для слайдов\Очистные сооружения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34" y="1288505"/>
            <a:ext cx="1628238" cy="1085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i.maksimova\Desktop\123\dscn498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599" y="5496456"/>
            <a:ext cx="1594765" cy="1196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i.maksimova\Desktop\123\ледовый\image-24-10-15-15-24-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514" y="5604539"/>
            <a:ext cx="1828254" cy="12534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59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6711774"/>
              </p:ext>
            </p:extLst>
          </p:nvPr>
        </p:nvGraphicFramePr>
        <p:xfrm>
          <a:off x="251520" y="1124744"/>
          <a:ext cx="4464496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06388893"/>
              </p:ext>
            </p:extLst>
          </p:nvPr>
        </p:nvGraphicFramePr>
        <p:xfrm>
          <a:off x="4283968" y="1124744"/>
          <a:ext cx="4752528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050" name="Picture 2" descr="T:\ОБП\IvNik\картинки\дороги2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329735"/>
            <a:ext cx="1762125" cy="1428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Дорожный фонд</a:t>
            </a: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28384" y="1052736"/>
            <a:ext cx="1115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latin typeface="TimesET" pitchFamily="2" charset="0"/>
              </a:rPr>
              <a:t>млн.  рублей</a:t>
            </a:r>
            <a:endParaRPr lang="ru-RU" sz="1200" dirty="0">
              <a:latin typeface="TimesET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8144" y="2420888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latin typeface="TimesET" pitchFamily="2" charset="0"/>
              </a:rPr>
              <a:t>60,5%</a:t>
            </a:r>
          </a:p>
          <a:p>
            <a:pPr algn="r"/>
            <a:r>
              <a:rPr lang="ru-RU" sz="1600" b="1" dirty="0">
                <a:latin typeface="TimesET" pitchFamily="2" charset="0"/>
              </a:rPr>
              <a:t>1 633,2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3968" y="1700808"/>
            <a:ext cx="1944216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TimesET" pitchFamily="2" charset="0"/>
              </a:rPr>
              <a:t>Строительство, капитальный ремонт республиканских дорог</a:t>
            </a:r>
          </a:p>
        </p:txBody>
      </p:sp>
      <p:pic>
        <p:nvPicPr>
          <p:cNvPr id="4098" name="Picture 2" descr="T:\ОБП\Лукин\Картинки\дороги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805264"/>
            <a:ext cx="3024336" cy="864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613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i.maksimova\Desktop\123\онокдисп и школа в ал.сюрб\IMG_706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7" y="1042069"/>
            <a:ext cx="3600400" cy="21821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12968" cy="936104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 значимые проекты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хирургического корпуса БУ Чувашской Республики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«Республиканский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клинический онкологический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диспансер»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Чебоксары (ул. Гладкова)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52120" y="1124744"/>
            <a:ext cx="324036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Объект введен в 2016 году</a:t>
            </a:r>
          </a:p>
          <a:p>
            <a:r>
              <a:rPr lang="ru-RU" dirty="0" smtClean="0"/>
              <a:t>Мощность – 104 койки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304793"/>
              </p:ext>
            </p:extLst>
          </p:nvPr>
        </p:nvGraphicFramePr>
        <p:xfrm>
          <a:off x="3707905" y="1916832"/>
          <a:ext cx="5338861" cy="435917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68152"/>
                <a:gridCol w="864096"/>
                <a:gridCol w="1326993"/>
                <a:gridCol w="1779620"/>
              </a:tblGrid>
              <a:tr h="351605"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Объемы финансирования строительства (млн. рублей)</a:t>
                      </a:r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88896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Источники</a:t>
                      </a:r>
                      <a:r>
                        <a:rPr lang="ru-RU" sz="1400" baseline="0" dirty="0" smtClean="0"/>
                        <a:t> / годы</a:t>
                      </a:r>
                      <a:endParaRPr lang="ru-RU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Всего</a:t>
                      </a:r>
                      <a:endParaRPr lang="ru-RU" sz="14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 том числе за счет средств:</a:t>
                      </a:r>
                      <a:endParaRPr lang="ru-RU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767138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федерального бюджета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республиканского бюджета Чувашской Республики</a:t>
                      </a:r>
                      <a:endParaRPr lang="ru-RU" sz="1400" dirty="0"/>
                    </a:p>
                  </a:txBody>
                  <a:tcPr anchor="ctr"/>
                </a:tc>
              </a:tr>
              <a:tr h="3888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2010</a:t>
                      </a:r>
                      <a:r>
                        <a:rPr lang="ru-RU" sz="1400" baseline="0" dirty="0" smtClean="0"/>
                        <a:t> год</a:t>
                      </a:r>
                      <a:endParaRPr lang="ru-RU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1,2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1,2</a:t>
                      </a:r>
                      <a:endParaRPr lang="ru-RU" sz="1400" dirty="0"/>
                    </a:p>
                  </a:txBody>
                  <a:tcPr anchor="ctr"/>
                </a:tc>
              </a:tr>
              <a:tr h="3888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2012 год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44,7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44,7</a:t>
                      </a:r>
                      <a:endParaRPr lang="ru-RU" sz="1400" dirty="0"/>
                    </a:p>
                  </a:txBody>
                  <a:tcPr anchor="ctr"/>
                </a:tc>
              </a:tr>
              <a:tr h="3888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2013 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44,4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44,4</a:t>
                      </a:r>
                      <a:endParaRPr lang="ru-RU" sz="1400" dirty="0"/>
                    </a:p>
                  </a:txBody>
                  <a:tcPr anchor="ctr"/>
                </a:tc>
              </a:tr>
              <a:tr h="3888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2014 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159,8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159,8</a:t>
                      </a:r>
                      <a:endParaRPr lang="ru-RU" sz="1400" dirty="0"/>
                    </a:p>
                  </a:txBody>
                  <a:tcPr anchor="ctr"/>
                </a:tc>
              </a:tr>
              <a:tr h="3888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2015 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89,6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89,6</a:t>
                      </a:r>
                      <a:endParaRPr lang="ru-RU" sz="1400" dirty="0"/>
                    </a:p>
                  </a:txBody>
                  <a:tcPr anchor="ctr"/>
                </a:tc>
              </a:tr>
              <a:tr h="3888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2016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532,3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363,5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168,8</a:t>
                      </a:r>
                      <a:endParaRPr lang="ru-RU" sz="1400" dirty="0"/>
                    </a:p>
                  </a:txBody>
                  <a:tcPr anchor="ctr"/>
                </a:tc>
              </a:tr>
              <a:tr h="4794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ВСЕГО за 2010-2016 годы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872,0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363,5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508,5</a:t>
                      </a:r>
                      <a:endParaRPr lang="ru-RU" sz="16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5537" y="3083652"/>
            <a:ext cx="3456384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/>
              <a:t>Строительство нового хирургического корпуса позволит организовать в полном объеме необходимую </a:t>
            </a:r>
            <a:r>
              <a:rPr lang="ru-RU" sz="1300" dirty="0" err="1" smtClean="0"/>
              <a:t>высокотехно</a:t>
            </a:r>
            <a:r>
              <a:rPr lang="ru-RU" sz="1300" dirty="0" smtClean="0"/>
              <a:t>-логичную медицинскую помощь в современных комфортабельных условиях в едином лечебно-диагностическом комплексе Республиканского </a:t>
            </a:r>
            <a:r>
              <a:rPr lang="ru-RU" sz="1300" dirty="0" err="1" smtClean="0"/>
              <a:t>клини-ческого</a:t>
            </a:r>
            <a:r>
              <a:rPr lang="ru-RU" sz="1300" dirty="0" smtClean="0"/>
              <a:t> онкологического диспансера и позволит увеличить объемы выполняемых оперативных вмешательств до 5000 в год.</a:t>
            </a:r>
            <a:endParaRPr lang="ru-RU" sz="1300" dirty="0"/>
          </a:p>
        </p:txBody>
      </p:sp>
      <p:sp>
        <p:nvSpPr>
          <p:cNvPr id="7" name="TextBox 6"/>
          <p:cNvSpPr txBox="1"/>
          <p:nvPr/>
        </p:nvSpPr>
        <p:spPr>
          <a:xfrm>
            <a:off x="160492" y="5373216"/>
            <a:ext cx="3446630" cy="1323439"/>
          </a:xfrm>
          <a:prstGeom prst="rect">
            <a:avLst/>
          </a:prstGeom>
          <a:solidFill>
            <a:srgbClr val="92D050"/>
          </a:solidFill>
          <a:ln>
            <a:solidFill>
              <a:srgbClr val="008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/>
              <a:t>В результате реализации данного проекта ожидается снижение показателя смертности населения от онкологических заболеваний в Чувашской Республике на 6%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96838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2060848"/>
            <a:ext cx="417646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        В </a:t>
            </a:r>
            <a:r>
              <a:rPr lang="ru-RU" sz="1200" dirty="0"/>
              <a:t>целях обеспечения доступного образования и обновления материально-технической базы образовательных организаций в Комсомольском районе </a:t>
            </a:r>
            <a:r>
              <a:rPr lang="ru-RU" sz="1200" dirty="0" smtClean="0"/>
              <a:t>в </a:t>
            </a:r>
            <a:r>
              <a:rPr lang="ru-RU" sz="1200" dirty="0"/>
              <a:t>2015 году начато строительство </a:t>
            </a:r>
            <a:r>
              <a:rPr lang="ru-RU" sz="1200" dirty="0" smtClean="0"/>
              <a:t>школы в                     д</a:t>
            </a:r>
            <a:r>
              <a:rPr lang="ru-RU" sz="1200" dirty="0"/>
              <a:t>. </a:t>
            </a:r>
            <a:r>
              <a:rPr lang="ru-RU" sz="1200" dirty="0" err="1"/>
              <a:t>Альбусь-Сюрбеево</a:t>
            </a:r>
            <a:r>
              <a:rPr lang="ru-RU" sz="1200" dirty="0"/>
              <a:t> Комсомольского района Чувашской </a:t>
            </a:r>
            <a:r>
              <a:rPr lang="ru-RU" sz="1200" dirty="0" smtClean="0"/>
              <a:t>Республики.</a:t>
            </a:r>
            <a:endParaRPr lang="ru-RU" sz="1200" dirty="0"/>
          </a:p>
          <a:p>
            <a:pPr algn="just"/>
            <a:r>
              <a:rPr lang="ru-RU" sz="1200" dirty="0" smtClean="0"/>
              <a:t>        Строительство </a:t>
            </a:r>
            <a:r>
              <a:rPr lang="ru-RU" sz="1200" dirty="0"/>
              <a:t>нового здания школы ведется взамен деревянного, одноэтажного, ветхого здания МБОУ «</a:t>
            </a:r>
            <a:r>
              <a:rPr lang="ru-RU" sz="1200" dirty="0" err="1"/>
              <a:t>Полевояушская</a:t>
            </a:r>
            <a:r>
              <a:rPr lang="ru-RU" sz="1200" dirty="0"/>
              <a:t> ООШ», 1960 года постройки</a:t>
            </a:r>
            <a:r>
              <a:rPr lang="ru-RU" sz="1200" dirty="0" smtClean="0"/>
              <a:t>. </a:t>
            </a:r>
          </a:p>
          <a:p>
            <a:pPr algn="just"/>
            <a:r>
              <a:rPr lang="ru-RU" sz="1200" dirty="0"/>
              <a:t> </a:t>
            </a:r>
            <a:r>
              <a:rPr lang="ru-RU" sz="1200" dirty="0" smtClean="0"/>
              <a:t>        На </a:t>
            </a:r>
            <a:r>
              <a:rPr lang="ru-RU" sz="1200" dirty="0"/>
              <a:t>первом этаже школы разместятся столовая с обеденным залом на 70 мест, спортивный зал с раздевалками, снарядной и комнатой инструктора. </a:t>
            </a:r>
            <a:r>
              <a:rPr lang="ru-RU" sz="1200" dirty="0" smtClean="0"/>
              <a:t>    </a:t>
            </a:r>
          </a:p>
          <a:p>
            <a:pPr algn="just"/>
            <a:r>
              <a:rPr lang="ru-RU" sz="1200" dirty="0"/>
              <a:t> </a:t>
            </a:r>
            <a:r>
              <a:rPr lang="ru-RU" sz="1200" dirty="0" smtClean="0"/>
              <a:t>       Здесь </a:t>
            </a:r>
            <a:r>
              <a:rPr lang="ru-RU" sz="1200" dirty="0"/>
              <a:t>же будет актовый зал на 120 мест с артистической и складом декораций, учебные классы первой ступени образования с игровой комнатой и спальным помещением, комбинированная мастерская с комнатой мастера и инструментальной, блок медицинских помещений. На втором этаже планируются учебные кабинеты, лаборатории, кабинет домоводства, библиотека с читальным залом, кабинет директора, завуча, учительская. На территории школы будет футбольное поле, беговая дорожка, совмещенная волейбольная и баскетбольная площадки, хоккейная площадка. Также разместится учебно-опытная зона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pic>
        <p:nvPicPr>
          <p:cNvPr id="6" name="Picture 3" descr="C:\Users\i.maksimova\Desktop\123\онокдисп и школа в ал.сюрб\IMG_706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722" y="980728"/>
            <a:ext cx="4105423" cy="19636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772" y="116632"/>
            <a:ext cx="8712968" cy="504056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 значимые проекты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здания средней общеобразовательной школы с пристроем помещений для дошкольных групп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Альбусь-Сюрбеево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Комсомольского района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5351" y="1131580"/>
            <a:ext cx="4464496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/>
              <a:t>Срок ввода объекта – август 2016 год (введен)</a:t>
            </a:r>
          </a:p>
          <a:p>
            <a:r>
              <a:rPr lang="ru-RU" sz="1600" dirty="0" smtClean="0"/>
              <a:t>Мощность – 165 </a:t>
            </a:r>
            <a:r>
              <a:rPr lang="ru-RU" sz="1600" dirty="0"/>
              <a:t>ученических </a:t>
            </a:r>
            <a:r>
              <a:rPr lang="ru-RU" sz="1600" dirty="0" smtClean="0"/>
              <a:t>мест, пристрой помещений </a:t>
            </a:r>
            <a:r>
              <a:rPr lang="ru-RU" sz="1600" dirty="0"/>
              <a:t>для дошкольных </a:t>
            </a:r>
            <a:r>
              <a:rPr lang="ru-RU" sz="1600" dirty="0" smtClean="0"/>
              <a:t>групп на 40 мест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302808"/>
              </p:ext>
            </p:extLst>
          </p:nvPr>
        </p:nvGraphicFramePr>
        <p:xfrm>
          <a:off x="4634670" y="2924944"/>
          <a:ext cx="4392487" cy="341295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08111"/>
                <a:gridCol w="629766"/>
                <a:gridCol w="893387"/>
                <a:gridCol w="1042285"/>
                <a:gridCol w="818938"/>
              </a:tblGrid>
              <a:tr h="550025">
                <a:tc gridSpan="5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Объемы финансирования строительства (млн. рублей)</a:t>
                      </a:r>
                      <a:endParaRPr lang="ru-RU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/>
                </a:tc>
              </a:tr>
              <a:tr h="29119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Источники</a:t>
                      </a:r>
                      <a:r>
                        <a:rPr lang="ru-RU" sz="1200" baseline="0" dirty="0" smtClean="0"/>
                        <a:t> / годы</a:t>
                      </a:r>
                      <a:endParaRPr lang="ru-RU" sz="12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Всего</a:t>
                      </a:r>
                      <a:endParaRPr lang="ru-RU" sz="1200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в том числе за счет средств:</a:t>
                      </a:r>
                      <a:endParaRPr lang="ru-RU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/>
                </a:tc>
              </a:tr>
              <a:tr h="670953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 smtClean="0"/>
                        <a:t>федераль-ного</a:t>
                      </a:r>
                      <a:r>
                        <a:rPr lang="ru-RU" sz="1100" dirty="0" smtClean="0"/>
                        <a:t> бюджета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 smtClean="0"/>
                        <a:t>республикан-ского</a:t>
                      </a:r>
                      <a:r>
                        <a:rPr lang="ru-RU" sz="1100" dirty="0" smtClean="0"/>
                        <a:t> бюджета ЧР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местного бюджета</a:t>
                      </a:r>
                      <a:endParaRPr lang="ru-RU" sz="1100" dirty="0"/>
                    </a:p>
                  </a:txBody>
                  <a:tcPr anchor="ctr"/>
                </a:tc>
              </a:tr>
              <a:tr h="3645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2014 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1,8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0,0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0,0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1,8</a:t>
                      </a:r>
                      <a:endParaRPr lang="ru-RU" sz="1200" dirty="0"/>
                    </a:p>
                  </a:txBody>
                  <a:tcPr anchor="ctr"/>
                </a:tc>
              </a:tr>
              <a:tr h="3645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2015 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56,0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11,9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42,0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2,1</a:t>
                      </a:r>
                      <a:endParaRPr lang="ru-RU" sz="1200" dirty="0"/>
                    </a:p>
                  </a:txBody>
                  <a:tcPr anchor="ctr"/>
                </a:tc>
              </a:tr>
              <a:tr h="48578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2016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103,5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12,0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85,6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5,9</a:t>
                      </a:r>
                      <a:endParaRPr lang="ru-RU" sz="1200" dirty="0"/>
                    </a:p>
                  </a:txBody>
                  <a:tcPr anchor="ctr"/>
                </a:tc>
              </a:tr>
              <a:tr h="6858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ВСЕГО за 2014-2016 годы</a:t>
                      </a:r>
                      <a:endParaRPr lang="ru-RU" sz="12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161,3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23,9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127,6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9,8</a:t>
                      </a:r>
                      <a:endParaRPr lang="ru-RU" sz="14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5528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71600" y="285728"/>
            <a:ext cx="7458025" cy="428625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25000">
                <a:srgbClr val="FFC000"/>
              </a:gs>
              <a:gs pos="71000">
                <a:srgbClr val="C00000"/>
              </a:gs>
              <a:gs pos="100000">
                <a:srgbClr val="4D0808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400" b="1" i="1" dirty="0" smtClean="0">
                <a:solidFill>
                  <a:prstClr val="white"/>
                </a:solidFill>
              </a:rPr>
              <a:t>Расходы по основным функциям государства</a:t>
            </a:r>
            <a:endParaRPr lang="ru-RU" sz="2400" b="1" i="1" dirty="0">
              <a:solidFill>
                <a:prstClr val="white"/>
              </a:solidFill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000250"/>
            <a:ext cx="5715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857500"/>
            <a:ext cx="5000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357563"/>
            <a:ext cx="500063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786188"/>
            <a:ext cx="500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214813"/>
            <a:ext cx="500063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572000"/>
            <a:ext cx="500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000625"/>
            <a:ext cx="500063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429250"/>
            <a:ext cx="50006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857875"/>
            <a:ext cx="500063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2000250"/>
            <a:ext cx="500062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2643188"/>
            <a:ext cx="500062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3143250"/>
            <a:ext cx="5334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3786188"/>
            <a:ext cx="5715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214438" y="1357313"/>
            <a:ext cx="7215187" cy="369887"/>
          </a:xfrm>
          <a:prstGeom prst="rect">
            <a:avLst/>
          </a:prstGeom>
          <a:ln w="19050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prstClr val="white"/>
                </a:solidFill>
                <a:cs typeface="Times New Roman" pitchFamily="18" charset="0"/>
              </a:rPr>
              <a:t>Расходы бюджета – выплачиваемые из бюджета денежные средства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71563" y="2071688"/>
            <a:ext cx="2500312" cy="2762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Calibri"/>
                <a:cs typeface="+mn-cs"/>
              </a:rPr>
              <a:t>Общегосударственные вопросы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71563" y="2428875"/>
            <a:ext cx="2500312" cy="2762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Calibri"/>
                <a:cs typeface="+mn-cs"/>
              </a:rPr>
              <a:t>Первичный воинский учет</a:t>
            </a:r>
            <a:endParaRPr lang="ru-RU" sz="14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1563" y="2786063"/>
            <a:ext cx="2500312" cy="6159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prstClr val="black"/>
                </a:solidFill>
                <a:latin typeface="Calibri"/>
                <a:cs typeface="+mn-cs"/>
              </a:rPr>
              <a:t>Пожарная безопасность, гражданская оборона, предупреждение </a:t>
            </a:r>
            <a:r>
              <a:rPr lang="ru-RU" sz="1200" dirty="0">
                <a:solidFill>
                  <a:prstClr val="black"/>
                </a:solidFill>
                <a:latin typeface="Calibri"/>
                <a:cs typeface="+mn-cs"/>
              </a:rPr>
              <a:t>чрезвычайных ситуаций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71563" y="3429000"/>
            <a:ext cx="2500312" cy="2762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Calibri"/>
                <a:cs typeface="+mn-cs"/>
              </a:rPr>
              <a:t>Национальная экономика</a:t>
            </a:r>
          </a:p>
        </p:txBody>
      </p:sp>
      <p:sp>
        <p:nvSpPr>
          <p:cNvPr id="29" name="TextBox 64"/>
          <p:cNvSpPr txBox="1">
            <a:spLocks noChangeArrowheads="1"/>
          </p:cNvSpPr>
          <p:nvPr/>
        </p:nvSpPr>
        <p:spPr bwMode="auto">
          <a:xfrm>
            <a:off x="1071563" y="3786188"/>
            <a:ext cx="2500312" cy="276225"/>
          </a:xfrm>
          <a:prstGeom prst="rect">
            <a:avLst/>
          </a:prstGeom>
          <a:solidFill>
            <a:srgbClr val="FADA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>
                <a:solidFill>
                  <a:prstClr val="black"/>
                </a:solidFill>
                <a:cs typeface="+mn-cs"/>
              </a:rPr>
              <a:t>Жилищно-коммунальное хозяйство</a:t>
            </a:r>
          </a:p>
        </p:txBody>
      </p:sp>
      <p:sp>
        <p:nvSpPr>
          <p:cNvPr id="30" name="TextBox 65"/>
          <p:cNvSpPr txBox="1">
            <a:spLocks noChangeArrowheads="1"/>
          </p:cNvSpPr>
          <p:nvPr/>
        </p:nvSpPr>
        <p:spPr bwMode="auto">
          <a:xfrm>
            <a:off x="1071563" y="4214813"/>
            <a:ext cx="2500312" cy="2762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>
                <a:solidFill>
                  <a:prstClr val="black"/>
                </a:solidFill>
                <a:cs typeface="+mn-cs"/>
              </a:rPr>
              <a:t>Охрана окружающей среды</a:t>
            </a:r>
          </a:p>
        </p:txBody>
      </p:sp>
      <p:sp>
        <p:nvSpPr>
          <p:cNvPr id="31" name="TextBox 68"/>
          <p:cNvSpPr txBox="1">
            <a:spLocks noChangeArrowheads="1"/>
          </p:cNvSpPr>
          <p:nvPr/>
        </p:nvSpPr>
        <p:spPr bwMode="auto">
          <a:xfrm>
            <a:off x="1071563" y="4572000"/>
            <a:ext cx="2500312" cy="276225"/>
          </a:xfrm>
          <a:prstGeom prst="rect">
            <a:avLst/>
          </a:prstGeom>
          <a:solidFill>
            <a:srgbClr val="50BC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>
                <a:solidFill>
                  <a:prstClr val="black"/>
                </a:solidFill>
                <a:cs typeface="+mn-cs"/>
              </a:rPr>
              <a:t>Образование</a:t>
            </a:r>
          </a:p>
        </p:txBody>
      </p:sp>
      <p:sp>
        <p:nvSpPr>
          <p:cNvPr id="32" name="TextBox 69"/>
          <p:cNvSpPr txBox="1">
            <a:spLocks noChangeArrowheads="1"/>
          </p:cNvSpPr>
          <p:nvPr/>
        </p:nvSpPr>
        <p:spPr bwMode="auto">
          <a:xfrm>
            <a:off x="1071563" y="5000625"/>
            <a:ext cx="2500312" cy="2762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>
                <a:solidFill>
                  <a:prstClr val="black"/>
                </a:solidFill>
                <a:cs typeface="+mn-cs"/>
              </a:rPr>
              <a:t>Культура, кинематография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071563" y="5500688"/>
            <a:ext cx="2500312" cy="2762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Calibri"/>
                <a:cs typeface="+mn-cs"/>
              </a:rPr>
              <a:t>Здравоохранение</a:t>
            </a:r>
          </a:p>
        </p:txBody>
      </p:sp>
      <p:sp>
        <p:nvSpPr>
          <p:cNvPr id="34" name="Прямоугольник 72"/>
          <p:cNvSpPr>
            <a:spLocks noChangeArrowheads="1"/>
          </p:cNvSpPr>
          <p:nvPr/>
        </p:nvSpPr>
        <p:spPr bwMode="auto">
          <a:xfrm>
            <a:off x="1071563" y="5929313"/>
            <a:ext cx="2500312" cy="276225"/>
          </a:xfrm>
          <a:prstGeom prst="rect">
            <a:avLst/>
          </a:prstGeom>
          <a:solidFill>
            <a:srgbClr val="A65A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>
                <a:solidFill>
                  <a:prstClr val="black"/>
                </a:solidFill>
                <a:cs typeface="+mn-cs"/>
              </a:rPr>
              <a:t>Социальная политика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5572125" y="2071688"/>
            <a:ext cx="3143250" cy="276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Calibri"/>
                <a:cs typeface="+mn-cs"/>
              </a:rPr>
              <a:t>Физическая культура и спорт</a:t>
            </a:r>
          </a:p>
        </p:txBody>
      </p:sp>
      <p:sp>
        <p:nvSpPr>
          <p:cNvPr id="36" name="Прямоугольник 74"/>
          <p:cNvSpPr>
            <a:spLocks noChangeArrowheads="1"/>
          </p:cNvSpPr>
          <p:nvPr/>
        </p:nvSpPr>
        <p:spPr bwMode="auto">
          <a:xfrm>
            <a:off x="5572125" y="2643188"/>
            <a:ext cx="3143250" cy="28575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>
                <a:solidFill>
                  <a:prstClr val="black"/>
                </a:solidFill>
                <a:cs typeface="+mn-cs"/>
              </a:rPr>
              <a:t>Средства массовой информации</a:t>
            </a:r>
          </a:p>
        </p:txBody>
      </p:sp>
      <p:sp>
        <p:nvSpPr>
          <p:cNvPr id="37" name="Прямоугольник 76"/>
          <p:cNvSpPr>
            <a:spLocks noChangeArrowheads="1"/>
          </p:cNvSpPr>
          <p:nvPr/>
        </p:nvSpPr>
        <p:spPr bwMode="auto">
          <a:xfrm>
            <a:off x="5572125" y="3143250"/>
            <a:ext cx="3071813" cy="461963"/>
          </a:xfrm>
          <a:prstGeom prst="rect">
            <a:avLst/>
          </a:prstGeom>
          <a:solidFill>
            <a:srgbClr val="D49E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>
                <a:solidFill>
                  <a:prstClr val="black"/>
                </a:solidFill>
                <a:cs typeface="+mn-cs"/>
              </a:rPr>
              <a:t>Обслуживание государственного и </a:t>
            </a:r>
          </a:p>
          <a:p>
            <a:r>
              <a:rPr lang="ru-RU" altLang="ru-RU" sz="1200">
                <a:solidFill>
                  <a:prstClr val="black"/>
                </a:solidFill>
                <a:cs typeface="+mn-cs"/>
              </a:rPr>
              <a:t>муниципального долга</a:t>
            </a:r>
          </a:p>
        </p:txBody>
      </p:sp>
      <p:sp>
        <p:nvSpPr>
          <p:cNvPr id="38" name="Прямоугольник 77"/>
          <p:cNvSpPr>
            <a:spLocks noChangeArrowheads="1"/>
          </p:cNvSpPr>
          <p:nvPr/>
        </p:nvSpPr>
        <p:spPr bwMode="auto">
          <a:xfrm>
            <a:off x="5572125" y="3786188"/>
            <a:ext cx="3143250" cy="646112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>
                <a:solidFill>
                  <a:prstClr val="black"/>
                </a:solidFill>
                <a:cs typeface="+mn-cs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</a:p>
        </p:txBody>
      </p:sp>
      <p:pic>
        <p:nvPicPr>
          <p:cNvPr id="42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428875"/>
            <a:ext cx="500063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926" y="4556051"/>
            <a:ext cx="2989457" cy="177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460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трансферты, предусмотренные бюджетам муниципальных образований Чувашской Республики на 2016 год</a:t>
            </a:r>
            <a:endParaRPr lang="ru-RU" sz="18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algn="l" defTabSz="1466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ru-RU" sz="3300" b="0" kern="1200" dirty="0"/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912989308"/>
              </p:ext>
            </p:extLst>
          </p:nvPr>
        </p:nvGraphicFramePr>
        <p:xfrm>
          <a:off x="467544" y="1196752"/>
          <a:ext cx="8136904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668344" y="980728"/>
            <a:ext cx="1199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м</a:t>
            </a:r>
            <a:r>
              <a:rPr lang="ru-RU" sz="1400" dirty="0" smtClean="0"/>
              <a:t>лн. рублей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43843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.smirnov\Documents\Бюджет для граждан\Фото\adm_map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817" y="1023012"/>
            <a:ext cx="2497876" cy="334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algn="l" defTabSz="1466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ru-RU" sz="3300" b="0" kern="12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1052736"/>
            <a:ext cx="4968552" cy="244827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из республиканского бюджета Чувашской Республики бюджетам муниципальных образований предоставляются в форме дотаций на выравнивание бюджетной обеспеченности, дотаций на поддержку мер по обеспечению сбалансированности бюджетов, субсидий, субвенций и иных межбюджетных трансфертов, имеющих целевое назначение. Объем межбюджетных трансфертов из республиканского бюджета Чувашской Республики распределяется на основе единых методик исходя из объективных показателей, адекватно отражающих факторы, определяющие потребность в финансировании.</a:t>
            </a:r>
            <a:endParaRPr lang="ru-RU" sz="13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63888" y="3861048"/>
            <a:ext cx="5184576" cy="244827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межбюджетных трансфертов бюджетам муниципальных районов и бюджетам городских округов на 2016 год утверждено Законом Чувашской Республики «О республиканском бюджете Чувашской Республики на 2016 год» от 08.12.2015 и отдельными решениями Кабинета Министров Чувашской Республики. При этом согласно пункту 5 статьи 140 Бюджетного кодекса Российской Федерации распределение субвенций по каждому муниципальному образованию и виду субвенции из бюджета субъекта Российской Федерации утверждается только законом о бюджете субъекта Российской Федерации. </a:t>
            </a:r>
          </a:p>
          <a:p>
            <a:pPr algn="just"/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i.smirnov\Documents\Бюджет для граждан\Фото\46fab39ea95d2ec1d76bfd72c65259a5d5ec18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17" y="3905089"/>
            <a:ext cx="3069284" cy="204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656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1940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1" y="3886806"/>
            <a:ext cx="1872208" cy="140415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межбюджетных отношений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algn="l" defTabSz="1466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ru-RU" sz="3300" b="0" kern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91678" y="3181319"/>
            <a:ext cx="7279763" cy="203132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Поэтапный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переход на обеспечение предоставления межбюджетных трансфертов из республиканского бюджета Чувашской Республики в бюджеты муниципальных образований в пределах сумм, необходимых для оплаты денежных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обязательств. Перечень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межбюджетных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трансфертов,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предоставление которых в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2016 году осуществляется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 пределах суммы, необходимой для оплаты денежных обязательств по расходам получателей средств местного бюджета, источником финансового обеспечения которых являются данные межбюджетные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трансферты утвержден распоряжением Кабинета Министров Чувашской Республики №861-р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91680" y="1268760"/>
            <a:ext cx="7279763" cy="738664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Определение приоритетных направлений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софинансирования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расходных обязательств муниципальных образований на основе оценки их эффективности и установления результативности предоставления субсидии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691679" y="2132856"/>
            <a:ext cx="7279764" cy="954107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Увеличение доли межбюджетных трансфертов, предоставляемых местным бюджетам в очередном финансовом году, распределяемых законом о бюджете, в общем объеме межбюджетных трансфертов, предоставляемых местным бюджетам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691680" y="5373216"/>
            <a:ext cx="7279766" cy="738664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овышение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эффективности, качества организации и осуществления бюджетного процесса на муниципальном уровне путем  проведения оценки качества управления муниципальными финансами</a:t>
            </a:r>
          </a:p>
        </p:txBody>
      </p:sp>
      <p:pic>
        <p:nvPicPr>
          <p:cNvPr id="14" name="Picture 3" descr="T:\ОМО\для слайд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02" y="5371553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T:\ОМО\для слайд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75" y="3181319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T:\ОМО\для слайд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02" y="2132856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T:\ОМО\для слайд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65" y="126876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859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T:\ОБП\Лукин\Картинки\i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397" y="4430750"/>
            <a:ext cx="2432099" cy="17488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/>
              <a:t>Объем и структура финансовой помощи </a:t>
            </a:r>
            <a:r>
              <a:rPr lang="ru-RU" sz="2000" b="1" dirty="0" smtClean="0"/>
              <a:t>бюджетам муниципальных образований</a:t>
            </a:r>
            <a:endParaRPr lang="ru-RU" sz="2000" b="1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39528476"/>
              </p:ext>
            </p:extLst>
          </p:nvPr>
        </p:nvGraphicFramePr>
        <p:xfrm>
          <a:off x="179511" y="1027475"/>
          <a:ext cx="7488832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271473" y="1988840"/>
            <a:ext cx="1332000" cy="50405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46050" h="25400"/>
            <a:bevelB w="165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161,5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00192" y="1351425"/>
            <a:ext cx="2736304" cy="332398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Законом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Чувашской Республики от 23 ноября 2016 года № 79 «О внесении изменений в Закон Чувашской 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республиканском бюджете Чувашской Республики на 2016 год» 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финансовая помощь бюджетам муниципальных образований на 2016 год увеличена на 161,5 тыс. рублей по сравнению с первоначальными назначениями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05591" y="1012871"/>
            <a:ext cx="14309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млн. рублей</a:t>
            </a:r>
            <a:endParaRPr lang="ru-RU" sz="16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39551" y="6315148"/>
            <a:ext cx="72008" cy="7200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75555" y="6212051"/>
            <a:ext cx="79568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Иные межбюджетные трансферты для финансового обеспечения исполнения </a:t>
            </a:r>
            <a:r>
              <a:rPr lang="ru-RU" sz="1000" b="1" dirty="0"/>
              <a:t>расходных обязательств </a:t>
            </a:r>
            <a:r>
              <a:rPr lang="ru-RU" sz="1000" b="1" dirty="0" smtClean="0"/>
              <a:t>при </a:t>
            </a:r>
            <a:r>
              <a:rPr lang="ru-RU" sz="1000" b="1" dirty="0"/>
              <a:t>недостатке собственных доходов консолидированных бюджетов муниципальных районов и бюджетов городских округов</a:t>
            </a:r>
          </a:p>
        </p:txBody>
      </p:sp>
    </p:spTree>
    <p:extLst>
      <p:ext uri="{BB962C8B-B14F-4D97-AF65-F5344CB8AC3E}">
        <p14:creationId xmlns:p14="http://schemas.microsoft.com/office/powerpoint/2010/main" val="369640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муниципальным районам и городским округам Чувашской Республики на 2016 год</a:t>
            </a:r>
            <a:endParaRPr lang="ru-RU" sz="22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algn="l" defTabSz="1466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ru-RU" sz="3300" b="0" kern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7668344" y="980728"/>
            <a:ext cx="1173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тыс. рублей</a:t>
            </a:r>
            <a:endParaRPr lang="ru-RU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6876256" y="1844824"/>
            <a:ext cx="2120457" cy="31393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Финансовая помощь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бюджетам муниципальных образований рассчитывается  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в соответствии с методиками, установленными отдельными статьями Закона Чувашской Республики от 23 июля 2001 г. № 36 «О регулировании бюджетных правоотношений в Чувашской Республике»:  дотации на выравнивание бюджетной обеспеченности муниципальных районов (городских округов) – 13 статья, дотации на поддержку мер по обеспечению сбалансированности бюджетов муниципальных районов (городских округов) – 16 статья, дотации на выравнивание бюджетной обеспеченности поселений – статья 17.3 указанного закона.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390061"/>
              </p:ext>
            </p:extLst>
          </p:nvPr>
        </p:nvGraphicFramePr>
        <p:xfrm>
          <a:off x="179512" y="980728"/>
          <a:ext cx="6517381" cy="5615874"/>
        </p:xfrm>
        <a:graphic>
          <a:graphicData uri="http://schemas.openxmlformats.org/drawingml/2006/table">
            <a:tbl>
              <a:tblPr/>
              <a:tblGrid>
                <a:gridCol w="429716"/>
                <a:gridCol w="1495061"/>
                <a:gridCol w="966864"/>
                <a:gridCol w="966864"/>
                <a:gridCol w="1329438"/>
                <a:gridCol w="1329438"/>
              </a:tblGrid>
              <a:tr h="14524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№ п/п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Наименование муниципальных образований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Дотации на выравнивание бюджетной обеспеченности муниципальных районов и городских округов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Дотации на поддержку мер по обеспечению сбалансированности бюджетов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Субвенции  на осуществление государственных полномочий Чувашской Республики по расчету и предоставлению дотаций на выравнивание бюджетной обеспеченности поселений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Иные межбюджетные трансферты для финансового обеспечения исполнения расходных обязательств при недостатке собственных доходов консолидированных бюджетов муниципальных районов и бюджетов городских округов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Алатырский район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394,9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127,3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362,6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029,8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Аликовский район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570,9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313,5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263,8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072,3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Батыревский </a:t>
                      </a:r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874,7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457,5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295,5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105,7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Вурнарский </a:t>
                      </a:r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488,5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437,0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Ибресинский </a:t>
                      </a:r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834,5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040,6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206,7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571,6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Канашский </a:t>
                      </a:r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057,8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832,8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387,5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663,7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Козловский </a:t>
                      </a: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831,0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631,3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547,1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Комсомольский </a:t>
                      </a: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990,6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691,1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505,8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013,0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Красноармейский </a:t>
                      </a: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581,8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279,4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073,0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Красночетайский </a:t>
                      </a: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944,9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665,5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373,4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952,0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Марпосадский </a:t>
                      </a: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377,1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237,9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628,8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Моргаушский </a:t>
                      </a: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947,7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318,4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870,5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Порецкий </a:t>
                      </a: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396,0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203,8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593,9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Урмарский </a:t>
                      </a: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555,2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278,4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891,4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296,2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Цивильский </a:t>
                      </a: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556,7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046,3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Чебоксарский </a:t>
                      </a: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747,5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017,0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Шемуршинский </a:t>
                      </a: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777,1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880,7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505,8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828,2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Шумерлинский </a:t>
                      </a: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448,8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558,9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932,6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945,9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Ядринский </a:t>
                      </a: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433,5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166,7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346,5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Яльчикский </a:t>
                      </a: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019,4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637,6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514,3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Янтиковский </a:t>
                      </a:r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айон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026,0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502,7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407,6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472,8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08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Итого по районам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107 </a:t>
                      </a:r>
                      <a:r>
                        <a:rPr lang="ru-RU" sz="9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475,4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412 </a:t>
                      </a:r>
                      <a:r>
                        <a:rPr lang="ru-RU" sz="9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095,5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403 </a:t>
                      </a:r>
                      <a:r>
                        <a:rPr lang="ru-RU" sz="9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400,5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142 </a:t>
                      </a:r>
                      <a:r>
                        <a:rPr lang="ru-RU" sz="9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025,6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г. Алатырь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329,2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172,1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г. Канаш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534,1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г. Новочебоксарск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067,1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г. Шумерля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944,0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787,0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г. Чебоксары</a:t>
                      </a:r>
                    </a:p>
                  </a:txBody>
                  <a:tcPr marL="5699" marR="5699" marT="56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Итого по </a:t>
                      </a:r>
                      <a:r>
                        <a:rPr lang="ru-RU" sz="9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городам</a:t>
                      </a:r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 </a:t>
                      </a:r>
                      <a:r>
                        <a:rPr lang="ru-RU" sz="9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340,3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 </a:t>
                      </a:r>
                      <a:r>
                        <a:rPr lang="ru-RU" sz="9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493,2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77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Всего: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153 </a:t>
                      </a:r>
                      <a:r>
                        <a:rPr lang="ru-RU" sz="9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815,7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412 </a:t>
                      </a:r>
                      <a:r>
                        <a:rPr lang="ru-RU" sz="9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095,5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403 </a:t>
                      </a:r>
                      <a:r>
                        <a:rPr lang="ru-RU" sz="9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400,5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161 </a:t>
                      </a:r>
                      <a:r>
                        <a:rPr lang="ru-RU" sz="9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518,8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9" marR="5699" marT="56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Picture 6" descr="T:\ОБП\Лукин\Картинки\2 уточнение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249" y="5041440"/>
            <a:ext cx="1240470" cy="11635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72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9737" y="2"/>
            <a:ext cx="5778104" cy="981075"/>
          </a:xfrm>
        </p:spPr>
        <p:txBody>
          <a:bodyPr/>
          <a:lstStyle/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покрытия дефицита республиканского бюджета Чувашской Республики на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9"/>
          <p:cNvSpPr txBox="1">
            <a:spLocks/>
          </p:cNvSpPr>
          <p:nvPr/>
        </p:nvSpPr>
        <p:spPr>
          <a:xfrm>
            <a:off x="1143000" y="6492877"/>
            <a:ext cx="790575" cy="365125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endParaRPr lang="ru-RU" sz="1400" dirty="0">
              <a:solidFill>
                <a:srgbClr val="A03202"/>
              </a:solidFill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5881005"/>
            <a:ext cx="7920880" cy="578882"/>
          </a:xfrm>
          <a:prstGeom prst="roundRect">
            <a:avLst/>
          </a:prstGeom>
          <a:solidFill>
            <a:srgbClr val="FBFBC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* Доля от собственных доходов – 8,2%  (Ограничение </a:t>
            </a:r>
            <a:r>
              <a:rPr lang="ru-RU" sz="1400" b="1" dirty="0"/>
              <a:t>по Бюджетному кодексу не более 15 процентов </a:t>
            </a:r>
            <a:r>
              <a:rPr lang="ru-RU" sz="1400" b="1" dirty="0" smtClean="0"/>
              <a:t>собственных доходов)</a:t>
            </a:r>
            <a:endParaRPr lang="ru-RU" sz="16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612161"/>
              </p:ext>
            </p:extLst>
          </p:nvPr>
        </p:nvGraphicFramePr>
        <p:xfrm>
          <a:off x="483305" y="1071740"/>
          <a:ext cx="7889358" cy="47550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908920"/>
                <a:gridCol w="1980438"/>
              </a:tblGrid>
              <a:tr h="28958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Виды источников</a:t>
                      </a:r>
                      <a:endParaRPr lang="ru-RU" sz="14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Сумма, в тыс. рублях</a:t>
                      </a:r>
                      <a:endParaRPr lang="ru-RU" sz="1400" dirty="0"/>
                    </a:p>
                  </a:txBody>
                  <a:tcPr marT="45727" marB="45727"/>
                </a:tc>
              </a:tr>
              <a:tr h="492290">
                <a:tc>
                  <a:txBody>
                    <a:bodyPr/>
                    <a:lstStyle/>
                    <a:p>
                      <a:endParaRPr lang="ru-RU" sz="1400" b="1" dirty="0" smtClean="0"/>
                    </a:p>
                    <a:p>
                      <a:r>
                        <a:rPr lang="ru-RU" sz="1400" b="1" dirty="0" smtClean="0"/>
                        <a:t>Ценные бумаги</a:t>
                      </a:r>
                      <a:endParaRPr lang="ru-RU" sz="1400" b="1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 smtClean="0"/>
                    </a:p>
                    <a:p>
                      <a:pPr algn="ctr"/>
                      <a:r>
                        <a:rPr lang="ru-RU" sz="1400" b="1" dirty="0" smtClean="0"/>
                        <a:t>-450 000,0</a:t>
                      </a:r>
                      <a:endParaRPr lang="ru-RU" sz="1400" b="1" dirty="0"/>
                    </a:p>
                  </a:txBody>
                  <a:tcPr marT="45727" marB="45727"/>
                </a:tc>
              </a:tr>
              <a:tr h="492290">
                <a:tc>
                  <a:txBody>
                    <a:bodyPr/>
                    <a:lstStyle/>
                    <a:p>
                      <a:endParaRPr lang="ru-RU" sz="1400" b="1" dirty="0" smtClean="0"/>
                    </a:p>
                    <a:p>
                      <a:r>
                        <a:rPr lang="ru-RU" sz="1400" b="1" dirty="0" smtClean="0"/>
                        <a:t>Кредиты, привлеченные в кредитных организациях</a:t>
                      </a:r>
                      <a:endParaRPr lang="ru-RU" sz="1400" b="1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2 410 455,9</a:t>
                      </a:r>
                      <a:endParaRPr lang="ru-RU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492290">
                <a:tc>
                  <a:txBody>
                    <a:bodyPr/>
                    <a:lstStyle/>
                    <a:p>
                      <a:endParaRPr lang="ru-RU" sz="1400" b="1" dirty="0" smtClean="0"/>
                    </a:p>
                    <a:p>
                      <a:r>
                        <a:rPr lang="ru-RU" sz="1400" b="1" dirty="0" smtClean="0"/>
                        <a:t>Бюджетные кредиты, привлеченные из федерального бюджета</a:t>
                      </a:r>
                      <a:endParaRPr lang="ru-RU" sz="1400" b="1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146 324,4</a:t>
                      </a:r>
                      <a:endParaRPr lang="ru-RU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289588">
                <a:tc>
                  <a:txBody>
                    <a:bodyPr/>
                    <a:lstStyle/>
                    <a:p>
                      <a:r>
                        <a:rPr lang="ru-RU" sz="1400" b="1" kern="1200" dirty="0" smtClean="0"/>
                        <a:t>Кредиты,</a:t>
                      </a:r>
                      <a:r>
                        <a:rPr lang="ru-RU" sz="1400" b="1" kern="1200" baseline="0" dirty="0" smtClean="0"/>
                        <a:t> привлеченные в международных финансовых организациях</a:t>
                      </a:r>
                      <a:r>
                        <a:rPr lang="ru-RU" sz="1400" b="1" kern="1200" dirty="0" smtClean="0"/>
                        <a:t> </a:t>
                      </a:r>
                      <a:endParaRPr lang="ru-RU" sz="1400" b="1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-83 334,0</a:t>
                      </a:r>
                      <a:endParaRPr lang="ru-RU" sz="1400" b="1" dirty="0"/>
                    </a:p>
                  </a:txBody>
                  <a:tcPr marT="45727" marB="45727"/>
                </a:tc>
              </a:tr>
              <a:tr h="492290">
                <a:tc>
                  <a:txBody>
                    <a:bodyPr/>
                    <a:lstStyle/>
                    <a:p>
                      <a:endParaRPr lang="ru-RU" sz="1400" b="1" kern="1200" dirty="0" smtClean="0"/>
                    </a:p>
                    <a:p>
                      <a:r>
                        <a:rPr lang="ru-RU" sz="1400" b="1" kern="1200" dirty="0" smtClean="0"/>
                        <a:t>Изменение остатков средств</a:t>
                      </a:r>
                      <a:endParaRPr lang="ru-RU" sz="1400" b="1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201 857,7</a:t>
                      </a:r>
                      <a:endParaRPr lang="ru-RU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492290">
                <a:tc>
                  <a:txBody>
                    <a:bodyPr/>
                    <a:lstStyle/>
                    <a:p>
                      <a:endParaRPr lang="ru-RU" sz="1400" b="1" kern="1200" dirty="0" smtClean="0"/>
                    </a:p>
                    <a:p>
                      <a:r>
                        <a:rPr lang="ru-RU" sz="1400" b="1" kern="1200" dirty="0" smtClean="0"/>
                        <a:t>Акции и иные формы участия в капитале</a:t>
                      </a:r>
                      <a:endParaRPr lang="ru-RU" sz="1400" b="1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 smtClean="0"/>
                    </a:p>
                    <a:p>
                      <a:pPr marL="0" algn="ctr" defTabSz="914400" rtl="0" eaLnBrk="1" fontAlgn="ctr" latinLnBrk="0" hangingPunct="1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314 203,4</a:t>
                      </a:r>
                      <a:endParaRPr lang="ru-RU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7" marB="45727"/>
                </a:tc>
              </a:tr>
              <a:tr h="492290">
                <a:tc>
                  <a:txBody>
                    <a:bodyPr/>
                    <a:lstStyle/>
                    <a:p>
                      <a:endParaRPr lang="ru-RU" sz="1400" b="1" kern="1200" dirty="0" smtClean="0"/>
                    </a:p>
                    <a:p>
                      <a:r>
                        <a:rPr lang="ru-RU" sz="1400" b="1" kern="1200" dirty="0" smtClean="0"/>
                        <a:t>Исполнение</a:t>
                      </a:r>
                      <a:r>
                        <a:rPr lang="ru-RU" sz="1400" b="1" kern="1200" baseline="0" dirty="0" smtClean="0"/>
                        <a:t> государственных гарантий </a:t>
                      </a:r>
                      <a:r>
                        <a:rPr lang="ru-RU" sz="1400" b="1" kern="1200" dirty="0" smtClean="0"/>
                        <a:t> </a:t>
                      </a:r>
                      <a:endParaRPr lang="ru-RU" sz="1400" b="1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 smtClean="0"/>
                    </a:p>
                    <a:p>
                      <a:pPr algn="ctr"/>
                      <a:r>
                        <a:rPr lang="ru-RU" sz="1400" b="1" dirty="0" smtClean="0"/>
                        <a:t>-16 700,0</a:t>
                      </a:r>
                      <a:endParaRPr lang="ru-RU" sz="1400" b="1" dirty="0"/>
                    </a:p>
                  </a:txBody>
                  <a:tcPr marT="45727" marB="45727"/>
                </a:tc>
              </a:tr>
              <a:tr h="492290">
                <a:tc>
                  <a:txBody>
                    <a:bodyPr/>
                    <a:lstStyle/>
                    <a:p>
                      <a:endParaRPr lang="ru-RU" sz="1400" b="1" dirty="0" smtClean="0"/>
                    </a:p>
                    <a:p>
                      <a:r>
                        <a:rPr lang="ru-RU" sz="1400" b="1" dirty="0" smtClean="0"/>
                        <a:t>Бюджетные кредиты, предоставленные</a:t>
                      </a:r>
                      <a:r>
                        <a:rPr lang="ru-RU" sz="1400" b="1" baseline="0" dirty="0" smtClean="0"/>
                        <a:t> из бюджета</a:t>
                      </a:r>
                      <a:endParaRPr lang="ru-RU" sz="1400" b="1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47 152,6</a:t>
                      </a:r>
                    </a:p>
                  </a:txBody>
                  <a:tcPr marL="9525" marR="9525" marT="9525" marB="0" anchor="b"/>
                </a:tc>
              </a:tr>
              <a:tr h="492290">
                <a:tc>
                  <a:txBody>
                    <a:bodyPr/>
                    <a:lstStyle/>
                    <a:p>
                      <a:endParaRPr lang="ru-RU" sz="1400" b="1" kern="1200" dirty="0" smtClean="0"/>
                    </a:p>
                    <a:p>
                      <a:r>
                        <a:rPr lang="ru-RU" sz="1400" b="1" kern="1200" dirty="0" smtClean="0"/>
                        <a:t>Итого дефицит</a:t>
                      </a:r>
                      <a:endParaRPr lang="ru-RU" sz="1400" b="1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569 960,0*</a:t>
                      </a:r>
                      <a:endParaRPr lang="ru-RU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730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906134616"/>
              </p:ext>
            </p:extLst>
          </p:nvPr>
        </p:nvGraphicFramePr>
        <p:xfrm>
          <a:off x="-121686" y="1099562"/>
          <a:ext cx="9158182" cy="5425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7332" y="0"/>
            <a:ext cx="6493669" cy="980728"/>
          </a:xfrm>
        </p:spPr>
        <p:txBody>
          <a:bodyPr/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Предельный объем государственного долга Чувашской Республики на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1028083"/>
            <a:ext cx="1036673" cy="37457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/>
              <a:t>64,8%*</a:t>
            </a:r>
            <a:endParaRPr lang="ru-RU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716016" y="2885552"/>
            <a:ext cx="892657" cy="37457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/>
              <a:t>0,5%*</a:t>
            </a:r>
            <a:endParaRPr lang="ru-RU" sz="1600" b="1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570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" t="8746" r="21612" b="4469"/>
          <a:stretch/>
        </p:blipFill>
        <p:spPr bwMode="auto">
          <a:xfrm>
            <a:off x="120366" y="1039977"/>
            <a:ext cx="3959187" cy="2533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924"/>
            <a:ext cx="8352928" cy="43088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  <a:t>Повышение уровня открытости бюджетных данных</a:t>
            </a:r>
            <a:endParaRPr lang="ru-RU" sz="2200" b="1" dirty="0">
              <a:solidFill>
                <a:schemeClr val="bg1"/>
              </a:solidFill>
              <a:latin typeface="TimesET" pitchFamily="2" charset="0"/>
              <a:cs typeface="Arial Cyr" pitchFamily="34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120366" y="4738041"/>
            <a:ext cx="3313342" cy="707183"/>
          </a:xfrm>
          <a:prstGeom prst="roundRect">
            <a:avLst/>
          </a:prstGeom>
          <a:gradFill flip="none" rotWithShape="1">
            <a:gsLst>
              <a:gs pos="0">
                <a:srgbClr val="33CC33">
                  <a:tint val="66000"/>
                  <a:satMod val="160000"/>
                </a:srgbClr>
              </a:gs>
              <a:gs pos="50000">
                <a:srgbClr val="33CC33">
                  <a:tint val="44500"/>
                  <a:satMod val="160000"/>
                </a:srgbClr>
              </a:gs>
              <a:gs pos="100000">
                <a:srgbClr val="33CC33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22300">
              <a:lnSpc>
                <a:spcPct val="8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prstClr val="black"/>
                </a:solidFill>
              </a:rPr>
              <a:t>Размещение </a:t>
            </a:r>
            <a:r>
              <a:rPr lang="ru-RU" sz="1400" b="1" dirty="0">
                <a:solidFill>
                  <a:prstClr val="black"/>
                </a:solidFill>
              </a:rPr>
              <a:t>информации о бюджете в </a:t>
            </a:r>
            <a:r>
              <a:rPr lang="ru-RU" sz="1400" b="1" dirty="0" smtClean="0">
                <a:solidFill>
                  <a:prstClr val="black"/>
                </a:solidFill>
              </a:rPr>
              <a:t>доступном </a:t>
            </a:r>
            <a:r>
              <a:rPr lang="ru-RU" sz="1400" b="1" dirty="0">
                <a:solidFill>
                  <a:prstClr val="black"/>
                </a:solidFill>
              </a:rPr>
              <a:t>для </a:t>
            </a:r>
            <a:r>
              <a:rPr lang="ru-RU" sz="1400" b="1" dirty="0" smtClean="0">
                <a:solidFill>
                  <a:prstClr val="black"/>
                </a:solidFill>
              </a:rPr>
              <a:t>граждан формате </a:t>
            </a:r>
          </a:p>
          <a:p>
            <a:pPr defTabSz="622300">
              <a:lnSpc>
                <a:spcPct val="8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prstClr val="black"/>
                </a:solidFill>
              </a:rPr>
              <a:t>«</a:t>
            </a:r>
            <a:r>
              <a:rPr lang="ru-RU" sz="1400" b="1" dirty="0">
                <a:solidFill>
                  <a:prstClr val="black"/>
                </a:solidFill>
              </a:rPr>
              <a:t>Бюджет для граждан</a:t>
            </a:r>
            <a:r>
              <a:rPr lang="ru-RU" sz="1400" b="1" dirty="0" smtClean="0">
                <a:solidFill>
                  <a:prstClr val="black"/>
                </a:solidFill>
              </a:rPr>
              <a:t>»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224663" y="1039976"/>
            <a:ext cx="4163761" cy="660832"/>
          </a:xfrm>
          <a:prstGeom prst="roundRect">
            <a:avLst/>
          </a:prstGeom>
          <a:gradFill flip="none" rotWithShape="1">
            <a:gsLst>
              <a:gs pos="0">
                <a:srgbClr val="33CC33">
                  <a:tint val="66000"/>
                  <a:satMod val="160000"/>
                </a:srgbClr>
              </a:gs>
              <a:gs pos="50000">
                <a:srgbClr val="33CC33">
                  <a:tint val="44500"/>
                  <a:satMod val="160000"/>
                </a:srgbClr>
              </a:gs>
              <a:gs pos="100000">
                <a:srgbClr val="33CC33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t"/>
            <a:r>
              <a:rPr lang="ru-RU" sz="1300" b="1" dirty="0" smtClean="0">
                <a:solidFill>
                  <a:prstClr val="black"/>
                </a:solidFill>
              </a:rPr>
              <a:t>Рейтинг субъектов </a:t>
            </a:r>
            <a:r>
              <a:rPr lang="ru-RU" sz="1300" b="1" dirty="0">
                <a:solidFill>
                  <a:prstClr val="black"/>
                </a:solidFill>
              </a:rPr>
              <a:t>Российской Федерации по </a:t>
            </a:r>
            <a:r>
              <a:rPr lang="ru-RU" sz="1300" b="1" i="1" dirty="0">
                <a:solidFill>
                  <a:prstClr val="black"/>
                </a:solidFill>
              </a:rPr>
              <a:t>уровню открытости бюджетных данных </a:t>
            </a:r>
            <a:r>
              <a:rPr lang="ru-RU" sz="1300" b="1" dirty="0">
                <a:solidFill>
                  <a:prstClr val="black"/>
                </a:solidFill>
              </a:rPr>
              <a:t>за 2015 год</a:t>
            </a:r>
            <a:endParaRPr lang="ru-RU" sz="1300" b="1" dirty="0">
              <a:solidFill>
                <a:prstClr val="black"/>
              </a:solidFill>
              <a:latin typeface="TimesET" pitchFamily="2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167321" y="1014646"/>
            <a:ext cx="0" cy="57606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06530" y="5445224"/>
            <a:ext cx="398685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solidFill>
                  <a:prstClr val="black"/>
                </a:solidFill>
                <a:cs typeface="+mn-cs"/>
              </a:rPr>
              <a:t>Согласно докладу Минфина России на Правительственной </a:t>
            </a:r>
            <a:r>
              <a:rPr lang="ru-RU" sz="1100" dirty="0">
                <a:solidFill>
                  <a:prstClr val="black"/>
                </a:solidFill>
                <a:cs typeface="+mn-cs"/>
              </a:rPr>
              <a:t>комиссии Российской Федерации по координации деятельности открытого правительства </a:t>
            </a:r>
            <a:r>
              <a:rPr lang="ru-RU" sz="1200" b="1" dirty="0">
                <a:solidFill>
                  <a:prstClr val="black"/>
                </a:solidFill>
                <a:cs typeface="+mn-cs"/>
              </a:rPr>
              <a:t>Чувашская </a:t>
            </a:r>
            <a:r>
              <a:rPr lang="ru-RU" sz="1200" b="1" dirty="0" smtClean="0">
                <a:solidFill>
                  <a:prstClr val="black"/>
                </a:solidFill>
                <a:cs typeface="+mn-cs"/>
              </a:rPr>
              <a:t>Республика вошла в число 9 регионов, обеспечивших лучшие практики подготовки бюджетов для граждан.</a:t>
            </a:r>
            <a:endParaRPr lang="ru-RU" sz="1200" b="1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224663" y="3252161"/>
            <a:ext cx="4451793" cy="641710"/>
          </a:xfrm>
          <a:prstGeom prst="roundRect">
            <a:avLst/>
          </a:prstGeom>
          <a:gradFill flip="none" rotWithShape="1">
            <a:gsLst>
              <a:gs pos="0">
                <a:srgbClr val="33CC33">
                  <a:tint val="66000"/>
                  <a:satMod val="160000"/>
                </a:srgbClr>
              </a:gs>
              <a:gs pos="50000">
                <a:srgbClr val="33CC33">
                  <a:tint val="44500"/>
                  <a:satMod val="160000"/>
                </a:srgbClr>
              </a:gs>
              <a:gs pos="100000">
                <a:srgbClr val="33CC33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t"/>
            <a:r>
              <a:rPr lang="ru-RU" sz="1300" b="1" dirty="0" smtClean="0">
                <a:solidFill>
                  <a:prstClr val="black"/>
                </a:solidFill>
              </a:rPr>
              <a:t>Рейтинг субъектов </a:t>
            </a:r>
            <a:r>
              <a:rPr lang="ru-RU" sz="1300" b="1" dirty="0">
                <a:solidFill>
                  <a:prstClr val="black"/>
                </a:solidFill>
              </a:rPr>
              <a:t>Российской Федерации по </a:t>
            </a:r>
            <a:r>
              <a:rPr lang="ru-RU" sz="1300" b="1" i="1" dirty="0" smtClean="0">
                <a:solidFill>
                  <a:prstClr val="black"/>
                </a:solidFill>
              </a:rPr>
              <a:t>качеству управления региональными финансами</a:t>
            </a:r>
            <a:endParaRPr lang="ru-RU" sz="1300" b="1" dirty="0">
              <a:solidFill>
                <a:prstClr val="black"/>
              </a:solidFill>
              <a:latin typeface="TimesET" pitchFamily="2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95307"/>
              </p:ext>
            </p:extLst>
          </p:nvPr>
        </p:nvGraphicFramePr>
        <p:xfrm>
          <a:off x="4257640" y="1800371"/>
          <a:ext cx="3810000" cy="12153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5200"/>
                <a:gridCol w="787400"/>
                <a:gridCol w="787400"/>
              </a:tblGrid>
              <a:tr h="202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Субъекты РФ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02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Краснодарский край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185,00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02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…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02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Чувашская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…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02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г. Севастополь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9,50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67859"/>
              </p:ext>
            </p:extLst>
          </p:nvPr>
        </p:nvGraphicFramePr>
        <p:xfrm>
          <a:off x="4224660" y="3997571"/>
          <a:ext cx="4667821" cy="2462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9588"/>
                <a:gridCol w="1008112"/>
                <a:gridCol w="1080121"/>
              </a:tblGrid>
              <a:tr h="262702">
                <a:tc>
                  <a:txBody>
                    <a:bodyPr/>
                    <a:lstStyle/>
                    <a:p>
                      <a:endParaRPr lang="ru-RU" sz="14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ysClr val="windowText" lastClr="000000"/>
                          </a:solidFill>
                        </a:rPr>
                        <a:t>2014г.</a:t>
                      </a:r>
                      <a:endParaRPr lang="ru-RU" sz="16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ysClr val="windowText" lastClr="000000"/>
                          </a:solidFill>
                        </a:rPr>
                        <a:t>2015г.</a:t>
                      </a:r>
                      <a:endParaRPr lang="ru-RU" sz="16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489724">
                <a:tc>
                  <a:txBody>
                    <a:bodyPr/>
                    <a:lstStyle/>
                    <a:p>
                      <a:r>
                        <a:rPr lang="ru-RU" sz="1300" b="0" dirty="0" smtClean="0">
                          <a:solidFill>
                            <a:sysClr val="windowText" lastClr="000000"/>
                          </a:solidFill>
                        </a:rPr>
                        <a:t>Регионы с высоким качеством управления региональными финансами</a:t>
                      </a:r>
                      <a:endParaRPr lang="ru-RU" sz="13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rgbClr val="1DD5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ysClr val="windowText" lastClr="000000"/>
                          </a:solidFill>
                        </a:rPr>
                        <a:t>22</a:t>
                      </a:r>
                      <a:endParaRPr lang="ru-RU" sz="16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rgbClr val="1DD5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ysClr val="windowText" lastClr="000000"/>
                          </a:solidFill>
                        </a:rPr>
                        <a:t>31</a:t>
                      </a:r>
                      <a:endParaRPr lang="ru-RU" sz="16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rgbClr val="1DD526"/>
                    </a:solidFill>
                  </a:tcPr>
                </a:tc>
              </a:tr>
              <a:tr h="755318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Регионы с надлежащим качеством управления региональными финансами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46</a:t>
                      </a:r>
                    </a:p>
                    <a:p>
                      <a:pPr algn="ctr"/>
                      <a:r>
                        <a:rPr lang="ru-RU" sz="1300" dirty="0" smtClean="0"/>
                        <a:t>Чувашская Республика</a:t>
                      </a:r>
                      <a:endParaRPr lang="ru-RU" sz="13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37</a:t>
                      </a:r>
                    </a:p>
                    <a:p>
                      <a:pPr algn="ctr"/>
                      <a:r>
                        <a:rPr lang="ru-RU" sz="1300" dirty="0" smtClean="0"/>
                        <a:t>Чувашская Республика</a:t>
                      </a:r>
                      <a:endParaRPr lang="ru-RU" sz="13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489724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Регионы с низким качеством управления региональными финансами</a:t>
                      </a:r>
                    </a:p>
                  </a:txBody>
                  <a:tcP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15</a:t>
                      </a:r>
                      <a:endParaRPr lang="ru-RU" sz="1600" dirty="0"/>
                    </a:p>
                  </a:txBody>
                  <a:tcP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15</a:t>
                      </a:r>
                      <a:endParaRPr lang="ru-RU" sz="1600" dirty="0"/>
                    </a:p>
                  </a:txBody>
                  <a:tcPr>
                    <a:solidFill>
                      <a:srgbClr val="FF0066"/>
                    </a:solidFill>
                  </a:tcPr>
                </a:tc>
              </a:tr>
            </a:tbl>
          </a:graphicData>
        </a:graphic>
      </p:graphicFrame>
      <p:sp>
        <p:nvSpPr>
          <p:cNvPr id="13" name="Скругленный прямоугольник 12"/>
          <p:cNvSpPr/>
          <p:nvPr/>
        </p:nvSpPr>
        <p:spPr>
          <a:xfrm>
            <a:off x="106530" y="3447856"/>
            <a:ext cx="3950344" cy="1133272"/>
          </a:xfrm>
          <a:prstGeom prst="roundRect">
            <a:avLst/>
          </a:prstGeom>
          <a:gradFill flip="none" rotWithShape="1">
            <a:gsLst>
              <a:gs pos="0">
                <a:srgbClr val="ECFA62">
                  <a:tint val="66000"/>
                  <a:satMod val="160000"/>
                </a:srgbClr>
              </a:gs>
              <a:gs pos="50000">
                <a:srgbClr val="ECFA62">
                  <a:tint val="44500"/>
                  <a:satMod val="160000"/>
                </a:srgbClr>
              </a:gs>
              <a:gs pos="100000">
                <a:srgbClr val="ECFA62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22300">
              <a:lnSpc>
                <a:spcPct val="8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prstClr val="black"/>
                </a:solidFill>
              </a:rPr>
              <a:t>Приказ Минфина России от 22.09.2015 № 145н «Об утверждении Методических рекомендаций по представлению бюджетов субъектов РФ и местных бюджетов и отчетов об их исполнении в доступной для граждан форме»</a:t>
            </a:r>
            <a:endParaRPr lang="ru-RU" sz="1400" b="1" i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310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i.smirnov\Documents\Бюджет для граждан\Фото\Слушания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076" y="1043559"/>
            <a:ext cx="3382980" cy="253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.smirnov\Pictures\МФ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68607"/>
            <a:ext cx="8867775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граждан в обсуждении бюджетных вопросов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ru-RU" sz="33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608" y="1196752"/>
            <a:ext cx="5400600" cy="1815882"/>
          </a:xfrm>
          <a:prstGeom prst="round1Rect">
            <a:avLst/>
          </a:prstGeom>
          <a:solidFill>
            <a:srgbClr val="9CD45E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prstClr val="black"/>
                </a:solidFill>
                <a:cs typeface="+mn-cs"/>
              </a:rPr>
              <a:t>Публичные слушания по проектам законов о республиканском бюджете и годовом отчете об исполнении республиканского бюджета Чувашской Республики</a:t>
            </a:r>
          </a:p>
          <a:p>
            <a:pPr algn="just"/>
            <a:r>
              <a:rPr lang="ru-RU" sz="1600" i="1" dirty="0" smtClean="0">
                <a:solidFill>
                  <a:prstClr val="black"/>
                </a:solidFill>
                <a:cs typeface="+mn-cs"/>
              </a:rPr>
              <a:t>(Закон Чувашской Республики № 36 от 23.07.2001 «О регулировании бюджетных правоотношений в Чувашской Республике»)</a:t>
            </a:r>
            <a:endParaRPr lang="ru-RU" sz="1600" i="1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3726" y="3338478"/>
            <a:ext cx="5400600" cy="830997"/>
          </a:xfrm>
          <a:prstGeom prst="round1Rect">
            <a:avLst/>
          </a:prstGeom>
          <a:solidFill>
            <a:srgbClr val="9CD45E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prstClr val="black"/>
                </a:solidFill>
                <a:cs typeface="+mn-cs"/>
              </a:rPr>
              <a:t>Разделы «Форум», «Опрос для граждан» на сайте Министерства финансов Чувашской Республики </a:t>
            </a:r>
            <a:r>
              <a:rPr lang="en-US" sz="1600" dirty="0" smtClean="0">
                <a:solidFill>
                  <a:prstClr val="black"/>
                </a:solidFill>
                <a:cs typeface="+mn-cs"/>
              </a:rPr>
              <a:t>minfin.cap.ru</a:t>
            </a:r>
            <a:r>
              <a:rPr lang="ru-RU" sz="1600" dirty="0" smtClean="0">
                <a:solidFill>
                  <a:prstClr val="black"/>
                </a:solidFill>
                <a:cs typeface="+mn-cs"/>
              </a:rPr>
              <a:t>. </a:t>
            </a:r>
            <a:endParaRPr lang="en-US" sz="16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608" y="4587413"/>
            <a:ext cx="5400600" cy="1077218"/>
          </a:xfrm>
          <a:prstGeom prst="round1Rect">
            <a:avLst/>
          </a:prstGeom>
          <a:solidFill>
            <a:srgbClr val="9CD45E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prstClr val="black"/>
                </a:solidFill>
                <a:cs typeface="+mn-cs"/>
              </a:rPr>
              <a:t>Свои замечания и предложения можно направлять на </a:t>
            </a:r>
            <a:r>
              <a:rPr lang="ru-RU" sz="1600" dirty="0">
                <a:solidFill>
                  <a:prstClr val="black"/>
                </a:solidFill>
                <a:cs typeface="+mn-cs"/>
              </a:rPr>
              <a:t>электронную </a:t>
            </a:r>
            <a:r>
              <a:rPr lang="ru-RU" sz="1600" dirty="0" smtClean="0">
                <a:solidFill>
                  <a:prstClr val="black"/>
                </a:solidFill>
                <a:cs typeface="+mn-cs"/>
              </a:rPr>
              <a:t>почту Министерства </a:t>
            </a:r>
            <a:r>
              <a:rPr lang="ru-RU" sz="1600" dirty="0">
                <a:solidFill>
                  <a:prstClr val="black"/>
                </a:solidFill>
                <a:cs typeface="+mn-cs"/>
              </a:rPr>
              <a:t>финансов Чувашской Республики </a:t>
            </a:r>
            <a:r>
              <a:rPr lang="en-US" sz="1600" dirty="0" smtClean="0">
                <a:solidFill>
                  <a:prstClr val="black"/>
                </a:solidFill>
                <a:cs typeface="+mn-cs"/>
                <a:hlinkClick r:id="rId4"/>
              </a:rPr>
              <a:t>finance@cap.ru</a:t>
            </a:r>
            <a:r>
              <a:rPr lang="ru-RU" sz="1600" dirty="0" smtClean="0">
                <a:solidFill>
                  <a:prstClr val="black"/>
                </a:solidFill>
                <a:cs typeface="+mn-cs"/>
              </a:rPr>
              <a:t> или обращаться по телефону 64-21-25</a:t>
            </a:r>
            <a:endParaRPr lang="en-US" sz="16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4" name="Стрелка вправо с вырезом 3"/>
          <p:cNvSpPr/>
          <p:nvPr/>
        </p:nvSpPr>
        <p:spPr>
          <a:xfrm>
            <a:off x="251520" y="1250765"/>
            <a:ext cx="648072" cy="484632"/>
          </a:xfrm>
          <a:prstGeom prst="notchedRightArrow">
            <a:avLst/>
          </a:prstGeom>
          <a:solidFill>
            <a:srgbClr val="A4D76B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Стрелка вправо с вырезом 10"/>
          <p:cNvSpPr/>
          <p:nvPr/>
        </p:nvSpPr>
        <p:spPr>
          <a:xfrm>
            <a:off x="251520" y="4612154"/>
            <a:ext cx="648072" cy="484632"/>
          </a:xfrm>
          <a:prstGeom prst="notchedRightArrow">
            <a:avLst/>
          </a:prstGeom>
          <a:solidFill>
            <a:srgbClr val="A4D76B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Стрелка вправо с вырезом 11"/>
          <p:cNvSpPr/>
          <p:nvPr/>
        </p:nvSpPr>
        <p:spPr>
          <a:xfrm>
            <a:off x="251520" y="3338478"/>
            <a:ext cx="648072" cy="484632"/>
          </a:xfrm>
          <a:prstGeom prst="notchedRightArrow">
            <a:avLst/>
          </a:prstGeom>
          <a:solidFill>
            <a:srgbClr val="A4D76B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110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.smirnov\Pictures\untitled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84931"/>
            <a:ext cx="7164288" cy="77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5445224"/>
            <a:ext cx="56166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Министерство финансов Чувашской Республики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Адрес: 428000, г. Чебоксары, пл. Республики, д.2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Телефон: (8352) 64-21-00, 64-21-25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Факс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: (8352)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64-21-24</a:t>
            </a:r>
          </a:p>
          <a:p>
            <a:pPr algn="just"/>
            <a:r>
              <a:rPr lang="en-US" sz="1300" dirty="0">
                <a:solidFill>
                  <a:prstClr val="black"/>
                </a:solidFill>
                <a:cs typeface="+mn-cs"/>
                <a:hlinkClick r:id="rId4"/>
              </a:rPr>
              <a:t>http://minfin.cap.ru</a:t>
            </a:r>
            <a:r>
              <a:rPr lang="en-US" sz="1300" dirty="0" smtClean="0">
                <a:solidFill>
                  <a:prstClr val="black"/>
                </a:solidFill>
                <a:cs typeface="+mn-cs"/>
                <a:hlinkClick r:id="rId4"/>
              </a:rPr>
              <a:t>/</a:t>
            </a:r>
            <a:endParaRPr lang="ru-RU" sz="1300" dirty="0" smtClean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en-US" sz="1300" dirty="0">
                <a:solidFill>
                  <a:prstClr val="black"/>
                </a:solidFill>
                <a:cs typeface="+mn-cs"/>
              </a:rPr>
              <a:t>E-Mail: finance@cap.ru</a:t>
            </a:r>
            <a:endParaRPr lang="ru-RU" sz="13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6820" y="1721055"/>
            <a:ext cx="77048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prstClr val="black"/>
                </a:solidFill>
                <a:cs typeface="+mn-cs"/>
              </a:rPr>
              <a:t>Режим работы:</a:t>
            </a:r>
          </a:p>
          <a:p>
            <a:pPr algn="just"/>
            <a:r>
              <a:rPr lang="ru-RU" sz="1400" dirty="0" smtClean="0">
                <a:solidFill>
                  <a:prstClr val="black"/>
                </a:solidFill>
                <a:cs typeface="+mn-cs"/>
              </a:rPr>
              <a:t>Понедельник – пятница с 08.00 до 17.00, обеденный перерыв с 12.30 до 13.30</a:t>
            </a:r>
          </a:p>
          <a:p>
            <a:pPr algn="just"/>
            <a:r>
              <a:rPr lang="ru-RU" sz="1400" dirty="0" smtClean="0">
                <a:solidFill>
                  <a:prstClr val="black"/>
                </a:solidFill>
                <a:cs typeface="+mn-cs"/>
              </a:rPr>
              <a:t>Выходные – суббота, воскресенье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5026" y="2459719"/>
            <a:ext cx="7560840" cy="3047643"/>
          </a:xfrm>
          <a:prstGeom prst="roundRect">
            <a:avLst/>
          </a:prstGeom>
          <a:solidFill>
            <a:srgbClr val="A4D76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300" b="1" dirty="0">
                <a:solidFill>
                  <a:prstClr val="black"/>
                </a:solidFill>
                <a:cs typeface="+mn-cs"/>
              </a:rPr>
              <a:t>График </a:t>
            </a:r>
            <a:r>
              <a:rPr lang="ru-RU" sz="1300" b="1" dirty="0" smtClean="0">
                <a:solidFill>
                  <a:prstClr val="black"/>
                </a:solidFill>
                <a:cs typeface="+mn-cs"/>
              </a:rPr>
              <a:t>приема граждан:</a:t>
            </a:r>
            <a:endParaRPr lang="ru-RU" sz="1300" b="1" dirty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ru-RU" sz="1000" dirty="0">
                <a:solidFill>
                  <a:prstClr val="black"/>
                </a:solidFill>
                <a:cs typeface="+mn-cs"/>
              </a:rPr>
              <a:t> 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1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. С.А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. Енилина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– </a:t>
            </a:r>
            <a:r>
              <a:rPr lang="ru-RU" sz="1300" dirty="0" smtClean="0">
                <a:solidFill>
                  <a:prstClr val="black"/>
                </a:solidFill>
              </a:rPr>
              <a:t>Заместитель Председателя Кабинета Министров Чувашской Республики -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министр 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финансов Чувашской Республики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300" i="1" dirty="0" smtClean="0">
                <a:solidFill>
                  <a:prstClr val="black"/>
                </a:solidFill>
                <a:cs typeface="+mn-cs"/>
              </a:rPr>
              <a:t>первый </a:t>
            </a:r>
            <a:r>
              <a:rPr lang="ru-RU" sz="1300" i="1" dirty="0">
                <a:solidFill>
                  <a:prstClr val="black"/>
                </a:solidFill>
                <a:cs typeface="+mn-cs"/>
              </a:rPr>
              <a:t>вторник месяца с 15.00 до 17.00 часов</a:t>
            </a:r>
          </a:p>
          <a:p>
            <a:pPr algn="just"/>
            <a:r>
              <a:rPr lang="ru-RU" sz="10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000" dirty="0" smtClean="0">
                <a:solidFill>
                  <a:prstClr val="black"/>
                </a:solidFill>
                <a:cs typeface="+mn-cs"/>
              </a:rPr>
              <a:t>   </a:t>
            </a:r>
            <a:endParaRPr lang="ru-RU" sz="1000" dirty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 2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.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Ф.Х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. Муратова - первый заместитель министра финансов Чувашской Республики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300" i="1" dirty="0" smtClean="0">
                <a:solidFill>
                  <a:prstClr val="black"/>
                </a:solidFill>
                <a:cs typeface="+mn-cs"/>
              </a:rPr>
              <a:t>второй </a:t>
            </a:r>
            <a:r>
              <a:rPr lang="ru-RU" sz="1300" i="1" dirty="0">
                <a:solidFill>
                  <a:prstClr val="black"/>
                </a:solidFill>
                <a:cs typeface="+mn-cs"/>
              </a:rPr>
              <a:t>вторник месяца с 15.00 до 17.00 часов</a:t>
            </a:r>
          </a:p>
          <a:p>
            <a:pPr algn="just"/>
            <a:r>
              <a:rPr lang="ru-RU" sz="10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000" dirty="0" smtClean="0">
                <a:solidFill>
                  <a:prstClr val="black"/>
                </a:solidFill>
                <a:cs typeface="+mn-cs"/>
              </a:rPr>
              <a:t> </a:t>
            </a:r>
            <a:endParaRPr lang="ru-RU" sz="1000" dirty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 3.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С.А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. Иванова - заместитель министра финансов Чувашской Республики</a:t>
            </a:r>
          </a:p>
          <a:p>
            <a:pPr algn="just"/>
            <a:r>
              <a:rPr lang="ru-RU" sz="1300" i="1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300" i="1" dirty="0" smtClean="0">
                <a:solidFill>
                  <a:prstClr val="black"/>
                </a:solidFill>
                <a:cs typeface="+mn-cs"/>
              </a:rPr>
              <a:t>третий </a:t>
            </a:r>
            <a:r>
              <a:rPr lang="ru-RU" sz="1300" i="1" dirty="0">
                <a:solidFill>
                  <a:prstClr val="black"/>
                </a:solidFill>
                <a:cs typeface="+mn-cs"/>
              </a:rPr>
              <a:t>вторник месяца с 15.00 до 17.00 часов</a:t>
            </a:r>
          </a:p>
          <a:p>
            <a:pPr algn="just"/>
            <a:r>
              <a:rPr lang="ru-RU" sz="10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000" dirty="0" smtClean="0">
                <a:solidFill>
                  <a:prstClr val="black"/>
                </a:solidFill>
                <a:cs typeface="+mn-cs"/>
              </a:rPr>
              <a:t>  </a:t>
            </a:r>
            <a:endParaRPr lang="ru-RU" sz="1000" dirty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 4. В.Н. Иванов  - заместитель министра финансов Чувашской Республики</a:t>
            </a:r>
          </a:p>
          <a:p>
            <a:pPr algn="just"/>
            <a:r>
              <a:rPr lang="ru-RU" sz="1300" i="1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300" i="1" dirty="0" smtClean="0">
                <a:solidFill>
                  <a:prstClr val="black"/>
                </a:solidFill>
                <a:cs typeface="+mn-cs"/>
              </a:rPr>
              <a:t>четвертый </a:t>
            </a:r>
            <a:r>
              <a:rPr lang="ru-RU" sz="1300" i="1" dirty="0">
                <a:solidFill>
                  <a:prstClr val="black"/>
                </a:solidFill>
                <a:cs typeface="+mn-cs"/>
              </a:rPr>
              <a:t>вторник месяца с 15.00 до 17.00 </a:t>
            </a:r>
            <a:r>
              <a:rPr lang="ru-RU" sz="1300" i="1" dirty="0" smtClean="0">
                <a:solidFill>
                  <a:prstClr val="black"/>
                </a:solidFill>
                <a:cs typeface="+mn-cs"/>
              </a:rPr>
              <a:t>часов</a:t>
            </a:r>
            <a:endParaRPr lang="ru-RU" sz="1300" i="1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4" name="Нашивка 3"/>
          <p:cNvSpPr/>
          <p:nvPr/>
        </p:nvSpPr>
        <p:spPr>
          <a:xfrm>
            <a:off x="385292" y="1830691"/>
            <a:ext cx="464380" cy="391725"/>
          </a:xfrm>
          <a:prstGeom prst="chevr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Нашивка 14"/>
          <p:cNvSpPr/>
          <p:nvPr/>
        </p:nvSpPr>
        <p:spPr>
          <a:xfrm>
            <a:off x="393135" y="5460523"/>
            <a:ext cx="464380" cy="391725"/>
          </a:xfrm>
          <a:prstGeom prst="chevr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Нашивка 15"/>
          <p:cNvSpPr/>
          <p:nvPr/>
        </p:nvSpPr>
        <p:spPr>
          <a:xfrm>
            <a:off x="393135" y="2613356"/>
            <a:ext cx="464380" cy="391725"/>
          </a:xfrm>
          <a:prstGeom prst="chevr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411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8" name="Рисунок 39" descr="7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5313" y="4187825"/>
            <a:ext cx="844550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Рисунок 39" descr="7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5313" y="4203700"/>
            <a:ext cx="844550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071538" y="285728"/>
            <a:ext cx="7500990" cy="396044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25000">
                <a:srgbClr val="FFC000"/>
              </a:gs>
              <a:gs pos="71000">
                <a:srgbClr val="C00000"/>
              </a:gs>
              <a:gs pos="100000">
                <a:srgbClr val="4D0808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20000"/>
              </a:spcBef>
              <a:buFont typeface="Arial" charset="0"/>
              <a:buNone/>
              <a:defRPr/>
            </a:pPr>
            <a:endParaRPr lang="ru-RU" sz="2600" b="1" i="1" dirty="0" smtClean="0">
              <a:solidFill>
                <a:prstClr val="white"/>
              </a:solidFill>
            </a:endParaRPr>
          </a:p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600" b="1" i="1" dirty="0" smtClean="0">
                <a:solidFill>
                  <a:prstClr val="white"/>
                </a:solidFill>
              </a:rPr>
              <a:t>Государственный долг</a:t>
            </a:r>
          </a:p>
          <a:p>
            <a:pPr>
              <a:spcBef>
                <a:spcPct val="20000"/>
              </a:spcBef>
              <a:buFont typeface="Arial" charset="0"/>
              <a:buNone/>
              <a:defRPr/>
            </a:pPr>
            <a:endParaRPr lang="ru-RU" sz="2600" b="1" i="1" dirty="0" smtClean="0">
              <a:solidFill>
                <a:prstClr val="white"/>
              </a:solidFill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01187"/>
            <a:ext cx="3419872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39552" y="1268760"/>
            <a:ext cx="7872445" cy="646113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white"/>
                </a:solidFill>
              </a:rPr>
              <a:t>Государственный долг - это долговые обязательства бюджета, выраженные в валюте Российской Федерации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9551" y="3153167"/>
            <a:ext cx="7872446" cy="36988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white"/>
                </a:solidFill>
                <a:latin typeface="Calibri"/>
                <a:cs typeface="+mn-cs"/>
              </a:rPr>
              <a:t>Структура государственного долга выглядит следующим образом:</a:t>
            </a:r>
          </a:p>
        </p:txBody>
      </p:sp>
      <p:grpSp>
        <p:nvGrpSpPr>
          <p:cNvPr id="14" name="Группа 136"/>
          <p:cNvGrpSpPr>
            <a:grpSpLocks/>
          </p:cNvGrpSpPr>
          <p:nvPr/>
        </p:nvGrpSpPr>
        <p:grpSpPr bwMode="auto">
          <a:xfrm>
            <a:off x="3671390" y="3581625"/>
            <a:ext cx="4191402" cy="2825700"/>
            <a:chOff x="2936230" y="2890313"/>
            <a:chExt cx="2680633" cy="2753265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3510696" y="2919723"/>
              <a:ext cx="2071702" cy="57150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prstClr val="white"/>
                  </a:solidFill>
                </a:rPr>
                <a:t>Размещение ценных бумаг (облигаций)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519101" y="3572780"/>
              <a:ext cx="2071702" cy="57150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dirty="0">
                  <a:solidFill>
                    <a:prstClr val="white"/>
                  </a:solidFill>
                </a:rPr>
                <a:t>Привлечение бюджетных кредитов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519101" y="4257735"/>
              <a:ext cx="2071702" cy="57150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dirty="0">
                  <a:solidFill>
                    <a:prstClr val="white"/>
                  </a:solidFill>
                </a:rPr>
                <a:t>Привлечение банковских кредитов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545161" y="4929198"/>
              <a:ext cx="2071702" cy="71438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dirty="0">
                  <a:solidFill>
                    <a:prstClr val="white"/>
                  </a:solidFill>
                </a:rPr>
                <a:t>Предоставление государственных гарантий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</p:txBody>
        </p:sp>
        <p:grpSp>
          <p:nvGrpSpPr>
            <p:cNvPr id="19" name="Группа 114"/>
            <p:cNvGrpSpPr>
              <a:grpSpLocks/>
            </p:cNvGrpSpPr>
            <p:nvPr/>
          </p:nvGrpSpPr>
          <p:grpSpPr bwMode="auto">
            <a:xfrm rot="-5400000">
              <a:off x="1906874" y="3919669"/>
              <a:ext cx="2570791" cy="512080"/>
              <a:chOff x="1814470" y="3079116"/>
              <a:chExt cx="5643949" cy="512081"/>
            </a:xfrm>
          </p:grpSpPr>
          <p:cxnSp>
            <p:nvCxnSpPr>
              <p:cNvPr id="21" name="Прямая соединительная линия 20"/>
              <p:cNvCxnSpPr/>
              <p:nvPr/>
            </p:nvCxnSpPr>
            <p:spPr>
              <a:xfrm>
                <a:off x="1814470" y="3084403"/>
                <a:ext cx="5643949" cy="2011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 rot="5400000">
                <a:off x="1708604" y="3302078"/>
                <a:ext cx="427306" cy="0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 rot="5400000">
                <a:off x="3513740" y="3339650"/>
                <a:ext cx="499696" cy="339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 rot="5400000">
                <a:off x="6682970" y="3291573"/>
                <a:ext cx="428312" cy="339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Прямая соединительная линия 19"/>
            <p:cNvCxnSpPr/>
            <p:nvPr/>
          </p:nvCxnSpPr>
          <p:spPr>
            <a:xfrm>
              <a:off x="2948613" y="3934780"/>
              <a:ext cx="499695" cy="1546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528194" y="2132856"/>
            <a:ext cx="7890073" cy="83099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white"/>
                </a:solidFill>
                <a:latin typeface="Calibri"/>
                <a:cs typeface="+mn-cs"/>
              </a:rPr>
              <a:t>Поскольку бюджет </a:t>
            </a:r>
            <a:r>
              <a:rPr lang="ru-RU" sz="1600" dirty="0" smtClean="0">
                <a:solidFill>
                  <a:prstClr val="white"/>
                </a:solidFill>
                <a:latin typeface="Calibri"/>
                <a:cs typeface="+mn-cs"/>
              </a:rPr>
              <a:t>Чувашской Республики формируется </a:t>
            </a:r>
            <a:r>
              <a:rPr lang="ru-RU" sz="1600" dirty="0">
                <a:solidFill>
                  <a:prstClr val="white"/>
                </a:solidFill>
                <a:latin typeface="Calibri"/>
                <a:cs typeface="+mn-cs"/>
              </a:rPr>
              <a:t>с дефицитом, то для финансирования расходов, не обеспеченных доходами, привлекаются банковские кредиты, кредиты из федерального бюджета, размещаются облигационные займы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770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388424" cy="980728"/>
          </a:xfrm>
        </p:spPr>
        <p:txBody>
          <a:bodyPr/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чем основывается проект республиканского бюджета Чувашской Республики?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2"/>
          <p:cNvSpPr txBox="1">
            <a:spLocks/>
          </p:cNvSpPr>
          <p:nvPr/>
        </p:nvSpPr>
        <p:spPr>
          <a:xfrm>
            <a:off x="8748464" y="6308725"/>
            <a:ext cx="395536" cy="412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kern="1200" baseline="0">
                <a:solidFill>
                  <a:srgbClr val="A03202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ru-RU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779980058"/>
              </p:ext>
            </p:extLst>
          </p:nvPr>
        </p:nvGraphicFramePr>
        <p:xfrm>
          <a:off x="467544" y="2132856"/>
          <a:ext cx="8136904" cy="4382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Скругленный прямоугольник 21"/>
          <p:cNvSpPr/>
          <p:nvPr/>
        </p:nvSpPr>
        <p:spPr>
          <a:xfrm>
            <a:off x="1259632" y="980728"/>
            <a:ext cx="6840760" cy="72567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prstClr val="black"/>
                </a:solidFill>
                <a:latin typeface="TimesET" pitchFamily="2" charset="0"/>
              </a:rPr>
              <a:t>Составление проекта республиканского бюджета Чувашской Республики основывается на:</a:t>
            </a:r>
            <a:endParaRPr lang="ru-RU" sz="18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299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/>
      <a:lstStyle>
        <a:defPPr marL="0" marR="0" indent="0" algn="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kern="1200" cap="none" spc="0" normalizeH="0" baseline="0" noProof="0" smtClean="0">
            <a:ln>
              <a:noFill/>
            </a:ln>
            <a:solidFill>
              <a:schemeClr val="bg2">
                <a:lumMod val="75000"/>
              </a:schemeClr>
            </a:solidFill>
            <a:effectLst/>
            <a:uLnTx/>
            <a:uFillTx/>
            <a:latin typeface="+mn-lt"/>
            <a:ea typeface="+mn-ea"/>
            <a:cs typeface="+mn-cs"/>
          </a:defRPr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8540</TotalTime>
  <Words>7499</Words>
  <Application>Microsoft Office PowerPoint</Application>
  <PresentationFormat>Экран (4:3)</PresentationFormat>
  <Paragraphs>1717</Paragraphs>
  <Slides>79</Slides>
  <Notes>39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79</vt:i4>
      </vt:variant>
    </vt:vector>
  </HeadingPairs>
  <TitlesOfParts>
    <vt:vector size="81" baseType="lpstr">
      <vt:lpstr>Тема Office</vt:lpstr>
      <vt:lpstr>1_Тема Office</vt:lpstr>
      <vt:lpstr>Бюджет для граждан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чем основывается проект республиканского бюджета Чувашской Республики?</vt:lpstr>
      <vt:lpstr>Бюджетный процесс – ежегодное формирование и исполнение бюджета</vt:lpstr>
      <vt:lpstr>Риски и проблемы в сфере бюджетной политики Чувашской Республики</vt:lpstr>
      <vt:lpstr>Меры, принимаемые в Чувашской Республике для минимизации основных бюджетных рисков и преодоления проблем в бюджетной сфере</vt:lpstr>
      <vt:lpstr>Задачи бюджетной политики  на 2016-2018 годы</vt:lpstr>
      <vt:lpstr>Результаты бюджетной политики в 2015 году</vt:lpstr>
      <vt:lpstr>Изменение параметров республиканского бюджета Чувашской Республики в 2016 году </vt:lpstr>
      <vt:lpstr>Увеличение расходов бюджета Чувашской Республики</vt:lpstr>
      <vt:lpstr>Основные параметры консолидированного и республиканского бюджетов Чувашской Республики в 2016 году</vt:lpstr>
      <vt:lpstr>Основные параметры бюджетов муниципальных образований в 2016 году</vt:lpstr>
      <vt:lpstr>Параметры республиканского бюджета Чувашской Республики по собственным доходам в 2015-2016 годах</vt:lpstr>
      <vt:lpstr>Темп роста поступлений налоговых и неналоговых доходов в консолидированные бюджеты субъектов ПФО за 2015 год к уровню 2014 года</vt:lpstr>
      <vt:lpstr>Налоговые и неналоговые доходы консолидированного бюджета</vt:lpstr>
      <vt:lpstr>Безвозмездные поступления</vt:lpstr>
      <vt:lpstr>Крупнейшие налогоплательщики Чувашской Республики в 2015 году</vt:lpstr>
      <vt:lpstr>Выпадающие доходы республиканского бюджета Чувашской Республики в связи с предоставлением налоговых льгот</vt:lpstr>
      <vt:lpstr>Доходы республиканского бюджета  Чувашской Республики в 2016 году</vt:lpstr>
      <vt:lpstr>Расходы республиканского бюджета  Чувашской Республики в 2016 году</vt:lpstr>
      <vt:lpstr>Расходы республиканского бюджета  Чувашской Республики в 2016 году</vt:lpstr>
      <vt:lpstr>Расходы республиканского бюджета  Чувашской Республики на 2016 год</vt:lpstr>
      <vt:lpstr>Расходные полномочия Чувашской Республики в 2016 году</vt:lpstr>
      <vt:lpstr>Расходы консолидированного бюджета  Чувашской Республики на реальный сектор экономики</vt:lpstr>
      <vt:lpstr>Удельный вес расходов в отдельных секторах экономики</vt:lpstr>
      <vt:lpstr>Расходы на реализацию Указов Президента  Российской Федерации от 7 мая 2012 года №596-606  в 2012-2016 гг.</vt:lpstr>
      <vt:lpstr>Сведения о расходах на здравоохранение на 2016 год с учетом средств территориального фонда обязательного медицинского страхования </vt:lpstr>
      <vt:lpstr>Расходы на социальную политику</vt:lpstr>
      <vt:lpstr>Динамика средней заработной платы работников учреждений в социальной сфере, для которых предусматривается выход на эффективный контракт</vt:lpstr>
      <vt:lpstr>Презентация PowerPoint</vt:lpstr>
      <vt:lpstr>Программно-целевой метод планирования в Чувашской Республике</vt:lpstr>
      <vt:lpstr>Государственная программа «Управление общественными финансами и государственным долгом Чувашской Республики»</vt:lpstr>
      <vt:lpstr>Государственная программа «Развитие потенциала государственного управления» в 2016 году</vt:lpstr>
      <vt:lpstr>Расходы на реализацию государственной программы Чувашской Республики «Развитие здравоохранения»,  млн. рублей</vt:lpstr>
      <vt:lpstr>Государственная программа Чувашской Республики «Развитие здравоохранения»</vt:lpstr>
      <vt:lpstr>Государственная программа Чувашской Республики "Развитие образования" </vt:lpstr>
      <vt:lpstr>Презентация PowerPoint</vt:lpstr>
      <vt:lpstr>Расходы на реализацию государственной программы Чувашской Республики "Содействие занятости населения" </vt:lpstr>
      <vt:lpstr>Презентация PowerPoint</vt:lpstr>
      <vt:lpstr>Презентация PowerPoint</vt:lpstr>
      <vt:lpstr>Государственная программа Чувашской Республики «Социальная поддержка граждан»</vt:lpstr>
      <vt:lpstr>Презентация PowerPoint</vt:lpstr>
      <vt:lpstr>Государственная программа Чувашской Республики «Социальная поддержка граждан»</vt:lpstr>
      <vt:lpstr>Доля населения с денежными доходами ниже величины прожиточного минимума в общей численности населения Чувашской Республики, в %</vt:lpstr>
      <vt:lpstr>Презентация PowerPoint</vt:lpstr>
      <vt:lpstr>Презентация PowerPoint</vt:lpstr>
      <vt:lpstr>ОБЕСПЕЧЕНИЕ БЕЗОПАСНОСТИ НАСЕЛЕНИЯ</vt:lpstr>
      <vt:lpstr>ОБЕСПЕЧЕНИЕ БЕЗОПАСНОСТИ НАСЕЛЕНИЯ </vt:lpstr>
      <vt:lpstr>Расходы на реализацию государственной программы Чувашской Республики «Развитие культуры и туризма»</vt:lpstr>
      <vt:lpstr>Презентация PowerPoint</vt:lpstr>
      <vt:lpstr>Расходы на реализацию государственной программы Чувашской Республики «Развитие физической культуры и спорта »</vt:lpstr>
      <vt:lpstr>Презентация PowerPoint</vt:lpstr>
      <vt:lpstr>Государственная программа Чувашской Республики «Развитие потенциала природно-сырьевых ресурсов и повышение экологической безопасности»</vt:lpstr>
      <vt:lpstr>Государственная программа Чувашской Республики «Развитие потенциала природно-сырьевых ресурсов и повышение экологической безопасности»</vt:lpstr>
      <vt:lpstr>Подпрограммы «Пассажирский транспорт», «Развитие навигационной инфраструктуры с использованием системы ГЛОНАСС на транспорте», «Расширение использования природного газа в качестве моторного топлива» государственной программы Чувашской Республики «Развитие транспортной системы Чувашской Республики»</vt:lpstr>
      <vt:lpstr>С В Е Д Е Н И Я  о достижении значений показателей (индикаторов) государственной программы Чувашской Республики «Развитие транспортной системы Чувашской Республики»</vt:lpstr>
      <vt:lpstr>Государственная программа развития сельского хозяйства и регулирования рынков сельскохозяйственной продукции, сырья и продовольствия</vt:lpstr>
      <vt:lpstr>Презентация PowerPoint</vt:lpstr>
      <vt:lpstr>Республиканская программа капитального ремонта общего имущества в многоквартирных домах, расположенных на территории Чувашской Республики, на 2014-2043 годы</vt:lpstr>
      <vt:lpstr>Структура инвестиционной программы  Чувашской Республики на 2016 год по отраслям экономики </vt:lpstr>
      <vt:lpstr>Дорожный фонд</vt:lpstr>
      <vt:lpstr>Общественно значимые проекты Строительство хирургического корпуса БУ Чувашской Республики «Республиканский клинический онкологический диспансер» в г. Чебоксары (ул. Гладкова)</vt:lpstr>
      <vt:lpstr>Общественно значимые проекты Строительство здания средней общеобразовательной школы с пристроем помещений для дошкольных групп в д. Альбусь-Сюрбеево Комсомольского района</vt:lpstr>
      <vt:lpstr>Межбюджетные трансферты, предусмотренные бюджетам муниципальных образований Чувашской Республики на 2016 год</vt:lpstr>
      <vt:lpstr>Межбюджетные трансферты</vt:lpstr>
      <vt:lpstr>Совершенствование межбюджетных отношений</vt:lpstr>
      <vt:lpstr>Объем и структура финансовой помощи бюджетам муниципальных образований</vt:lpstr>
      <vt:lpstr>Финансовая помощь муниципальным районам и городским округам Чувашской Республики на 2016 год</vt:lpstr>
      <vt:lpstr>Источники покрытия дефицита республиканского бюджета Чувашской Республики на 2016 год</vt:lpstr>
      <vt:lpstr>Предельный объем государственного долга Чувашской Республики на 2016 год</vt:lpstr>
      <vt:lpstr>Повышение уровня открытости бюджетных данных</vt:lpstr>
      <vt:lpstr>Участие граждан в обсуждении бюджетных вопросов</vt:lpstr>
      <vt:lpstr>Контактная информация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</dc:title>
  <dc:creator>ОМ</dc:creator>
  <cp:lastModifiedBy>Смирнов Игорь Николаевич</cp:lastModifiedBy>
  <cp:revision>800</cp:revision>
  <cp:lastPrinted>2016-03-04T12:32:24Z</cp:lastPrinted>
  <dcterms:created xsi:type="dcterms:W3CDTF">2011-09-23T06:24:52Z</dcterms:created>
  <dcterms:modified xsi:type="dcterms:W3CDTF">2016-12-01T12:35:26Z</dcterms:modified>
</cp:coreProperties>
</file>