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</p:sldIdLst>
  <p:sldSz cx="9144000" cy="6858000" type="screen4x3"/>
  <p:notesSz cx="9926638" cy="67976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1BC06-CBF3-490F-B3A9-5C330F440BBA}" type="datetimeFigureOut">
              <a:rPr lang="ru-RU" smtClean="0"/>
              <a:t>16.09.2016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3EA565-4149-4367-A77C-1823866944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60001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71BC06-CBF3-490F-B3A9-5C330F440BBA}" type="datetimeFigureOut">
              <a:rPr lang="ru-RU" smtClean="0"/>
              <a:t>16.09.2016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3EA565-4149-4367-A77C-1823866944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08058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400" smtClean="0">
                <a:ea typeface="Calibri" pitchFamily="34" charset="0"/>
                <a:cs typeface="Calibri" pitchFamily="34" charset="0"/>
              </a:rPr>
              <a:t>Бюджет для граждан</a:t>
            </a:r>
            <a:endParaRPr lang="ru-RU" sz="4400" u="sng" dirty="0" smtClean="0">
              <a:ea typeface="Calibri" pitchFamily="34" charset="0"/>
              <a:cs typeface="Calibri" pitchFamily="34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0035107"/>
      </p:ext>
    </p:extLst>
  </p:cSld>
  <p:clrMapOvr>
    <a:masterClrMapping/>
  </p:clrMapOvr>
  <p:transition spd="med">
    <p:wipe dir="d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67849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19544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17474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65654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7405579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38199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72930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чем основывается проект республиканского бюджета Чувашской Республики?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52644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Бюджетный процесс – ежегодное формирование и исполнение бюджета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03009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200" b="1" smtClean="0">
                <a:solidFill>
                  <a:schemeClr val="bg1"/>
                </a:solidFill>
                <a:latin typeface="TimesET" pitchFamily="2" charset="0"/>
              </a:rPr>
              <a:t>Риски и проблемы в сфере бюджетной политики Чувашской Республики</a:t>
            </a:r>
            <a:endParaRPr lang="ru-RU" sz="2200" b="1" dirty="0">
              <a:solidFill>
                <a:schemeClr val="bg1"/>
              </a:solidFill>
              <a:latin typeface="TimesET" pitchFamily="2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15728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2100" b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Меры, принимаемые в Чувашской Республике для минимизации основных бюджетных рисков и преодоления проблем в бюджетной сфере</a:t>
            </a:r>
            <a:endParaRPr lang="ru-RU" sz="21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54905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Задачи бюджетной политики</a:t>
            </a:r>
            <a:br>
              <a:rPr lang="ru-RU" sz="24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 2016-2018 годы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9676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2800" b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Результаты бюджетной политики в 2015 году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91459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1200" b="1" i="0" u="none" strike="noStrike" kern="1200" baseline="0">
                <a:solidFill>
                  <a:prstClr val="black"/>
                </a:solidFill>
                <a:latin typeface="Arial" pitchFamily="34" charset="0"/>
                <a:ea typeface="+mn-ea"/>
                <a:cs typeface="Arial" pitchFamily="34" charset="0"/>
              </a:defRPr>
            </a:pPr>
            <a:r>
              <a:rPr lang="ru-RU" sz="2200" b="1" smtClean="0">
                <a:solidFill>
                  <a:schemeClr val="bg1"/>
                </a:solidFill>
                <a:latin typeface="TimesET" pitchFamily="2" charset="0"/>
                <a:ea typeface="+mn-ea"/>
                <a:cs typeface="Arial Cyr" pitchFamily="34" charset="0"/>
              </a:rPr>
              <a:t>Изменение параметров </a:t>
            </a:r>
            <a:r>
              <a:rPr lang="ru-RU" altLang="ru-RU" sz="2200" b="1" smtClean="0">
                <a:solidFill>
                  <a:schemeClr val="bg1"/>
                </a:solidFill>
                <a:latin typeface="TimesET" pitchFamily="2" charset="0"/>
                <a:cs typeface="Arial" charset="0"/>
              </a:rPr>
              <a:t>республиканского бюджета</a:t>
            </a:r>
            <a:br>
              <a:rPr lang="ru-RU" altLang="ru-RU" sz="2200" b="1" smtClean="0">
                <a:solidFill>
                  <a:schemeClr val="bg1"/>
                </a:solidFill>
                <a:latin typeface="TimesET" pitchFamily="2" charset="0"/>
                <a:cs typeface="Arial" charset="0"/>
              </a:rPr>
            </a:br>
            <a:r>
              <a:rPr lang="ru-RU" altLang="ru-RU" sz="2200" b="1" smtClean="0">
                <a:solidFill>
                  <a:schemeClr val="bg1"/>
                </a:solidFill>
                <a:latin typeface="TimesET" pitchFamily="2" charset="0"/>
                <a:cs typeface="Arial" charset="0"/>
              </a:rPr>
              <a:t>Чувашской Республики в 2016 году</a:t>
            </a:r>
            <a:r>
              <a:rPr lang="ru-RU" sz="2200" b="1" smtClean="0">
                <a:solidFill>
                  <a:schemeClr val="bg1"/>
                </a:solidFill>
                <a:latin typeface="TimesET" pitchFamily="2" charset="0"/>
                <a:ea typeface="+mn-ea"/>
                <a:cs typeface="Arial Cyr" pitchFamily="34" charset="0"/>
              </a:rPr>
              <a:t> </a:t>
            </a:r>
            <a:endParaRPr lang="ru-RU" sz="2200" b="1" dirty="0">
              <a:solidFill>
                <a:schemeClr val="bg1"/>
              </a:solidFill>
              <a:latin typeface="TimesET" pitchFamily="2" charset="0"/>
              <a:ea typeface="+mn-ea"/>
              <a:cs typeface="Arial Cyr" panose="020B0604020202020204" pitchFamily="34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80966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600" b="1" smtClean="0">
                <a:solidFill>
                  <a:schemeClr val="bg1"/>
                </a:solidFill>
              </a:rPr>
              <a:t>Увеличение расходов бюджета</a:t>
            </a:r>
            <a:br>
              <a:rPr lang="ru-RU" sz="2600" b="1" smtClean="0">
                <a:solidFill>
                  <a:schemeClr val="bg1"/>
                </a:solidFill>
              </a:rPr>
            </a:br>
            <a:r>
              <a:rPr lang="ru-RU" sz="2600" b="1" smtClean="0">
                <a:solidFill>
                  <a:schemeClr val="bg1"/>
                </a:solidFill>
              </a:rPr>
              <a:t>Чувашской Республики</a:t>
            </a:r>
            <a:endParaRPr lang="ru-RU" sz="2600" b="1" dirty="0">
              <a:solidFill>
                <a:schemeClr val="bg1"/>
              </a:solidFill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48623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z="2000" b="1" smtClean="0">
                <a:solidFill>
                  <a:schemeClr val="bg1"/>
                </a:solidFill>
                <a:latin typeface="TimesET" pitchFamily="2" charset="0"/>
                <a:cs typeface="Arial" charset="0"/>
              </a:rPr>
              <a:t>Основные параметры консолидированного и республиканского бюджетов Чувашской Республики в 2016 году</a:t>
            </a:r>
            <a:endParaRPr lang="ru-RU" altLang="ru-RU" sz="2000" dirty="0" smtClean="0">
              <a:solidFill>
                <a:schemeClr val="bg1"/>
              </a:solidFill>
              <a:latin typeface="TimesET" pitchFamily="2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51147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z="1800" b="1" smtClean="0">
                <a:solidFill>
                  <a:schemeClr val="bg1"/>
                </a:solidFill>
                <a:latin typeface="TimesET" pitchFamily="2" charset="0"/>
                <a:cs typeface="Arial" charset="0"/>
              </a:rPr>
              <a:t>Основные параметры бюджетов муниципальных образований в 2016 году</a:t>
            </a:r>
            <a:endParaRPr lang="ru-RU" altLang="ru-RU" sz="1800" dirty="0" smtClean="0">
              <a:solidFill>
                <a:schemeClr val="bg1"/>
              </a:solidFill>
              <a:latin typeface="TimesET" pitchFamily="2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286831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b="1" smtClean="0">
                <a:latin typeface="TimesET" pitchFamily="2" charset="0"/>
              </a:rPr>
              <a:t>Параметры республиканского бюджета по собственным доходам в 2015-2016 годах</a:t>
            </a:r>
            <a:endParaRPr lang="ru-RU" sz="2000" b="1" dirty="0">
              <a:latin typeface="TimesET" pitchFamily="2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482361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z="1800" b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Темп роста поступлений налоговых и неналоговых доходов в консолидированные бюджеты субъектов ПФО за 2015 год к уровню 2014 года</a:t>
            </a:r>
            <a:endParaRPr lang="ru-RU" altLang="ru-RU" sz="18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748003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b="1" smtClean="0">
                <a:solidFill>
                  <a:schemeClr val="bg1"/>
                </a:solidFill>
                <a:latin typeface="TimesET" pitchFamily="2" charset="0"/>
              </a:rPr>
              <a:t>Налоговые и неналоговые доходы консолидированного бюджета</a:t>
            </a:r>
            <a:endParaRPr lang="ru-RU" sz="2400" b="1" dirty="0">
              <a:solidFill>
                <a:schemeClr val="bg1"/>
              </a:solidFill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21381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Безвозмездные поступления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971927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b="1" smtClean="0">
                <a:solidFill>
                  <a:schemeClr val="bg1"/>
                </a:solidFill>
                <a:latin typeface="TimesET" pitchFamily="2" charset="0"/>
              </a:rPr>
              <a:t>Крупнейшие налогоплательщики Чувашской Республики </a:t>
            </a:r>
            <a:r>
              <a:rPr lang="ru-RU" altLang="ru-RU" sz="2000" b="1" smtClean="0">
                <a:solidFill>
                  <a:schemeClr val="bg1"/>
                </a:solidFill>
                <a:latin typeface="TimesET" pitchFamily="2" charset="0"/>
                <a:cs typeface="Arial" charset="0"/>
              </a:rPr>
              <a:t>в 2015 году</a:t>
            </a:r>
            <a:endParaRPr lang="ru-RU" altLang="ru-RU" sz="2000" dirty="0" smtClean="0">
              <a:solidFill>
                <a:schemeClr val="bg1"/>
              </a:solidFill>
              <a:latin typeface="TimesET" pitchFamily="2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886248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b="1" smtClean="0">
                <a:latin typeface="TimesET" pitchFamily="2" charset="0"/>
              </a:rPr>
              <a:t>Выпадающие доходы республиканского бюджета Чувашской Республики в связи с предоставлением налоговых льгот</a:t>
            </a:r>
            <a:endParaRPr lang="ru-RU" sz="2000" b="1" dirty="0">
              <a:latin typeface="TimesET" pitchFamily="2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164136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z="2400" b="1" smtClean="0">
                <a:solidFill>
                  <a:schemeClr val="bg1"/>
                </a:solidFill>
                <a:latin typeface="TimesET" pitchFamily="2" charset="0"/>
                <a:cs typeface="Arial Cyr" pitchFamily="34" charset="0"/>
              </a:rPr>
              <a:t>Доходы республиканского бюджета </a:t>
            </a:r>
            <a:br>
              <a:rPr lang="ru-RU" altLang="ru-RU" sz="2400" b="1" smtClean="0">
                <a:solidFill>
                  <a:schemeClr val="bg1"/>
                </a:solidFill>
                <a:latin typeface="TimesET" pitchFamily="2" charset="0"/>
                <a:cs typeface="Arial Cyr" pitchFamily="34" charset="0"/>
              </a:rPr>
            </a:br>
            <a:r>
              <a:rPr lang="ru-RU" altLang="ru-RU" sz="2400" b="1" smtClean="0">
                <a:solidFill>
                  <a:schemeClr val="bg1"/>
                </a:solidFill>
                <a:latin typeface="TimesET" pitchFamily="2" charset="0"/>
                <a:cs typeface="Arial Cyr" pitchFamily="34" charset="0"/>
              </a:rPr>
              <a:t>Чувашской Республики в 2016 году</a:t>
            </a:r>
            <a:endParaRPr lang="ru-RU" altLang="ru-RU" sz="2400" dirty="0" smtClean="0">
              <a:solidFill>
                <a:schemeClr val="bg1"/>
              </a:solidFill>
              <a:latin typeface="TimesET" pitchFamily="2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28746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z="2400" b="1" smtClean="0">
                <a:solidFill>
                  <a:schemeClr val="bg1"/>
                </a:solidFill>
                <a:latin typeface="TimesET" pitchFamily="2" charset="0"/>
                <a:cs typeface="Arial Cyr" pitchFamily="34" charset="0"/>
              </a:rPr>
              <a:t>Расходы республиканского бюджета </a:t>
            </a:r>
            <a:br>
              <a:rPr lang="ru-RU" altLang="ru-RU" sz="2400" b="1" smtClean="0">
                <a:solidFill>
                  <a:schemeClr val="bg1"/>
                </a:solidFill>
                <a:latin typeface="TimesET" pitchFamily="2" charset="0"/>
                <a:cs typeface="Arial Cyr" pitchFamily="34" charset="0"/>
              </a:rPr>
            </a:br>
            <a:r>
              <a:rPr lang="ru-RU" altLang="ru-RU" sz="2400" b="1" smtClean="0">
                <a:solidFill>
                  <a:schemeClr val="bg1"/>
                </a:solidFill>
                <a:latin typeface="TimesET" pitchFamily="2" charset="0"/>
                <a:cs typeface="Arial Cyr" pitchFamily="34" charset="0"/>
              </a:rPr>
              <a:t>Чувашской Республики в 2016 году</a:t>
            </a:r>
            <a:endParaRPr lang="ru-RU" altLang="ru-RU" sz="2400" dirty="0" smtClean="0">
              <a:solidFill>
                <a:schemeClr val="bg1"/>
              </a:solidFill>
              <a:latin typeface="TimesET" pitchFamily="2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237297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b="1" smtClean="0">
                <a:solidFill>
                  <a:schemeClr val="bg1"/>
                </a:solidFill>
                <a:latin typeface="TimesET" pitchFamily="2" charset="0"/>
                <a:cs typeface="Arial Cyr" pitchFamily="34" charset="0"/>
              </a:rPr>
              <a:t>Расходы республиканского бюджета </a:t>
            </a:r>
            <a:br>
              <a:rPr lang="ru-RU" sz="2400" b="1" smtClean="0">
                <a:solidFill>
                  <a:schemeClr val="bg1"/>
                </a:solidFill>
                <a:latin typeface="TimesET" pitchFamily="2" charset="0"/>
                <a:cs typeface="Arial Cyr" pitchFamily="34" charset="0"/>
              </a:rPr>
            </a:br>
            <a:r>
              <a:rPr lang="ru-RU" sz="2400" b="1" smtClean="0">
                <a:solidFill>
                  <a:schemeClr val="bg1"/>
                </a:solidFill>
                <a:latin typeface="TimesET" pitchFamily="2" charset="0"/>
                <a:cs typeface="Arial Cyr" pitchFamily="34" charset="0"/>
              </a:rPr>
              <a:t>Чувашской Республики в 2016 году</a:t>
            </a:r>
            <a:endParaRPr lang="ru-RU" sz="2400" b="1" dirty="0">
              <a:solidFill>
                <a:schemeClr val="bg1"/>
              </a:solidFill>
              <a:latin typeface="TimesET" pitchFamily="2" charset="0"/>
              <a:cs typeface="Arial Cyr" pitchFamily="34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519116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z="2400" b="1" smtClean="0">
                <a:solidFill>
                  <a:schemeClr val="bg1"/>
                </a:solidFill>
                <a:latin typeface="TimesET" pitchFamily="2" charset="0"/>
                <a:cs typeface="Arial Cyr" pitchFamily="34" charset="0"/>
              </a:rPr>
              <a:t>Расходы республиканского бюджета </a:t>
            </a:r>
            <a:br>
              <a:rPr lang="ru-RU" altLang="ru-RU" sz="2400" b="1" smtClean="0">
                <a:solidFill>
                  <a:schemeClr val="bg1"/>
                </a:solidFill>
                <a:latin typeface="TimesET" pitchFamily="2" charset="0"/>
                <a:cs typeface="Arial Cyr" pitchFamily="34" charset="0"/>
              </a:rPr>
            </a:br>
            <a:r>
              <a:rPr lang="ru-RU" altLang="ru-RU" sz="2400" b="1" smtClean="0">
                <a:solidFill>
                  <a:schemeClr val="bg1"/>
                </a:solidFill>
                <a:latin typeface="TimesET" pitchFamily="2" charset="0"/>
                <a:cs typeface="Arial Cyr" pitchFamily="34" charset="0"/>
              </a:rPr>
              <a:t>Чувашской Республики на 2016 год</a:t>
            </a:r>
            <a:endParaRPr lang="ru-RU" altLang="ru-RU" sz="2400" dirty="0" smtClean="0">
              <a:solidFill>
                <a:schemeClr val="bg1"/>
              </a:solidFill>
              <a:latin typeface="TimesET" pitchFamily="2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849790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Расходные полномочия Чувашской Республики в 2016 году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428740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2000" b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консолидированного бюджета  Чувашской Республики </a:t>
            </a:r>
            <a:br>
              <a:rPr lang="ru-RU" altLang="ru-RU" sz="2000" b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000" b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реальный сектор экономики</a:t>
            </a:r>
            <a:endParaRPr lang="ru-RU" altLang="ru-RU" sz="20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2889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2000" b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Удельный вес расходов в отдельных секторах экономики</a:t>
            </a:r>
            <a:endParaRPr lang="ru-RU" altLang="ru-RU" sz="20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008643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2000" b="1" smtClean="0">
                <a:solidFill>
                  <a:schemeClr val="bg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Расходы на реализацию Указов Президента </a:t>
            </a:r>
            <a:br>
              <a:rPr lang="ru-RU" sz="2000" b="1" smtClean="0">
                <a:solidFill>
                  <a:schemeClr val="bg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2000" b="1" smtClean="0">
                <a:solidFill>
                  <a:schemeClr val="bg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Российской Федерации от 7 мая 2012 года №596-606  в 2012-2016 гг.</a:t>
            </a:r>
            <a:endParaRPr lang="ru-RU" sz="2000" b="1" dirty="0">
              <a:solidFill>
                <a:schemeClr val="bg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419547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b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Сведения о расходах на здравоохранение на 2016 год с учетом средств территориального фонда обязательного медицинского страхования </a:t>
            </a:r>
            <a:endParaRPr lang="ru-RU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460285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на социальную политику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001046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17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Динамика средней заработной платы работников учреждений в социальной сфере, для которых предусматривается выход на эффективный контракт</a:t>
            </a:r>
            <a:endParaRPr lang="ru-RU" sz="17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16875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521060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6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Программно-целевой метод планирования в Чувашской Республике</a:t>
            </a:r>
            <a:endParaRPr lang="ru-RU" sz="2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467343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b="1" smtClean="0">
                <a:solidFill>
                  <a:srgbClr val="FBFBC1"/>
                </a:solidFill>
                <a:latin typeface="TimesET" pitchFamily="2" charset="0"/>
              </a:rPr>
              <a:t>Государственная программа «Управление общественными финансами и государственным долгом Чувашской Республики»</a:t>
            </a:r>
            <a:endParaRPr lang="ru-RU" sz="2000" b="1" dirty="0">
              <a:solidFill>
                <a:srgbClr val="FBFBC1"/>
              </a:solidFill>
              <a:latin typeface="TimesET" pitchFamily="2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407859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b="1" smtClean="0">
                <a:solidFill>
                  <a:srgbClr val="FBFBC1"/>
                </a:solidFill>
                <a:latin typeface="TimesET" pitchFamily="2" charset="0"/>
              </a:rPr>
              <a:t>Государственная программа «Развитие потенциала государственного управления» в 2016 году</a:t>
            </a:r>
            <a:endParaRPr lang="ru-RU" sz="2000" b="1" dirty="0">
              <a:solidFill>
                <a:srgbClr val="FBFBC1"/>
              </a:solidFill>
              <a:latin typeface="TimesET" pitchFamily="2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335802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1800" b="1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на реализацию государственной программы Чувашской Республики «Развитие здравоохранения», </a:t>
            </a:r>
            <a:br>
              <a:rPr lang="ru-RU" sz="1800" b="1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рублей</a:t>
            </a:r>
            <a:endParaRPr lang="ru-RU" sz="1800" b="1" dirty="0">
              <a:solidFill>
                <a:srgbClr val="FFFF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409948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b="1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Республики «Развитие здравоохранения»</a:t>
            </a:r>
            <a:endParaRPr lang="ru-RU" sz="2000" b="1" dirty="0">
              <a:solidFill>
                <a:srgbClr val="FFFF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6082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b="1" smtClean="0">
                <a:solidFill>
                  <a:srgbClr val="F2F7A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Республики "Развитие образования" </a:t>
            </a:r>
            <a:endParaRPr lang="ru-RU" sz="2000" b="1" dirty="0">
              <a:solidFill>
                <a:srgbClr val="F2F7AB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992062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938114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b="1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на реализацию государственной программы Чувашской Республики "Содействие занятости населения</a:t>
            </a:r>
            <a:r>
              <a:rPr lang="ru-RU" sz="2000" b="1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 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027459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055050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11288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1400" b="1" smtClean="0">
                <a:solidFill>
                  <a:schemeClr val="tx1"/>
                </a:solidFill>
              </a:rPr>
              <a:t>млн. рублей</a:t>
            </a:r>
            <a:endParaRPr lang="ru-RU" sz="1400" b="1" dirty="0">
              <a:solidFill>
                <a:schemeClr val="tx1"/>
              </a:solidFill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26643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428476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b="1" smtClean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Республики</a:t>
            </a:r>
            <a:br>
              <a:rPr lang="ru-RU" sz="2000" b="1" smtClean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smtClean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«Социальная поддержка граждан»</a:t>
            </a:r>
            <a:endParaRPr lang="ru-RU" sz="2000" b="1" dirty="0">
              <a:solidFill>
                <a:srgbClr val="FBFBC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152191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b="1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населения с денежными доходами ниже величины прожиточного минимума в общей численности населения Чувашской Республики, в %</a:t>
            </a:r>
            <a:endParaRPr lang="ru-RU" sz="2000" b="1" dirty="0">
              <a:solidFill>
                <a:srgbClr val="FFFF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23373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5469581"/>
      </p:ext>
    </p:extLst>
  </p:cSld>
  <p:clrMapOvr>
    <a:masterClrMapping/>
  </p:clrMapOvr>
  <p:transition spd="slow" advClick="0"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653703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2200" b="1" smtClean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БЕЗОПАСНОСТИ НАСЕЛЕНИЯ</a:t>
            </a:r>
            <a:endParaRPr lang="ru-RU" altLang="ru-RU" sz="2200" b="1" dirty="0" smtClean="0">
              <a:solidFill>
                <a:srgbClr val="FBFBC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401691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2400" b="1" smtClean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БЕЗОПАСНОСТИ НАСЕЛЕНИЯ</a:t>
            </a:r>
            <a:br>
              <a:rPr lang="ru-RU" sz="2400" b="1" smtClean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altLang="ru-RU" sz="2400" b="1" dirty="0" smtClean="0">
              <a:solidFill>
                <a:schemeClr val="bg1"/>
              </a:solidFill>
              <a:latin typeface="TimesET" pitchFamily="2" charset="0"/>
              <a:cs typeface="Arial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473301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b="1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на реализацию государственной программы Чувашской Республики «Развитие культуры и туризма»</a:t>
            </a:r>
            <a:endParaRPr lang="ru-RU" sz="2000" b="1" dirty="0">
              <a:solidFill>
                <a:srgbClr val="FFFF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563456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415589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b="1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на реализацию государственной программы Чувашской Республики «Развитие физической культуры и спорта »</a:t>
            </a:r>
            <a:endParaRPr lang="ru-RU" sz="2000" b="1" dirty="0">
              <a:solidFill>
                <a:srgbClr val="FFFF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488984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672336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1600" b="1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Республики «Развитие потенциала природно-сырьевых ресурсов и повышение экологической безопасности» на 2014-2020 годы </a:t>
            </a:r>
            <a:endParaRPr lang="ru-RU" sz="1600" b="1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91671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1600" b="1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Республики «Развитие потенциала природно-сырьевых ресурсов и повышение экологической безопасности» на 2014-2020 годы </a:t>
            </a:r>
            <a:endParaRPr lang="ru-RU" sz="1600" b="1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261929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1400" b="1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Подпрограммы «Пассажирский транспорт», «Развитие навигационной инфраструктуры с использованием системы ГЛОНАСС на транспорте», «Расширение использования природного газа в качестве моторного топлива» государственной программы Чувашской Республики «Развитие транспортной системы Чувашской Республики» на 2013-2020 годы</a:t>
            </a:r>
            <a:endParaRPr lang="ru-RU" sz="1400" b="1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145402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1600" b="1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 В Е Д Е Н И Я </a:t>
            </a:r>
            <a:br>
              <a:rPr lang="ru-RU" sz="1600" b="1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 достижении значений показателей (индикаторов) государственной программы Чувашской Республики «Развитие транспортной системы Чувашской Республики» на 2013-2020 годы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442631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b="1" smtClean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развития сельского хозяйства и регулирования рынков сельскохозяйственной продукции, сырья и продовольствия на 2013-2020 годы</a:t>
            </a:r>
            <a:endParaRPr lang="ru-RU" sz="2000" b="1" dirty="0">
              <a:solidFill>
                <a:srgbClr val="FBFBC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523232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6834840"/>
      </p:ext>
    </p:extLst>
  </p:cSld>
  <p:clrMapOvr>
    <a:masterClrMapping/>
  </p:clrMapOvr>
  <p:transition spd="med">
    <p:fade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1800" b="1" smtClean="0">
                <a:solidFill>
                  <a:srgbClr val="FFFFCC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Республиканская программа капитального ремонта общего имущества в многоквартирных домах, расположенных на территории Чувашской Республики, на 2014-2043 годы</a:t>
            </a:r>
            <a:endParaRPr lang="ru-RU" sz="1800" b="1" dirty="0">
              <a:solidFill>
                <a:srgbClr val="FFFFCC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275136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инвестиционной программы </a:t>
            </a:r>
            <a:br>
              <a:rPr lang="ru-RU" sz="20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Чувашской Республики на 2016 год по отраслям экономики 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896958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Дорожный фонд</a:t>
            </a:r>
            <a:endParaRPr lang="ru-RU" sz="3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9426808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2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Общественно значимые проекты</a:t>
            </a:r>
            <a:br>
              <a:rPr lang="ru-RU" sz="22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Строительство хирургического корпуса БУ Чувашской Республики «Республиканский клинический онкологический диспансер» в г. Чебоксары (ул. Гладкова)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1756113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2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Общественно значимые проекты</a:t>
            </a:r>
            <a:br>
              <a:rPr lang="ru-RU" sz="22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Строительство здания средней общеобразовательной школы с пристроем помещений для дошкольных групп в д. Альбусь-Сюрбеево Комсомольского района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55754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18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Межбюджетные трансферты, предусмотренные бюджетам муниципальных образований Чувашской Республики на 2016 год</a:t>
            </a:r>
            <a:endParaRPr lang="ru-RU" sz="1800" b="1" i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0581691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Межбюджетные трансферты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998945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2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Совершенствование межбюджетных отношений</a:t>
            </a:r>
            <a:endParaRPr lang="ru-RU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4848659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2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Объем и структура финансовой помощи муниципальных районов (городских округов)</a:t>
            </a:r>
            <a:endParaRPr lang="ru-RU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3665830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2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Финансовая помощь муниципальным районам и городским округам Чувашской Республики на 2016 год</a:t>
            </a:r>
            <a:endParaRPr lang="ru-RU" sz="2200" b="1" i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4114885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sz="2000" b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Источники покрытия дефицита республиканского бюджета Чувашской Республики на 2016 год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068261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b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Предельный объем государственного долга Чувашской Республики на 2016 год</a:t>
            </a:r>
            <a:endParaRPr lang="ru-RU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4216358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200" b="1" smtClean="0">
                <a:solidFill>
                  <a:schemeClr val="bg1"/>
                </a:solidFill>
                <a:latin typeface="TimesET" pitchFamily="2" charset="0"/>
                <a:cs typeface="Arial Cyr" pitchFamily="34" charset="0"/>
              </a:rPr>
              <a:t>Повышение уровня открытости бюджетных данных</a:t>
            </a:r>
            <a:endParaRPr lang="ru-RU" sz="2200" b="1" dirty="0">
              <a:solidFill>
                <a:schemeClr val="bg1"/>
              </a:solidFill>
              <a:latin typeface="TimesET" pitchFamily="2" charset="0"/>
              <a:cs typeface="Arial Cyr" pitchFamily="34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8404805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2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граждан в обсуждении бюджетных вопросов</a:t>
            </a:r>
            <a:endParaRPr lang="ru-RU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4723364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2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Контактная информация</a:t>
            </a:r>
            <a:endParaRPr lang="ru-RU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236441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536</Words>
  <Application>Microsoft Office PowerPoint</Application>
  <PresentationFormat>Экран (4:3)</PresentationFormat>
  <Paragraphs>62</Paragraphs>
  <Slides>79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79</vt:i4>
      </vt:variant>
    </vt:vector>
  </HeadingPairs>
  <TitlesOfParts>
    <vt:vector size="80" baseType="lpstr">
      <vt:lpstr>Тема Office</vt:lpstr>
      <vt:lpstr>Бюджет для граждан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На чем основывается проект республиканского бюджета Чувашской Республики?</vt:lpstr>
      <vt:lpstr>Бюджетный процесс – ежегодное формирование и исполнение бюджета</vt:lpstr>
      <vt:lpstr>Риски и проблемы в сфере бюджетной политики Чувашской Республики</vt:lpstr>
      <vt:lpstr>Меры, принимаемые в Чувашской Республике для минимизации основных бюджетных рисков и преодоления проблем в бюджетной сфере</vt:lpstr>
      <vt:lpstr>Задачи бюджетной политики  на 2016-2018 годы</vt:lpstr>
      <vt:lpstr>Результаты бюджетной политики в 2015 году</vt:lpstr>
      <vt:lpstr>Изменение параметров республиканского бюджета Чувашской Республики в 2016 году </vt:lpstr>
      <vt:lpstr>Увеличение расходов бюджета Чувашской Республики</vt:lpstr>
      <vt:lpstr>Основные параметры консолидированного и республиканского бюджетов Чувашской Республики в 2016 году</vt:lpstr>
      <vt:lpstr>Основные параметры бюджетов муниципальных образований в 2016 году</vt:lpstr>
      <vt:lpstr>Параметры республиканского бюджета по собственным доходам в 2015-2016 годах</vt:lpstr>
      <vt:lpstr>Темп роста поступлений налоговых и неналоговых доходов в консолидированные бюджеты субъектов ПФО за 2015 год к уровню 2014 года</vt:lpstr>
      <vt:lpstr>Налоговые и неналоговые доходы консолидированного бюджета</vt:lpstr>
      <vt:lpstr>Безвозмездные поступления</vt:lpstr>
      <vt:lpstr>Крупнейшие налогоплательщики Чувашской Республики в 2015 году</vt:lpstr>
      <vt:lpstr>Выпадающие доходы республиканского бюджета Чувашской Республики в связи с предоставлением налоговых льгот</vt:lpstr>
      <vt:lpstr>Доходы республиканского бюджета  Чувашской Республики в 2016 году</vt:lpstr>
      <vt:lpstr>Расходы республиканского бюджета  Чувашской Республики в 2016 году</vt:lpstr>
      <vt:lpstr>Расходы республиканского бюджета  Чувашской Республики в 2016 году</vt:lpstr>
      <vt:lpstr>Расходы республиканского бюджета  Чувашской Республики на 2016 год</vt:lpstr>
      <vt:lpstr>Расходные полномочия Чувашской Республики в 2016 году</vt:lpstr>
      <vt:lpstr>Расходы консолидированного бюджета  Чувашской Республики  на реальный сектор экономики</vt:lpstr>
      <vt:lpstr>Удельный вес расходов в отдельных секторах экономики</vt:lpstr>
      <vt:lpstr>Расходы на реализацию Указов Президента  Российской Федерации от 7 мая 2012 года №596-606  в 2012-2016 гг.</vt:lpstr>
      <vt:lpstr>Сведения о расходах на здравоохранение на 2016 год с учетом средств территориального фонда обязательного медицинского страхования </vt:lpstr>
      <vt:lpstr>Расходы на социальную политику</vt:lpstr>
      <vt:lpstr>Динамика средней заработной платы работников учреждений в социальной сфере, для которых предусматривается выход на эффективный контракт</vt:lpstr>
      <vt:lpstr>Презентация PowerPoint</vt:lpstr>
      <vt:lpstr>Программно-целевой метод планирования в Чувашской Республике</vt:lpstr>
      <vt:lpstr>Государственная программа «Управление общественными финансами и государственным долгом Чувашской Республики»</vt:lpstr>
      <vt:lpstr>Государственная программа «Развитие потенциала государственного управления» в 2016 году</vt:lpstr>
      <vt:lpstr>Расходы на реализацию государственной программы Чувашской Республики «Развитие здравоохранения»,  млн. рублей</vt:lpstr>
      <vt:lpstr>Государственная программа Чувашской Республики «Развитие здравоохранения»</vt:lpstr>
      <vt:lpstr>Государственная программа Чувашской Республики "Развитие образования" </vt:lpstr>
      <vt:lpstr>Презентация PowerPoint</vt:lpstr>
      <vt:lpstr>Расходы на реализацию государственной программы Чувашской Республики "Содействие занятости населения" </vt:lpstr>
      <vt:lpstr>Презентация PowerPoint</vt:lpstr>
      <vt:lpstr>Презентация PowerPoint</vt:lpstr>
      <vt:lpstr>млн. рублей</vt:lpstr>
      <vt:lpstr>Презентация PowerPoint</vt:lpstr>
      <vt:lpstr>Государственная программа Чувашской Республики «Социальная поддержка граждан»</vt:lpstr>
      <vt:lpstr>Доля населения с денежными доходами ниже величины прожиточного минимума в общей численности населения Чувашской Республики, в %</vt:lpstr>
      <vt:lpstr>Презентация PowerPoint</vt:lpstr>
      <vt:lpstr>Презентация PowerPoint</vt:lpstr>
      <vt:lpstr>ОБЕСПЕЧЕНИЕ БЕЗОПАСНОСТИ НАСЕЛЕНИЯ</vt:lpstr>
      <vt:lpstr>ОБЕСПЕЧЕНИЕ БЕЗОПАСНОСТИ НАСЕЛЕНИЯ </vt:lpstr>
      <vt:lpstr>Расходы на реализацию государственной программы Чувашской Республики «Развитие культуры и туризма»</vt:lpstr>
      <vt:lpstr>Презентация PowerPoint</vt:lpstr>
      <vt:lpstr>Расходы на реализацию государственной программы Чувашской Республики «Развитие физической культуры и спорта »</vt:lpstr>
      <vt:lpstr>Презентация PowerPoint</vt:lpstr>
      <vt:lpstr>Государственная программа Чувашской Республики «Развитие потенциала природно-сырьевых ресурсов и повышение экологической безопасности» на 2014-2020 годы </vt:lpstr>
      <vt:lpstr>Государственная программа Чувашской Республики «Развитие потенциала природно-сырьевых ресурсов и повышение экологической безопасности» на 2014-2020 годы </vt:lpstr>
      <vt:lpstr>Подпрограммы «Пассажирский транспорт», «Развитие навигационной инфраструктуры с использованием системы ГЛОНАСС на транспорте», «Расширение использования природного газа в качестве моторного топлива» государственной программы Чувашской Республики «Развитие транспортной системы Чувашской Республики» на 2013-2020 годы</vt:lpstr>
      <vt:lpstr>С В Е Д Е Н И Я  о достижении значений показателей (индикаторов) государственной программы Чувашской Республики «Развитие транспортной системы Чувашской Республики» на 2013-2020 годы</vt:lpstr>
      <vt:lpstr>Государственная программа развития сельского хозяйства и регулирования рынков сельскохозяйственной продукции, сырья и продовольствия на 2013-2020 годы</vt:lpstr>
      <vt:lpstr>Презентация PowerPoint</vt:lpstr>
      <vt:lpstr>Республиканская программа капитального ремонта общего имущества в многоквартирных домах, расположенных на территории Чувашской Республики, на 2014-2043 годы</vt:lpstr>
      <vt:lpstr>Структура инвестиционной программы  Чувашской Республики на 2016 год по отраслям экономики </vt:lpstr>
      <vt:lpstr>Дорожный фонд</vt:lpstr>
      <vt:lpstr>Общественно значимые проекты Строительство хирургического корпуса БУ Чувашской Республики «Республиканский клинический онкологический диспансер» в г. Чебоксары (ул. Гладкова)</vt:lpstr>
      <vt:lpstr>Общественно значимые проекты Строительство здания средней общеобразовательной школы с пристроем помещений для дошкольных групп в д. Альбусь-Сюрбеево Комсомольского района</vt:lpstr>
      <vt:lpstr>Межбюджетные трансферты, предусмотренные бюджетам муниципальных образований Чувашской Республики на 2016 год</vt:lpstr>
      <vt:lpstr>Межбюджетные трансферты</vt:lpstr>
      <vt:lpstr>Совершенствование межбюджетных отношений</vt:lpstr>
      <vt:lpstr>Объем и структура финансовой помощи муниципальных районов (городских округов)</vt:lpstr>
      <vt:lpstr>Финансовая помощь муниципальным районам и городским округам Чувашской Республики на 2016 год</vt:lpstr>
      <vt:lpstr>Источники покрытия дефицита республиканского бюджета Чувашской Республики на 2016 год</vt:lpstr>
      <vt:lpstr>Предельный объем государственного долга Чувашской Республики на 2016 год</vt:lpstr>
      <vt:lpstr>Повышение уровня открытости бюджетных данных</vt:lpstr>
      <vt:lpstr>Участие граждан в обсуждении бюджетных вопросов</vt:lpstr>
      <vt:lpstr>Контактная информация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Бюджет для граждан</dc:title>
  <dc:creator>Смирнов Игорь Николаевич</dc:creator>
  <cp:lastModifiedBy>Смирнов Игорь Николаевич</cp:lastModifiedBy>
  <cp:revision>1</cp:revision>
  <dcterms:created xsi:type="dcterms:W3CDTF">2016-09-16T05:43:26Z</dcterms:created>
  <dcterms:modified xsi:type="dcterms:W3CDTF">2016-09-16T05:43:26Z</dcterms:modified>
</cp:coreProperties>
</file>