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BC06-CBF3-490F-B3A9-5C330F440BBA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A565-4149-4367-A77C-182386694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0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1BC06-CBF3-490F-B3A9-5C330F440BBA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EA565-4149-4367-A77C-1823866944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80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smtClean="0">
                <a:ea typeface="Calibri" pitchFamily="34" charset="0"/>
                <a:cs typeface="Calibri" pitchFamily="34" charset="0"/>
              </a:rPr>
              <a:t>Бюджет для граждан</a:t>
            </a:r>
            <a:endParaRPr lang="ru-RU" sz="4400" u="sng" dirty="0" smtClean="0"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35107"/>
      </p:ext>
    </p:extLst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формирование и исполнение бюджета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0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smtClean="0">
                <a:solidFill>
                  <a:schemeClr val="bg1"/>
                </a:solidFill>
                <a:latin typeface="TimesET" pitchFamily="2" charset="0"/>
              </a:rPr>
              <a:t>Риски и проблемы в сфере бюджетной политики Чувашской Республики</a:t>
            </a:r>
            <a:endParaRPr lang="ru-RU" sz="2200" b="1" dirty="0">
              <a:solidFill>
                <a:schemeClr val="bg1"/>
              </a:solidFill>
              <a:latin typeface="TimesE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72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1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Меры, принимаемые в Чувашской Республике для минимизации основных бюджетных рисков и преодоления проблем в бюджетной сфере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90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бюджетной политики</a:t>
            </a:r>
            <a:b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2016-2018 годы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7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бюджетной политики в 2015 году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45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12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2200" b="1" smtClean="0">
                <a:solidFill>
                  <a:schemeClr val="bg1"/>
                </a:solidFill>
                <a:latin typeface="TimesET" pitchFamily="2" charset="0"/>
                <a:ea typeface="+mn-ea"/>
                <a:cs typeface="Arial Cyr" pitchFamily="34" charset="0"/>
              </a:rPr>
              <a:t>Изменение параметров </a:t>
            </a:r>
            <a:r>
              <a:rPr lang="ru-RU" altLang="ru-RU" sz="2200" b="1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республиканского бюджета</a:t>
            </a:r>
            <a:br>
              <a:rPr lang="ru-RU" altLang="ru-RU" sz="2200" b="1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</a:br>
            <a:r>
              <a:rPr lang="ru-RU" altLang="ru-RU" sz="2200" b="1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Чувашской Республики в 2016 году</a:t>
            </a:r>
            <a:r>
              <a:rPr lang="ru-RU" sz="2200" b="1" smtClean="0">
                <a:solidFill>
                  <a:schemeClr val="bg1"/>
                </a:solidFill>
                <a:latin typeface="TimesET" pitchFamily="2" charset="0"/>
                <a:ea typeface="+mn-ea"/>
                <a:cs typeface="Arial Cyr" pitchFamily="34" charset="0"/>
              </a:rPr>
              <a:t> </a:t>
            </a:r>
            <a:endParaRPr lang="ru-RU" sz="2200" b="1" dirty="0">
              <a:solidFill>
                <a:schemeClr val="bg1"/>
              </a:solidFill>
              <a:latin typeface="TimesET" pitchFamily="2" charset="0"/>
              <a:ea typeface="+mn-ea"/>
              <a:cs typeface="Arial Cyr" panose="020B0604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96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smtClean="0">
                <a:solidFill>
                  <a:schemeClr val="bg1"/>
                </a:solidFill>
              </a:rPr>
              <a:t>Увеличение расходов бюджета</a:t>
            </a:r>
            <a:br>
              <a:rPr lang="ru-RU" sz="2600" b="1" smtClean="0">
                <a:solidFill>
                  <a:schemeClr val="bg1"/>
                </a:solidFill>
              </a:rPr>
            </a:br>
            <a:r>
              <a:rPr lang="ru-RU" sz="2600" b="1" smtClean="0">
                <a:solidFill>
                  <a:schemeClr val="bg1"/>
                </a:solidFill>
              </a:rPr>
              <a:t>Чувашской Республики</a:t>
            </a:r>
            <a:endParaRPr lang="ru-RU" sz="26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62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Основные параметры консолидированного и республиканского бюджетов Чувашской Республики в 2016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14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Основные параметры бюджетов муниципальных образований в 2016 году</a:t>
            </a:r>
            <a:endParaRPr lang="ru-RU" altLang="ru-RU" sz="18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68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latin typeface="TimesET" pitchFamily="2" charset="0"/>
              </a:rPr>
              <a:t>Параметры республиканского бюджета по собственным доходам в 2015-2016 годах</a:t>
            </a:r>
            <a:endParaRPr lang="ru-RU" sz="2000" b="1" dirty="0">
              <a:latin typeface="TimesE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2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84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поступлений налоговых и неналоговых доходов в консолидированные бюджеты субъектов ПФО за 2015 год к уровню 2014 года</a:t>
            </a:r>
            <a:endParaRPr lang="ru-RU" alt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80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chemeClr val="bg1"/>
                </a:solidFill>
                <a:latin typeface="TimesET" pitchFamily="2" charset="0"/>
              </a:rPr>
              <a:t>Налоговые и неналоговые доходы консолидированного бюджета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19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chemeClr val="bg1"/>
                </a:solidFill>
                <a:latin typeface="TimesET" pitchFamily="2" charset="0"/>
              </a:rPr>
              <a:t>Крупнейшие налогоплательщики Чувашской Республики </a:t>
            </a:r>
            <a:r>
              <a:rPr lang="ru-RU" altLang="ru-RU" sz="2000" b="1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в 2015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62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latin typeface="TimesET" pitchFamily="2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  <a:endParaRPr lang="ru-RU" sz="2000" b="1" dirty="0">
              <a:latin typeface="TimesE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41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Доходы республиканского бюджета </a:t>
            </a:r>
            <a:br>
              <a:rPr lang="ru-RU" alt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74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alt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72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sz="2400" b="1" dirty="0">
              <a:solidFill>
                <a:schemeClr val="bg1"/>
              </a:solidFill>
              <a:latin typeface="TimesET" pitchFamily="2" charset="0"/>
              <a:cs typeface="Arial Cyr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91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alt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на 2016 год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97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полномочия Чувашской Республики в 2016 году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8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54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Чувашской Республики </a:t>
            </a:r>
            <a:br>
              <a:rPr lang="ru-RU" altLang="ru-RU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реальный сектор экономики</a:t>
            </a:r>
            <a:endParaRPr lang="ru-RU" alt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8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в отдельных секторах экономики</a:t>
            </a:r>
            <a:endParaRPr lang="ru-RU" alt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86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на реализацию Указов Президента </a:t>
            </a:r>
            <a:br>
              <a:rPr lang="ru-RU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Федерации от 7 мая 2012 года №596-606  в 2012-2016 гг.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95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на здравоохранение на 2016 год с учетом средств территориального фонда обязательного медицинского страхования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02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социальную политику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10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7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работников учреждений в социальной сфере, для которых предусматривается выход на эффективный контракт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8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10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73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BFBC1"/>
                </a:solidFill>
                <a:latin typeface="TimesET" pitchFamily="2" charset="0"/>
              </a:rPr>
              <a:t>Государственная программа «Управление общественными финансами и государственным долгом Чувашской Республики»</a:t>
            </a:r>
            <a:endParaRPr lang="ru-RU" sz="2000" b="1" dirty="0">
              <a:solidFill>
                <a:srgbClr val="FBFBC1"/>
              </a:solidFill>
              <a:latin typeface="TimesE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78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BFBC1"/>
                </a:solidFill>
                <a:latin typeface="TimesET" pitchFamily="2" charset="0"/>
              </a:rPr>
              <a:t>Государственная программа «Развитие потенциала государственного управления» в 2016 году</a:t>
            </a:r>
            <a:endParaRPr lang="ru-RU" sz="2000" b="1" dirty="0">
              <a:solidFill>
                <a:srgbClr val="FBFBC1"/>
              </a:solidFill>
              <a:latin typeface="TimesET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58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47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«Развитие здравоохранения», </a:t>
            </a:r>
            <a:b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99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здравоохранения»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2F7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"Развитие образования" </a:t>
            </a:r>
            <a:endParaRPr lang="ru-RU" sz="2000" b="1" dirty="0">
              <a:solidFill>
                <a:srgbClr val="F2F7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20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8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"Содействие занятости населения</a:t>
            </a:r>
            <a:r>
              <a:rPr lang="ru-RU" sz="20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74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50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2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smtClean="0">
                <a:solidFill>
                  <a:schemeClr val="tx1"/>
                </a:solidFill>
              </a:rPr>
              <a:t>млн. рублей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6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84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20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21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65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денежными доходами ниже величины прожиточного минимума в общей численности населения Чувашской Республики, в %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3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69581"/>
      </p:ext>
    </p:extLst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370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2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НАСЕЛЕНИЯ</a:t>
            </a:r>
            <a:endParaRPr lang="ru-RU" altLang="ru-RU" sz="2200" b="1" dirty="0" smtClean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169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НАСЕЛЕНИЯ</a:t>
            </a:r>
            <a:br>
              <a:rPr lang="ru-RU" sz="24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 smtClean="0">
              <a:solidFill>
                <a:schemeClr val="bg1"/>
              </a:solidFill>
              <a:latin typeface="TimesET" pitchFamily="2" charset="0"/>
              <a:cs typeface="Arial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33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«Развитие культуры и туризма»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345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558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«Развитие физической культуры и спорта 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898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233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потенциала природно-сырьевых ресурсов и повышение экологической безопасности» на 2014-2020 годы 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6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0557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потенциала природно-сырьевых ресурсов и повышение экологической безопасности» на 2014-2020 годы 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192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«Пассажирский транспорт», «Развитие навигационной инфраструктуры с использованием системы ГЛОНАСС на транспорте», «Расширение использования природного газа в качестве моторного топлива» государственной программы Чувашской Республики «Развитие транспортной системы Чувашской Республики» на 2013-2020 годы</a:t>
            </a:r>
            <a:endParaRPr lang="ru-RU" sz="1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540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В Е Д Е Н И Я </a:t>
            </a:r>
            <a:br>
              <a:rPr lang="ru-RU" sz="16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достижении значений показателей (индикаторов) государственной программы Чувашской Республики «Развитие транспортной системы Чувашской Республики» на 2013-2020 годы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63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развития сельского хозяйства и регулирования рынков сельскохозяйственной продукции, сырья и продовольствия на 2013-2020 годы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323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34840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Республиканская программа капитального ремонта общего имущества в многоквартирных домах, расположенных на территории Чувашской Республики, на 2014-2043 годы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513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инвестиционной программы </a:t>
            </a:r>
            <a:b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на 2016 год по отраслям экономики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695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268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b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хирургического корпуса БУ Чувашской Республики «Республиканский клинический онкологический диспансер» в г. Чебоксары (ул. Гладкова)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561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b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здания средней общеобразовательной школы с пристроем помещений для дошкольных групп в д. Альбусь-Сюрбеево Комсомольского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199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 на 2016 год</a:t>
            </a:r>
            <a:endParaRPr lang="ru-RU" sz="1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816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989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межбюджетных отношений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486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муниципальных районов (городских округов)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658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на 2016 год</a:t>
            </a:r>
            <a:endParaRPr lang="ru-RU" sz="2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48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Республики на 2016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82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государственного долга Чувашской Республики на 2016 год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163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Повышение уровня открытости бюджетных данных</a:t>
            </a:r>
            <a:endParaRPr lang="ru-RU" sz="2200" b="1" dirty="0">
              <a:solidFill>
                <a:schemeClr val="bg1"/>
              </a:solidFill>
              <a:latin typeface="TimesET" pitchFamily="2" charset="0"/>
              <a:cs typeface="Arial Cyr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4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233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64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93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проект республиканского бюджета Чувашской Республики?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644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</Words>
  <Application>Microsoft Office PowerPoint</Application>
  <PresentationFormat>Экран (4:3)</PresentationFormat>
  <Paragraphs>62</Paragraphs>
  <Slides>79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Тема Office</vt:lpstr>
      <vt:lpstr>Бюджет для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чем основывается проект республиканского бюджета Чувашской Республики?</vt:lpstr>
      <vt:lpstr>Бюджетный процесс – ежегодное формирование и исполнение бюджета</vt:lpstr>
      <vt:lpstr>Риски и проблемы в сфере бюджетной политики Чувашской Республики</vt:lpstr>
      <vt:lpstr>Меры, принимаемые в Чувашской Республике для минимизации основных бюджетных рисков и преодоления проблем в бюджетной сфере</vt:lpstr>
      <vt:lpstr>Задачи бюджетной политики  на 2016-2018 годы</vt:lpstr>
      <vt:lpstr>Результаты бюджетной политики в 2015 году</vt:lpstr>
      <vt:lpstr>Изменение параметров республиканского бюджета Чувашской Республики в 2016 году </vt:lpstr>
      <vt:lpstr>Увеличение расходов бюджета Чувашской Республики</vt:lpstr>
      <vt:lpstr>Основные параметры консолидированного и республиканского бюджетов Чувашской Республики в 2016 году</vt:lpstr>
      <vt:lpstr>Основные параметры бюджетов муниципальных образований в 2016 году</vt:lpstr>
      <vt:lpstr>Параметры республиканского бюджета по собственным доходам в 2015-2016 годах</vt:lpstr>
      <vt:lpstr>Темп роста поступлений налоговых и неналоговых доходов в консолидированные бюджеты субъектов ПФО за 2015 год к уровню 2014 года</vt:lpstr>
      <vt:lpstr>Налоговые и неналоговые доходы консолидированного бюджета</vt:lpstr>
      <vt:lpstr>Безвозмездные поступления</vt:lpstr>
      <vt:lpstr>Крупнейшие налогоплательщики Чувашской Республики в 2015 году</vt:lpstr>
      <vt:lpstr>Выпадающие доходы республиканского бюджета Чувашской Республики в связи с предоставлением налоговых льгот</vt:lpstr>
      <vt:lpstr>Доходы республиканского бюджета  Чувашской Республики в 2016 году</vt:lpstr>
      <vt:lpstr>Расходы республиканского бюджета  Чувашской Республики в 2016 году</vt:lpstr>
      <vt:lpstr>Расходы республиканского бюджета  Чувашской Республики в 2016 году</vt:lpstr>
      <vt:lpstr>Расходы республиканского бюджета  Чувашской Республики на 2016 год</vt:lpstr>
      <vt:lpstr>Расходные полномочия Чувашской Республики в 2016 году</vt:lpstr>
      <vt:lpstr>Расходы консолидированного бюджета  Чувашской Республики  на реальный сектор экономики</vt:lpstr>
      <vt:lpstr>Удельный вес расходов в отдельных секторах экономики</vt:lpstr>
      <vt:lpstr>Расходы на реализацию Указов Президента  Российской Федерации от 7 мая 2012 года №596-606  в 2012-2016 гг.</vt:lpstr>
      <vt:lpstr>Сведения о расходах на здравоохранение на 2016 год с учетом средств территориального фонда обязательного медицинского страхования </vt:lpstr>
      <vt:lpstr>Расходы на социальную политику</vt:lpstr>
      <vt:lpstr>Динамика средней заработной платы работников учреждений в социальной сфере, для которых предусматривается выход на эффективный контракт</vt:lpstr>
      <vt:lpstr>Презентация PowerPoint</vt:lpstr>
      <vt:lpstr>Программно-целевой метод планирования в Чувашской Республике</vt:lpstr>
      <vt:lpstr>Государственная программа «Управление общественными финансами и государственным долгом Чувашской Республики»</vt:lpstr>
      <vt:lpstr>Государственная программа «Развитие потенциала государственного управления» в 2016 году</vt:lpstr>
      <vt:lpstr>Расходы на реализацию государственной программы Чувашской Республики «Развитие здравоохранения»,  млн. рублей</vt:lpstr>
      <vt:lpstr>Государственная программа Чувашской Республики «Развитие здравоохранения»</vt:lpstr>
      <vt:lpstr>Государственная программа Чувашской Республики "Развитие образования" </vt:lpstr>
      <vt:lpstr>Презентация PowerPoint</vt:lpstr>
      <vt:lpstr>Расходы на реализацию государственной программы Чувашской Республики "Содействие занятости населения" </vt:lpstr>
      <vt:lpstr>Презентация PowerPoint</vt:lpstr>
      <vt:lpstr>Презентация PowerPoint</vt:lpstr>
      <vt:lpstr>млн. рублей</vt:lpstr>
      <vt:lpstr>Презентация PowerPoint</vt:lpstr>
      <vt:lpstr>Государственная программа Чувашской Республики «Социальная поддержка граждан»</vt:lpstr>
      <vt:lpstr>Доля населения с денежными доходами ниже величины прожиточного минимума в общей численности населения Чувашской Республики, в %</vt:lpstr>
      <vt:lpstr>Презентация PowerPoint</vt:lpstr>
      <vt:lpstr>Презентация PowerPoint</vt:lpstr>
      <vt:lpstr>ОБЕСПЕЧЕНИЕ БЕЗОПАСНОСТИ НАСЕЛЕНИЯ</vt:lpstr>
      <vt:lpstr>ОБЕСПЕЧЕНИЕ БЕЗОПАСНОСТИ НАСЕЛЕНИЯ </vt:lpstr>
      <vt:lpstr>Расходы на реализацию государственной программы Чувашской Республики «Развитие культуры и туризма»</vt:lpstr>
      <vt:lpstr>Презентация PowerPoint</vt:lpstr>
      <vt:lpstr>Расходы на реализацию государственной программы Чувашской Республики «Развитие физической культуры и спорта »</vt:lpstr>
      <vt:lpstr>Презентация PowerPoint</vt:lpstr>
      <vt:lpstr>Государственная программа Чувашской Республики «Развитие потенциала природно-сырьевых ресурсов и повышение экологической безопасности» на 2014-2020 годы </vt:lpstr>
      <vt:lpstr>Государственная программа Чувашской Республики «Развитие потенциала природно-сырьевых ресурсов и повышение экологической безопасности» на 2014-2020 годы </vt:lpstr>
      <vt:lpstr>Подпрограммы «Пассажирский транспорт», «Развитие навигационной инфраструктуры с использованием системы ГЛОНАСС на транспорте», «Расширение использования природного газа в качестве моторного топлива» государственной программы Чувашской Республики «Развитие транспортной системы Чувашской Республики» на 2013-2020 годы</vt:lpstr>
      <vt:lpstr>С В Е Д Е Н И Я  о достижении значений показателей (индикаторов) государственной программы Чувашской Республики «Развитие транспортной системы Чувашской Республики» на 2013-2020 годы</vt:lpstr>
      <vt:lpstr>Государственная программа развития сельского хозяйства и регулирования рынков сельскохозяйственной продукции, сырья и продовольствия на 2013-2020 годы</vt:lpstr>
      <vt:lpstr>Презентация PowerPoint</vt:lpstr>
      <vt:lpstr>Республиканская программа капитального ремонта общего имущества в многоквартирных домах, расположенных на территории Чувашской Республики, на 2014-2043 годы</vt:lpstr>
      <vt:lpstr>Структура инвестиционной программы  Чувашской Республики на 2016 год по отраслям экономики </vt:lpstr>
      <vt:lpstr>Дорожный фонд</vt:lpstr>
      <vt:lpstr>Общественно значимые проекты Строительство хирургического корпуса БУ Чувашской Республики «Республиканский клинический онкологический диспансер» в г. Чебоксары (ул. Гладкова)</vt:lpstr>
      <vt:lpstr>Общественно значимые проекты Строительство здания средней общеобразовательной школы с пристроем помещений для дошкольных групп в д. Альбусь-Сюрбеево Комсомольского района</vt:lpstr>
      <vt:lpstr>Межбюджетные трансферты, предусмотренные бюджетам муниципальных образований Чувашской Республики на 2016 год</vt:lpstr>
      <vt:lpstr>Межбюджетные трансферты</vt:lpstr>
      <vt:lpstr>Совершенствование межбюджетных отношений</vt:lpstr>
      <vt:lpstr>Объем и структура финансовой помощи муниципальных районов (городских округов)</vt:lpstr>
      <vt:lpstr>Финансовая помощь муниципальным районам и городским округам Чувашской Республики на 2016 год</vt:lpstr>
      <vt:lpstr>Источники покрытия дефицита республиканского бюджета Чувашской Республики на 2016 год</vt:lpstr>
      <vt:lpstr>Предельный объем государственного долга Чувашской Республики на 2016 год</vt:lpstr>
      <vt:lpstr>Повышение уровня открытости бюджетных данных</vt:lpstr>
      <vt:lpstr>Участие граждан в обсуждении бюджетных вопросов</vt:lpstr>
      <vt:lpstr>Контактная информация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Смирнов Игорь Николаевич</dc:creator>
  <cp:lastModifiedBy>Смирнов Игорь Николаевич</cp:lastModifiedBy>
  <cp:revision>1</cp:revision>
  <dcterms:created xsi:type="dcterms:W3CDTF">2016-09-16T05:43:26Z</dcterms:created>
  <dcterms:modified xsi:type="dcterms:W3CDTF">2016-09-16T05:43:26Z</dcterms:modified>
</cp:coreProperties>
</file>