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5.xml" ContentType="application/vnd.openxmlformats-officedocument.drawingml.chart+xml"/>
  <Override PartName="/ppt/drawings/drawing5.xml" ContentType="application/vnd.openxmlformats-officedocument.drawingml.chartshapes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drawings/drawing6.xml" ContentType="application/vnd.openxmlformats-officedocument.drawingml.chartshapes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drawings/drawing7.xml" ContentType="application/vnd.openxmlformats-officedocument.drawingml.chartshapes+xml"/>
  <Override PartName="/ppt/charts/chart9.xml" ContentType="application/vnd.openxmlformats-officedocument.drawingml.chart+xml"/>
  <Override PartName="/ppt/drawings/drawing8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10.xml" ContentType="application/vnd.openxmlformats-officedocument.drawingml.chart+xml"/>
  <Override PartName="/ppt/drawings/drawing9.xml" ContentType="application/vnd.openxmlformats-officedocument.drawingml.chartshapes+xml"/>
  <Override PartName="/ppt/charts/chart11.xml" ContentType="application/vnd.openxmlformats-officedocument.drawingml.chart+xml"/>
  <Override PartName="/ppt/notesSlides/notesSlide12.xml" ContentType="application/vnd.openxmlformats-officedocument.presentationml.notesSlide+xml"/>
  <Override PartName="/ppt/charts/chart12.xml" ContentType="application/vnd.openxmlformats-officedocument.drawingml.chart+xml"/>
  <Override PartName="/ppt/drawings/drawing10.xml" ContentType="application/vnd.openxmlformats-officedocument.drawingml.chartshape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charts/chart13.xml" ContentType="application/vnd.openxmlformats-officedocument.drawingml.chart+xml"/>
  <Override PartName="/ppt/drawings/drawing11.xml" ContentType="application/vnd.openxmlformats-officedocument.drawingml.chartshapes+xml"/>
  <Override PartName="/ppt/charts/chart14.xml" ContentType="application/vnd.openxmlformats-officedocument.drawingml.chart+xml"/>
  <Override PartName="/ppt/drawings/drawing12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13.xml" ContentType="application/vnd.openxmlformats-officedocument.drawingml.chartshape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7.xml" ContentType="application/vnd.openxmlformats-officedocument.drawingml.chart+xml"/>
  <Override PartName="/ppt/drawings/drawing14.xml" ContentType="application/vnd.openxmlformats-officedocument.drawingml.chartshapes+xml"/>
  <Override PartName="/ppt/charts/chart18.xml" ContentType="application/vnd.openxmlformats-officedocument.drawingml.chart+xml"/>
  <Override PartName="/ppt/drawings/drawing15.xml" ContentType="application/vnd.openxmlformats-officedocument.drawingml.chartshapes+xml"/>
  <Override PartName="/ppt/charts/chart19.xml" ContentType="application/vnd.openxmlformats-officedocument.drawingml.chart+xml"/>
  <Override PartName="/ppt/notesSlides/notesSlide20.xml" ContentType="application/vnd.openxmlformats-officedocument.presentationml.notesSlide+xml"/>
  <Override PartName="/ppt/charts/chart20.xml" ContentType="application/vnd.openxmlformats-officedocument.drawingml.chart+xml"/>
  <Override PartName="/ppt/drawings/drawing16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notesSlides/notesSlide22.xml" ContentType="application/vnd.openxmlformats-officedocument.presentationml.notesSlide+xml"/>
  <Override PartName="/ppt/charts/chart23.xml" ContentType="application/vnd.openxmlformats-officedocument.drawingml.chart+xml"/>
  <Override PartName="/ppt/drawings/drawing17.xml" ContentType="application/vnd.openxmlformats-officedocument.drawingml.chartshapes+xml"/>
  <Override PartName="/ppt/notesSlides/notesSlide23.xml" ContentType="application/vnd.openxmlformats-officedocument.presentationml.notesSlide+xml"/>
  <Override PartName="/ppt/charts/chart24.xml" ContentType="application/vnd.openxmlformats-officedocument.drawingml.chart+xml"/>
  <Override PartName="/ppt/drawings/drawing18.xml" ContentType="application/vnd.openxmlformats-officedocument.drawingml.chartshapes+xml"/>
  <Override PartName="/ppt/notesSlides/notesSlide24.xml" ContentType="application/vnd.openxmlformats-officedocument.presentationml.notesSlide+xml"/>
  <Override PartName="/ppt/charts/chart25.xml" ContentType="application/vnd.openxmlformats-officedocument.drawingml.chart+xml"/>
  <Override PartName="/ppt/drawings/drawing19.xml" ContentType="application/vnd.openxmlformats-officedocument.drawingml.chartshapes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notesSlides/notesSlide2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charts/chart28.xml" ContentType="application/vnd.openxmlformats-officedocument.drawingml.chart+xml"/>
  <Override PartName="/ppt/notesSlides/notesSlide2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rts/chart29.xml" ContentType="application/vnd.openxmlformats-officedocument.drawingml.chart+xml"/>
  <Override PartName="/ppt/notesSlides/notesSlide27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chart33.xml" ContentType="application/vnd.openxmlformats-officedocument.drawingml.chart+xml"/>
  <Override PartName="/ppt/notesSlides/notesSlide28.xml" ContentType="application/vnd.openxmlformats-officedocument.presentationml.notesSlide+xml"/>
  <Override PartName="/ppt/charts/chart34.xml" ContentType="application/vnd.openxmlformats-officedocument.drawingml.chart+xml"/>
  <Override PartName="/ppt/notesSlides/notesSlide2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charts/chart35.xml" ContentType="application/vnd.openxmlformats-officedocument.drawingml.chart+xml"/>
  <Override PartName="/ppt/notesSlides/notesSlide3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charts/chart36.xml" ContentType="application/vnd.openxmlformats-officedocument.drawingml.chart+xml"/>
  <Override PartName="/ppt/notesSlides/notesSlide31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charts/chart37.xml" ContentType="application/vnd.openxmlformats-officedocument.drawingml.chart+xml"/>
  <Override PartName="/ppt/notesSlides/notesSlide32.xml" ContentType="application/vnd.openxmlformats-officedocument.presentationml.notesSlide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drawings/drawing20.xml" ContentType="application/vnd.openxmlformats-officedocument.drawingml.chartshapes+xml"/>
  <Override PartName="/ppt/notesSlides/notesSlide33.xml" ContentType="application/vnd.openxmlformats-officedocument.presentationml.notesSlide+xml"/>
  <Override PartName="/ppt/charts/chart40.xml" ContentType="application/vnd.openxmlformats-officedocument.drawingml.chart+xml"/>
  <Override PartName="/ppt/drawings/drawing21.xml" ContentType="application/vnd.openxmlformats-officedocument.drawingml.chartshapes+xml"/>
  <Override PartName="/ppt/charts/chart41.xml" ContentType="application/vnd.openxmlformats-officedocument.drawingml.chart+xml"/>
  <Override PartName="/ppt/drawings/drawing22.xml" ContentType="application/vnd.openxmlformats-officedocument.drawingml.chartshape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charts/chart42.xml" ContentType="application/vnd.openxmlformats-officedocument.drawingml.chart+xml"/>
  <Override PartName="/ppt/notesSlides/notesSlide34.xml" ContentType="application/vnd.openxmlformats-officedocument.presentationml.notesSlide+xml"/>
  <Override PartName="/ppt/charts/chart43.xml" ContentType="application/vnd.openxmlformats-officedocument.drawingml.chart+xml"/>
  <Override PartName="/ppt/drawings/drawing23.xml" ContentType="application/vnd.openxmlformats-officedocument.drawingml.chartshapes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3" r:id="rId2"/>
  </p:sldMasterIdLst>
  <p:notesMasterIdLst>
    <p:notesMasterId r:id="rId81"/>
  </p:notesMasterIdLst>
  <p:handoutMasterIdLst>
    <p:handoutMasterId r:id="rId82"/>
  </p:handoutMasterIdLst>
  <p:sldIdLst>
    <p:sldId id="443" r:id="rId3"/>
    <p:sldId id="436" r:id="rId4"/>
    <p:sldId id="437" r:id="rId5"/>
    <p:sldId id="438" r:id="rId6"/>
    <p:sldId id="439" r:id="rId7"/>
    <p:sldId id="486" r:id="rId8"/>
    <p:sldId id="441" r:id="rId9"/>
    <p:sldId id="442" r:id="rId10"/>
    <p:sldId id="396" r:id="rId11"/>
    <p:sldId id="397" r:id="rId12"/>
    <p:sldId id="487" r:id="rId13"/>
    <p:sldId id="502" r:id="rId14"/>
    <p:sldId id="398" r:id="rId15"/>
    <p:sldId id="503" r:id="rId16"/>
    <p:sldId id="513" r:id="rId17"/>
    <p:sldId id="514" r:id="rId18"/>
    <p:sldId id="497" r:id="rId19"/>
    <p:sldId id="411" r:id="rId20"/>
    <p:sldId id="455" r:id="rId21"/>
    <p:sldId id="490" r:id="rId22"/>
    <p:sldId id="504" r:id="rId23"/>
    <p:sldId id="447" r:id="rId24"/>
    <p:sldId id="488" r:id="rId25"/>
    <p:sldId id="413" r:id="rId26"/>
    <p:sldId id="516" r:id="rId27"/>
    <p:sldId id="517" r:id="rId28"/>
    <p:sldId id="515" r:id="rId29"/>
    <p:sldId id="489" r:id="rId30"/>
    <p:sldId id="485" r:id="rId31"/>
    <p:sldId id="505" r:id="rId32"/>
    <p:sldId id="518" r:id="rId33"/>
    <p:sldId id="524" r:id="rId34"/>
    <p:sldId id="431" r:id="rId35"/>
    <p:sldId id="527" r:id="rId36"/>
    <p:sldId id="522" r:id="rId37"/>
    <p:sldId id="519" r:id="rId38"/>
    <p:sldId id="520" r:id="rId39"/>
    <p:sldId id="521" r:id="rId40"/>
    <p:sldId id="525" r:id="rId41"/>
    <p:sldId id="526" r:id="rId42"/>
    <p:sldId id="528" r:id="rId43"/>
    <p:sldId id="461" r:id="rId44"/>
    <p:sldId id="462" r:id="rId45"/>
    <p:sldId id="463" r:id="rId46"/>
    <p:sldId id="523" r:id="rId47"/>
    <p:sldId id="465" r:id="rId48"/>
    <p:sldId id="466" r:id="rId49"/>
    <p:sldId id="493" r:id="rId50"/>
    <p:sldId id="468" r:id="rId51"/>
    <p:sldId id="506" r:id="rId52"/>
    <p:sldId id="491" r:id="rId53"/>
    <p:sldId id="427" r:id="rId54"/>
    <p:sldId id="428" r:id="rId55"/>
    <p:sldId id="469" r:id="rId56"/>
    <p:sldId id="470" r:id="rId57"/>
    <p:sldId id="529" r:id="rId58"/>
    <p:sldId id="472" r:id="rId59"/>
    <p:sldId id="507" r:id="rId60"/>
    <p:sldId id="474" r:id="rId61"/>
    <p:sldId id="508" r:id="rId62"/>
    <p:sldId id="476" r:id="rId63"/>
    <p:sldId id="509" r:id="rId64"/>
    <p:sldId id="484" r:id="rId65"/>
    <p:sldId id="481" r:id="rId66"/>
    <p:sldId id="510" r:id="rId67"/>
    <p:sldId id="453" r:id="rId68"/>
    <p:sldId id="500" r:id="rId69"/>
    <p:sldId id="501" r:id="rId70"/>
    <p:sldId id="417" r:id="rId71"/>
    <p:sldId id="418" r:id="rId72"/>
    <p:sldId id="421" r:id="rId73"/>
    <p:sldId id="419" r:id="rId74"/>
    <p:sldId id="420" r:id="rId75"/>
    <p:sldId id="511" r:id="rId76"/>
    <p:sldId id="512" r:id="rId77"/>
    <p:sldId id="446" r:id="rId78"/>
    <p:sldId id="444" r:id="rId79"/>
    <p:sldId id="445" r:id="rId80"/>
  </p:sldIdLst>
  <p:sldSz cx="9144000" cy="6858000" type="screen4x3"/>
  <p:notesSz cx="9926638" cy="67976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970262E-9062-49A0-ABFF-45BF8EA6919B}">
          <p14:sldIdLst>
            <p14:sldId id="443"/>
            <p14:sldId id="436"/>
            <p14:sldId id="437"/>
            <p14:sldId id="438"/>
            <p14:sldId id="439"/>
            <p14:sldId id="486"/>
            <p14:sldId id="441"/>
            <p14:sldId id="442"/>
            <p14:sldId id="396"/>
            <p14:sldId id="397"/>
            <p14:sldId id="487"/>
            <p14:sldId id="502"/>
            <p14:sldId id="398"/>
            <p14:sldId id="503"/>
            <p14:sldId id="513"/>
            <p14:sldId id="514"/>
            <p14:sldId id="497"/>
            <p14:sldId id="411"/>
            <p14:sldId id="455"/>
            <p14:sldId id="490"/>
            <p14:sldId id="504"/>
            <p14:sldId id="447"/>
            <p14:sldId id="488"/>
            <p14:sldId id="413"/>
            <p14:sldId id="516"/>
            <p14:sldId id="517"/>
            <p14:sldId id="515"/>
            <p14:sldId id="489"/>
            <p14:sldId id="485"/>
            <p14:sldId id="505"/>
            <p14:sldId id="518"/>
            <p14:sldId id="524"/>
            <p14:sldId id="431"/>
            <p14:sldId id="527"/>
            <p14:sldId id="522"/>
            <p14:sldId id="519"/>
            <p14:sldId id="520"/>
            <p14:sldId id="521"/>
            <p14:sldId id="525"/>
            <p14:sldId id="526"/>
            <p14:sldId id="528"/>
            <p14:sldId id="461"/>
            <p14:sldId id="462"/>
            <p14:sldId id="463"/>
            <p14:sldId id="523"/>
            <p14:sldId id="465"/>
            <p14:sldId id="466"/>
            <p14:sldId id="493"/>
            <p14:sldId id="468"/>
            <p14:sldId id="506"/>
            <p14:sldId id="491"/>
            <p14:sldId id="427"/>
            <p14:sldId id="428"/>
            <p14:sldId id="469"/>
            <p14:sldId id="470"/>
            <p14:sldId id="529"/>
            <p14:sldId id="472"/>
            <p14:sldId id="507"/>
            <p14:sldId id="474"/>
            <p14:sldId id="508"/>
            <p14:sldId id="476"/>
            <p14:sldId id="509"/>
            <p14:sldId id="484"/>
            <p14:sldId id="481"/>
            <p14:sldId id="510"/>
            <p14:sldId id="453"/>
            <p14:sldId id="500"/>
            <p14:sldId id="501"/>
            <p14:sldId id="417"/>
            <p14:sldId id="418"/>
            <p14:sldId id="421"/>
            <p14:sldId id="419"/>
            <p14:sldId id="420"/>
            <p14:sldId id="511"/>
            <p14:sldId id="512"/>
            <p14:sldId id="446"/>
            <p14:sldId id="444"/>
            <p14:sldId id="445"/>
          </p14:sldIdLst>
        </p14:section>
        <p14:section name="Раздел без заголовка" id="{60EB5735-7ACC-4E21-98EB-55B00BEF2465}">
          <p14:sldIdLst/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7AB"/>
    <a:srgbClr val="FBFBC1"/>
    <a:srgbClr val="008000"/>
    <a:srgbClr val="EFED9B"/>
    <a:srgbClr val="000099"/>
    <a:srgbClr val="FDFD55"/>
    <a:srgbClr val="ECFA62"/>
    <a:srgbClr val="E0DC3E"/>
    <a:srgbClr val="532DF7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E8B1032C-EA38-4F05-BA0D-38AFFFC7BED3}" styleName="Светлый стиль 3 -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44" autoAdjust="0"/>
    <p:restoredTop sz="96390" autoAdjust="0"/>
  </p:normalViewPr>
  <p:slideViewPr>
    <p:cSldViewPr>
      <p:cViewPr varScale="1">
        <p:scale>
          <a:sx n="70" d="100"/>
          <a:sy n="70" d="100"/>
        </p:scale>
        <p:origin x="-125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viewProps" Target="viewProp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handoutMaster" Target="handoutMasters/handoutMaster1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slide" Target="slides/slide78.xml"/><Relationship Id="rId85" Type="http://schemas.openxmlformats.org/officeDocument/2006/relationships/theme" Target="theme/theme1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notesMaster" Target="notesMasters/notesMaster1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0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png"/><Relationship Id="rId1" Type="http://schemas.openxmlformats.org/officeDocument/2006/relationships/image" Target="../media/image57.png"/><Relationship Id="rId6" Type="http://schemas.openxmlformats.org/officeDocument/2006/relationships/chartUserShapes" Target="../drawings/drawing11.xml"/><Relationship Id="rId5" Type="http://schemas.openxmlformats.org/officeDocument/2006/relationships/package" Target="../embeddings/Microsoft_Excel_Worksheet13.xlsx"/><Relationship Id="rId4" Type="http://schemas.openxmlformats.org/officeDocument/2006/relationships/image" Target="../media/image60.jpg"/></Relationships>
</file>

<file path=ppt/charts/_rels/chart1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2.xml"/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3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4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5.xml"/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6.xml"/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7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8.xml"/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9.xml"/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7.xlsx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9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1.xlsx"/></Relationships>
</file>

<file path=ppt/charts/_rels/chart3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2.xlsx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3.xlsx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4.xlsx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5.xlsx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6.xlsx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7.xlsx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8.xlsx"/></Relationships>
</file>

<file path=ppt/charts/_rels/chart3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0.xml"/><Relationship Id="rId1" Type="http://schemas.openxmlformats.org/officeDocument/2006/relationships/package" Target="../embeddings/Microsoft_Excel_Worksheet39.xlsx"/></Relationships>
</file>

<file path=ppt/charts/_rels/chart40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1.xml"/><Relationship Id="rId1" Type="http://schemas.openxmlformats.org/officeDocument/2006/relationships/package" Target="../embeddings/Microsoft_Excel_Worksheet40.xlsx"/></Relationships>
</file>

<file path=ppt/charts/_rels/chart4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2.xml"/><Relationship Id="rId1" Type="http://schemas.openxmlformats.org/officeDocument/2006/relationships/package" Target="../embeddings/Microsoft_Excel_Worksheet41.xlsx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2.xlsx"/></Relationships>
</file>

<file path=ppt/charts/_rels/chart4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3.xml"/><Relationship Id="rId1" Type="http://schemas.openxmlformats.org/officeDocument/2006/relationships/package" Target="../embeddings/Microsoft_Excel_Worksheet4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8.8319327202637868E-2"/>
          <c:y val="3.1617933924654408E-3"/>
          <c:w val="0.84815114401678759"/>
          <c:h val="0.844044137214728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 sz="1400" smtClean="0"/>
                      <a:t>367</a:t>
                    </a:r>
                    <a:r>
                      <a:rPr lang="ru-RU" sz="1400" smtClean="0"/>
                      <a:t>95,0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первоначальный</c:v>
                </c:pt>
                <c:pt idx="1">
                  <c:v>с учетом I уточнения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34327.1</c:v>
                </c:pt>
                <c:pt idx="1">
                  <c:v>37297.300000000003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140765056"/>
        <c:axId val="140766592"/>
      </c:barChart>
      <c:catAx>
        <c:axId val="140765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40766592"/>
        <c:crosses val="autoZero"/>
        <c:auto val="1"/>
        <c:lblAlgn val="ctr"/>
        <c:lblOffset val="100"/>
        <c:noMultiLvlLbl val="0"/>
      </c:catAx>
      <c:valAx>
        <c:axId val="140766592"/>
        <c:scaling>
          <c:orientation val="minMax"/>
          <c:max val="53000"/>
          <c:min val="10000"/>
        </c:scaling>
        <c:delete val="1"/>
        <c:axPos val="l"/>
        <c:numFmt formatCode="0.0" sourceLinked="1"/>
        <c:majorTickMark val="out"/>
        <c:minorTickMark val="none"/>
        <c:tickLblPos val="nextTo"/>
        <c:crossAx val="14076505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9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1"/>
    </mc:Choice>
    <mc:Fallback>
      <c:style val="21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16302989907108"/>
          <c:y val="4.8279595883309101E-2"/>
          <c:w val="0.84815114401678759"/>
          <c:h val="0.8194346281916725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chemeClr val="accent2">
                  <a:lumMod val="60000"/>
                  <a:lumOff val="40000"/>
                </a:schemeClr>
              </a:solidFill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</c:dPt>
          <c:dLbls>
            <c:dLbl>
              <c:idx val="2"/>
              <c:tx>
                <c:rich>
                  <a:bodyPr/>
                  <a:lstStyle/>
                  <a:p>
                    <a:r>
                      <a:rPr lang="en-US" sz="1350" smtClean="0"/>
                      <a:t>333</a:t>
                    </a:r>
                    <a:r>
                      <a:rPr lang="ru-RU" sz="1350" smtClean="0"/>
                      <a:t>68,3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35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первоначальный</c:v>
                </c:pt>
                <c:pt idx="1">
                  <c:v>с учетом I уточнения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32103.9</c:v>
                </c:pt>
                <c:pt idx="1">
                  <c:v>34530.5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6"/>
        <c:axId val="155522560"/>
        <c:axId val="155524096"/>
      </c:barChart>
      <c:catAx>
        <c:axId val="15552256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155524096"/>
        <c:crosses val="autoZero"/>
        <c:auto val="1"/>
        <c:lblAlgn val="ctr"/>
        <c:lblOffset val="100"/>
        <c:noMultiLvlLbl val="0"/>
      </c:catAx>
      <c:valAx>
        <c:axId val="155524096"/>
        <c:scaling>
          <c:orientation val="minMax"/>
          <c:max val="47000"/>
          <c:min val="10000"/>
        </c:scaling>
        <c:delete val="1"/>
        <c:axPos val="l"/>
        <c:numFmt formatCode="0.0" sourceLinked="1"/>
        <c:majorTickMark val="out"/>
        <c:minorTickMark val="none"/>
        <c:tickLblPos val="nextTo"/>
        <c:crossAx val="155522560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txPr>
    <a:bodyPr/>
    <a:lstStyle/>
    <a:p>
      <a:pPr>
        <a:defRPr sz="9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2"/>
          <c:y val="5.9790732436472349E-3"/>
          <c:w val="0.50855481754516096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59"/>
                  <c:y val="2.9895366218236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-2766.8000000000029</c:v>
                </c:pt>
                <c:pt idx="1">
                  <c:v>37297.300000000003</c:v>
                </c:pt>
                <c:pt idx="2">
                  <c:v>22292.7</c:v>
                </c:pt>
                <c:pt idx="3">
                  <c:v>34530.5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156450816"/>
        <c:axId val="156452352"/>
      </c:barChart>
      <c:catAx>
        <c:axId val="156450816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56452352"/>
        <c:crosses val="autoZero"/>
        <c:auto val="1"/>
        <c:lblAlgn val="ctr"/>
        <c:lblOffset val="2"/>
        <c:noMultiLvlLbl val="0"/>
      </c:catAx>
      <c:valAx>
        <c:axId val="156452352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56450816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2"/>
          <c:y val="5.9790732436472349E-3"/>
          <c:w val="0.50855481754516096"/>
          <c:h val="0.83187551354419342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27463618778646259"/>
                  <c:y val="2.989536621823617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-3700.8999999999942</c:v>
                </c:pt>
                <c:pt idx="1">
                  <c:v>45440.2</c:v>
                </c:pt>
                <c:pt idx="2">
                  <c:v>29230.3</c:v>
                </c:pt>
                <c:pt idx="3">
                  <c:v>41739.300000000003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156467584"/>
        <c:axId val="156469120"/>
      </c:barChart>
      <c:catAx>
        <c:axId val="15646758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56469120"/>
        <c:crosses val="autoZero"/>
        <c:auto val="1"/>
        <c:lblAlgn val="ctr"/>
        <c:lblOffset val="2"/>
        <c:noMultiLvlLbl val="0"/>
      </c:catAx>
      <c:valAx>
        <c:axId val="156469120"/>
        <c:scaling>
          <c:orientation val="minMax"/>
        </c:scaling>
        <c:delete val="1"/>
        <c:axPos val="b"/>
        <c:numFmt formatCode="#,##0.0" sourceLinked="1"/>
        <c:majorTickMark val="out"/>
        <c:minorTickMark val="none"/>
        <c:tickLblPos val="nextTo"/>
        <c:crossAx val="156467584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9682119112210631"/>
          <c:y val="5.9790732436472375E-3"/>
          <c:w val="0.50855481754516108"/>
          <c:h val="0.83187551354419376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0070C0"/>
            </a:solidFill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33CC33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Pt>
            <c:idx val="1"/>
            <c:invertIfNegative val="0"/>
            <c:bubble3D val="0"/>
            <c:spPr>
              <a:solidFill>
                <a:srgbClr val="FF000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  <a:bevelB w="165100" prst="coolSlant"/>
              </a:sp3d>
            </c:spPr>
          </c:dPt>
          <c:dLbls>
            <c:dLbl>
              <c:idx val="0"/>
              <c:layout>
                <c:manualLayout>
                  <c:x val="-0.13304351159730299"/>
                  <c:y val="-8.769355194879448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1">
                  <c:v>Расходы</c:v>
                </c:pt>
                <c:pt idx="2">
                  <c:v>Налоговые и неналоговые доходы</c:v>
                </c:pt>
                <c:pt idx="3">
                  <c:v>Доходы</c:v>
                </c:pt>
              </c:strCache>
            </c:strRef>
          </c:cat>
          <c:val>
            <c:numRef>
              <c:f>Лист1!$B$2:$B$5</c:f>
              <c:numCache>
                <c:formatCode>#,##0.0</c:formatCode>
                <c:ptCount val="4"/>
                <c:pt idx="0">
                  <c:v>-404.60000000000218</c:v>
                </c:pt>
                <c:pt idx="1">
                  <c:v>18982.7</c:v>
                </c:pt>
                <c:pt idx="2">
                  <c:v>6786.9</c:v>
                </c:pt>
                <c:pt idx="3">
                  <c:v>18578.099999999995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25"/>
        <c:overlap val="100"/>
        <c:axId val="155635072"/>
        <c:axId val="156476544"/>
      </c:barChart>
      <c:catAx>
        <c:axId val="155635072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txPr>
          <a:bodyPr/>
          <a:lstStyle/>
          <a:p>
            <a:pPr>
              <a:defRPr sz="1100" b="1"/>
            </a:pPr>
            <a:endParaRPr lang="ru-RU"/>
          </a:p>
        </c:txPr>
        <c:crossAx val="156476544"/>
        <c:crosses val="autoZero"/>
        <c:auto val="1"/>
        <c:lblAlgn val="ctr"/>
        <c:lblOffset val="2"/>
        <c:noMultiLvlLbl val="0"/>
      </c:catAx>
      <c:valAx>
        <c:axId val="156476544"/>
        <c:scaling>
          <c:orientation val="minMax"/>
          <c:max val="22000"/>
        </c:scaling>
        <c:delete val="1"/>
        <c:axPos val="b"/>
        <c:numFmt formatCode="#,##0.0" sourceLinked="1"/>
        <c:majorTickMark val="out"/>
        <c:minorTickMark val="none"/>
        <c:tickLblPos val="nextTo"/>
        <c:crossAx val="155635072"/>
        <c:crosses val="autoZero"/>
        <c:crossBetween val="between"/>
      </c:valAx>
      <c:spPr>
        <a:noFill/>
        <a:ln w="25381">
          <a:noFill/>
        </a:ln>
      </c:spPr>
    </c:plotArea>
    <c:plotVisOnly val="1"/>
    <c:dispBlanksAs val="gap"/>
    <c:showDLblsOverMax val="0"/>
  </c:chart>
  <c:txPr>
    <a:bodyPr/>
    <a:lstStyle/>
    <a:p>
      <a:pPr>
        <a:defRPr sz="1197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0910870516185476"/>
          <c:y val="2.5527057419989056E-2"/>
          <c:w val="0.7136204068241474"/>
          <c:h val="0.8427952728169060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2016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851</c:v>
                </c:pt>
                <c:pt idx="1">
                  <c:v>107</c:v>
                </c:pt>
                <c:pt idx="2">
                  <c:v>653.29999999999995</c:v>
                </c:pt>
                <c:pt idx="3">
                  <c:v>1595.6</c:v>
                </c:pt>
                <c:pt idx="4">
                  <c:v>2634.2</c:v>
                </c:pt>
                <c:pt idx="5">
                  <c:v>3697.9</c:v>
                </c:pt>
                <c:pt idx="6">
                  <c:v>4855.2</c:v>
                </c:pt>
                <c:pt idx="7">
                  <c:v>7898.5</c:v>
                </c:pt>
                <c:pt idx="8">
                  <c:v>21441.7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за 2015 год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65100" prst="coolSlant"/>
              <a:bevelB w="165100" prst="coolSlant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Лист1!$A$2:$A$10</c:f>
              <c:strCache>
                <c:ptCount val="9"/>
                <c:pt idx="0">
                  <c:v>Неналоговые доходы</c:v>
                </c:pt>
                <c:pt idx="1">
                  <c:v>Прочие налоговые доходы</c:v>
                </c:pt>
                <c:pt idx="2">
                  <c:v>Транспортный налог</c:v>
                </c:pt>
                <c:pt idx="3">
                  <c:v>Налог, взимаемый в связи с применением упрощенной системы налогообложения</c:v>
                </c:pt>
                <c:pt idx="4">
                  <c:v>Налог на имущество организаций</c:v>
                </c:pt>
                <c:pt idx="5">
                  <c:v>Акцизы</c:v>
                </c:pt>
                <c:pt idx="6">
                  <c:v>Налог на прибыль 
организаций</c:v>
                </c:pt>
                <c:pt idx="7">
                  <c:v>Налог на доходы 
физических лиц</c:v>
                </c:pt>
                <c:pt idx="8">
                  <c:v>Налоговые доходы</c:v>
                </c:pt>
              </c:strCache>
            </c:str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1020.5</c:v>
                </c:pt>
                <c:pt idx="1">
                  <c:v>140</c:v>
                </c:pt>
                <c:pt idx="2">
                  <c:v>628.4</c:v>
                </c:pt>
                <c:pt idx="3">
                  <c:v>1565</c:v>
                </c:pt>
                <c:pt idx="4">
                  <c:v>2549.1999999999998</c:v>
                </c:pt>
                <c:pt idx="5">
                  <c:v>3219.5</c:v>
                </c:pt>
                <c:pt idx="6">
                  <c:v>5429.8</c:v>
                </c:pt>
                <c:pt idx="7">
                  <c:v>7402</c:v>
                </c:pt>
                <c:pt idx="8">
                  <c:v>20933.900000000001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5"/>
        <c:overlap val="-25"/>
        <c:axId val="158489216"/>
        <c:axId val="158491008"/>
      </c:barChart>
      <c:catAx>
        <c:axId val="15848921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low"/>
        <c:txPr>
          <a:bodyPr/>
          <a:lstStyle/>
          <a:p>
            <a:pPr>
              <a:defRPr sz="1050" b="1"/>
            </a:pPr>
            <a:endParaRPr lang="ru-RU"/>
          </a:p>
        </c:txPr>
        <c:crossAx val="158491008"/>
        <c:crosses val="autoZero"/>
        <c:auto val="1"/>
        <c:lblAlgn val="ctr"/>
        <c:lblOffset val="100"/>
        <c:noMultiLvlLbl val="0"/>
      </c:catAx>
      <c:valAx>
        <c:axId val="158491008"/>
        <c:scaling>
          <c:orientation val="minMax"/>
          <c:max val="35000"/>
        </c:scaling>
        <c:delete val="0"/>
        <c:axPos val="b"/>
        <c:numFmt formatCode="#,##0.0" sourceLinked="1"/>
        <c:majorTickMark val="out"/>
        <c:minorTickMark val="none"/>
        <c:tickLblPos val="nextTo"/>
        <c:crossAx val="158489216"/>
        <c:crosses val="autoZero"/>
        <c:crossBetween val="between"/>
      </c:valAx>
      <c:spPr>
        <a:noFill/>
        <a:ln w="25398">
          <a:noFill/>
        </a:ln>
      </c:spPr>
    </c:plotArea>
    <c:legend>
      <c:legendPos val="r"/>
      <c:layout>
        <c:manualLayout>
          <c:xMode val="edge"/>
          <c:yMode val="edge"/>
          <c:x val="0.10583333333333333"/>
          <c:y val="0.93553564067924022"/>
          <c:w val="0.78333333333333333"/>
          <c:h val="4.467805519053876E-2"/>
        </c:manualLayout>
      </c:layout>
      <c:overlay val="0"/>
      <c:txPr>
        <a:bodyPr/>
        <a:lstStyle/>
        <a:p>
          <a:pPr>
            <a:defRPr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invertIfNegative val="0"/>
          <c:dPt>
            <c:idx val="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2"/>
              </a:solidFill>
            </c:spPr>
          </c:dPt>
          <c:dPt>
            <c:idx val="12"/>
            <c:invertIfNegative val="0"/>
            <c:bubble3D val="0"/>
            <c:spPr>
              <a:solidFill>
                <a:schemeClr val="accent1"/>
              </a:soli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Лист1!$A$2:$A$17</c:f>
              <c:strCache>
                <c:ptCount val="16"/>
                <c:pt idx="0">
                  <c:v>Россия</c:v>
                </c:pt>
                <c:pt idx="1">
                  <c:v>ПФО</c:v>
                </c:pt>
                <c:pt idx="2">
                  <c:v>Республика Татарстан</c:v>
                </c:pt>
                <c:pt idx="3">
                  <c:v>Ульяновская область</c:v>
                </c:pt>
                <c:pt idx="4">
                  <c:v>Республика Марий Эл</c:v>
                </c:pt>
                <c:pt idx="5">
                  <c:v>Республика Башкортостан</c:v>
                </c:pt>
                <c:pt idx="6">
                  <c:v>Кировская область</c:v>
                </c:pt>
                <c:pt idx="7">
                  <c:v>Пермский край</c:v>
                </c:pt>
                <c:pt idx="8">
                  <c:v>Удмуртская Республика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Оренбургская область</c:v>
                </c:pt>
                <c:pt idx="13">
                  <c:v>Пензенская область</c:v>
                </c:pt>
                <c:pt idx="14">
                  <c:v>Самарская область</c:v>
                </c:pt>
                <c:pt idx="15">
                  <c:v>Республика Мордовия</c:v>
                </c:pt>
              </c:strCache>
            </c:strRef>
          </c:cat>
          <c:val>
            <c:numRef>
              <c:f>Лист1!$B$2:$B$17</c:f>
              <c:numCache>
                <c:formatCode>0.0</c:formatCode>
                <c:ptCount val="16"/>
                <c:pt idx="0">
                  <c:v>106.24207990681373</c:v>
                </c:pt>
                <c:pt idx="1">
                  <c:v>104.6353004338396</c:v>
                </c:pt>
                <c:pt idx="2">
                  <c:v>111.63707525048282</c:v>
                </c:pt>
                <c:pt idx="3">
                  <c:v>110.53694453387253</c:v>
                </c:pt>
                <c:pt idx="4">
                  <c:v>108.22955129213452</c:v>
                </c:pt>
                <c:pt idx="5">
                  <c:v>108.16225362164049</c:v>
                </c:pt>
                <c:pt idx="6">
                  <c:v>106.1380903699864</c:v>
                </c:pt>
                <c:pt idx="7">
                  <c:v>105.28780625792564</c:v>
                </c:pt>
                <c:pt idx="8">
                  <c:v>104.71102571557925</c:v>
                </c:pt>
                <c:pt idx="9">
                  <c:v>104.26228781788537</c:v>
                </c:pt>
                <c:pt idx="10">
                  <c:v>103.04409419102127</c:v>
                </c:pt>
                <c:pt idx="11">
                  <c:v>101.74921611945385</c:v>
                </c:pt>
                <c:pt idx="12">
                  <c:v>101.22148093789859</c:v>
                </c:pt>
                <c:pt idx="13">
                  <c:v>99.747307270508628</c:v>
                </c:pt>
                <c:pt idx="14">
                  <c:v>97.01337363460965</c:v>
                </c:pt>
                <c:pt idx="15">
                  <c:v>88.336552466380653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8589696"/>
        <c:axId val="158591232"/>
      </c:barChart>
      <c:catAx>
        <c:axId val="1585896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158591232"/>
        <c:crosses val="autoZero"/>
        <c:auto val="1"/>
        <c:lblAlgn val="ctr"/>
        <c:lblOffset val="100"/>
        <c:noMultiLvlLbl val="0"/>
      </c:catAx>
      <c:valAx>
        <c:axId val="158591232"/>
        <c:scaling>
          <c:orientation val="minMax"/>
          <c:max val="20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58589696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877628456108004E-2"/>
          <c:y val="0.11977668478602781"/>
          <c:w val="0.86740056898377582"/>
          <c:h val="0.58394716517441847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Лист1!$B$1</c:f>
              <c:strCache>
                <c:ptCount val="1"/>
                <c:pt idx="0">
                  <c:v>Объем собственных доходов Чувашской Республики, млн. рублей </c:v>
                </c:pt>
              </c:strCache>
            </c:strRef>
          </c:tx>
          <c:spPr>
            <a:solidFill>
              <a:srgbClr val="6699FF"/>
            </a:solidFill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Lbls>
            <c:dLbl>
              <c:idx val="0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27921.871210049994</c:v>
                </c:pt>
                <c:pt idx="1">
                  <c:v>28704.640216599993</c:v>
                </c:pt>
                <c:pt idx="2">
                  <c:v>29206.746410300002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375360"/>
        <c:axId val="161376896"/>
      </c:barChart>
      <c:lineChart>
        <c:grouping val="standard"/>
        <c:varyColors val="0"/>
        <c:ser>
          <c:idx val="2"/>
          <c:order val="1"/>
          <c:tx>
            <c:strRef>
              <c:f>Лист1!$C$1</c:f>
              <c:strCache>
                <c:ptCount val="1"/>
                <c:pt idx="0">
                  <c:v>Собственные доходы на 1 жителя, тыс. рублей</c:v>
                </c:pt>
              </c:strCache>
            </c:strRef>
          </c:tx>
          <c:spPr>
            <a:ln w="25394">
              <a:solidFill>
                <a:srgbClr val="CC99FF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c:spPr>
          <c:marker>
            <c:symbol val="diamond"/>
            <c:size val="48"/>
            <c:spPr>
              <a:solidFill>
                <a:srgbClr val="EC9CC4"/>
              </a:solidFill>
              <a:ln>
                <a:noFill/>
              </a:ln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</c:spPr>
          </c:marker>
          <c:dLbls>
            <c:dLbl>
              <c:idx val="0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spPr/>
              <c:txPr>
                <a:bodyPr/>
                <a:lstStyle/>
                <a:p>
                  <a:pPr>
                    <a:defRPr sz="1100" b="1">
                      <a:latin typeface="TimesET" pitchFamily="2" charset="0"/>
                    </a:defRPr>
                  </a:pPr>
                  <a:endParaRPr lang="ru-RU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2013 год</c:v>
                </c:pt>
                <c:pt idx="1">
                  <c:v>2014 год</c:v>
                </c:pt>
                <c:pt idx="2">
                  <c:v>2015 год</c:v>
                </c:pt>
              </c:strCache>
            </c:strRef>
          </c:cat>
          <c:val>
            <c:numRef>
              <c:f>Лист1!$C$2:$C$4</c:f>
              <c:numCache>
                <c:formatCode>0.00</c:formatCode>
                <c:ptCount val="3"/>
                <c:pt idx="0">
                  <c:v>22.486682615182193</c:v>
                </c:pt>
                <c:pt idx="1">
                  <c:v>23.167063388882301</c:v>
                </c:pt>
                <c:pt idx="2">
                  <c:v>23.6042723645694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380224"/>
        <c:axId val="161378688"/>
      </c:lineChart>
      <c:catAx>
        <c:axId val="161375360"/>
        <c:scaling>
          <c:orientation val="minMax"/>
        </c:scaling>
        <c:delete val="0"/>
        <c:axPos val="b"/>
        <c:numFmt formatCode="dd/mm/yyyy" sourceLinked="0"/>
        <c:majorTickMark val="out"/>
        <c:minorTickMark val="none"/>
        <c:tickLblPos val="nextTo"/>
        <c:txPr>
          <a:bodyPr/>
          <a:lstStyle/>
          <a:p>
            <a:pPr>
              <a:defRPr sz="1050" b="1">
                <a:latin typeface="TimesET" pitchFamily="2" charset="0"/>
              </a:defRPr>
            </a:pPr>
            <a:endParaRPr lang="ru-RU"/>
          </a:p>
        </c:txPr>
        <c:crossAx val="161376896"/>
        <c:crosses val="autoZero"/>
        <c:auto val="1"/>
        <c:lblAlgn val="ctr"/>
        <c:lblOffset val="100"/>
        <c:noMultiLvlLbl val="1"/>
      </c:catAx>
      <c:valAx>
        <c:axId val="161376896"/>
        <c:scaling>
          <c:orientation val="minMax"/>
          <c:min val="0"/>
        </c:scaling>
        <c:delete val="0"/>
        <c:axPos val="l"/>
        <c:majorGridlines/>
        <c:numFmt formatCode="0.0" sourceLinked="1"/>
        <c:majorTickMark val="none"/>
        <c:minorTickMark val="none"/>
        <c:tickLblPos val="none"/>
        <c:txPr>
          <a:bodyPr/>
          <a:lstStyle/>
          <a:p>
            <a:pPr>
              <a:defRPr sz="1200" b="1"/>
            </a:pPr>
            <a:endParaRPr lang="ru-RU"/>
          </a:p>
        </c:txPr>
        <c:crossAx val="161375360"/>
        <c:crosses val="autoZero"/>
        <c:crossBetween val="between"/>
      </c:valAx>
      <c:valAx>
        <c:axId val="161378688"/>
        <c:scaling>
          <c:orientation val="minMax"/>
          <c:max val="25"/>
        </c:scaling>
        <c:delete val="0"/>
        <c:axPos val="r"/>
        <c:numFmt formatCode="0.00" sourceLinked="1"/>
        <c:majorTickMark val="none"/>
        <c:minorTickMark val="none"/>
        <c:tickLblPos val="none"/>
        <c:spPr>
          <a:noFill/>
          <a:ln>
            <a:noFill/>
          </a:ln>
        </c:spPr>
        <c:crossAx val="161380224"/>
        <c:crosses val="max"/>
        <c:crossBetween val="between"/>
      </c:valAx>
      <c:catAx>
        <c:axId val="16138022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61378688"/>
        <c:crosses val="autoZero"/>
        <c:auto val="1"/>
        <c:lblAlgn val="ctr"/>
        <c:lblOffset val="100"/>
        <c:noMultiLvlLbl val="0"/>
      </c:catAx>
      <c:spPr>
        <a:noFill/>
        <a:ln w="25394">
          <a:noFill/>
        </a:ln>
      </c:spPr>
    </c:plotArea>
    <c:legend>
      <c:legendPos val="r"/>
      <c:legendEntry>
        <c:idx val="0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</c:legendEntry>
      <c:layout>
        <c:manualLayout>
          <c:xMode val="edge"/>
          <c:yMode val="edge"/>
          <c:x val="3.1894831521821293E-2"/>
          <c:y val="0.77200166166547912"/>
          <c:w val="0.92796610169491511"/>
          <c:h val="0.14866760168302945"/>
        </c:manualLayout>
      </c:layout>
      <c:overlay val="0"/>
      <c:txPr>
        <a:bodyPr/>
        <a:lstStyle/>
        <a:p>
          <a:pPr>
            <a:defRPr sz="11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>
          <a:latin typeface="Arial Cyr" pitchFamily="34" charset="0"/>
          <a:cs typeface="Arial Cyr" pitchFamily="34" charset="0"/>
        </a:defRPr>
      </a:pPr>
      <a:endParaRPr lang="ru-RU"/>
    </a:p>
  </c:txPr>
  <c:externalData r:id="rId1">
    <c:autoUpdate val="0"/>
  </c:externalData>
  <c:userShapes r:id="rId2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58481349622176071"/>
          <c:y val="2.882904447488541E-2"/>
          <c:w val="0.36949216636862003"/>
          <c:h val="0.8942618249728637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3BCB27"/>
            </a:solidFill>
          </c:spPr>
          <c:invertIfNegative val="0"/>
          <c:dLbls>
            <c:dLbl>
              <c:idx val="4"/>
              <c:spPr/>
              <c:txPr>
                <a:bodyPr/>
                <a:lstStyle/>
                <a:p>
                  <a:pPr>
                    <a:defRPr sz="1200" b="1">
                      <a:latin typeface="TimesET" pitchFamily="2" charset="0"/>
                      <a:cs typeface="Arial" panose="020B0604020202020204" pitchFamily="34" charset="0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0">
                    <a:latin typeface="TimesET" pitchFamily="2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Лист1!$A$8:$A$21</c:f>
              <c:strCache>
                <c:ptCount val="14"/>
                <c:pt idx="0">
                  <c:v>Республика Мордовия</c:v>
                </c:pt>
                <c:pt idx="1">
                  <c:v>Самарская область</c:v>
                </c:pt>
                <c:pt idx="2">
                  <c:v>Пензенская область</c:v>
                </c:pt>
                <c:pt idx="3">
                  <c:v>Оренбургская область</c:v>
                </c:pt>
                <c:pt idx="4">
                  <c:v>Чувашская Республика</c:v>
                </c:pt>
                <c:pt idx="5">
                  <c:v>Саратовская область</c:v>
                </c:pt>
                <c:pt idx="6">
                  <c:v>Нижегородская область</c:v>
                </c:pt>
                <c:pt idx="7">
                  <c:v>Удмуртская Республика</c:v>
                </c:pt>
                <c:pt idx="8">
                  <c:v>Пермский край</c:v>
                </c:pt>
                <c:pt idx="9">
                  <c:v>Кировская область</c:v>
                </c:pt>
                <c:pt idx="10">
                  <c:v>Республика Башкортостан</c:v>
                </c:pt>
                <c:pt idx="11">
                  <c:v>Республика Марий Эл</c:v>
                </c:pt>
                <c:pt idx="12">
                  <c:v>Ульяновская область</c:v>
                </c:pt>
                <c:pt idx="13">
                  <c:v>Республика Татарстан</c:v>
                </c:pt>
              </c:strCache>
            </c:strRef>
          </c:cat>
          <c:val>
            <c:numRef>
              <c:f>Лист1!$C$8:$C$21</c:f>
              <c:numCache>
                <c:formatCode>0.0</c:formatCode>
                <c:ptCount val="14"/>
                <c:pt idx="0">
                  <c:v>88.336552466380653</c:v>
                </c:pt>
                <c:pt idx="1">
                  <c:v>97.01337363460965</c:v>
                </c:pt>
                <c:pt idx="2">
                  <c:v>99.747307270508628</c:v>
                </c:pt>
                <c:pt idx="3">
                  <c:v>101.2214809378986</c:v>
                </c:pt>
                <c:pt idx="4">
                  <c:v>101.74921611945385</c:v>
                </c:pt>
                <c:pt idx="5">
                  <c:v>103.04409419102127</c:v>
                </c:pt>
                <c:pt idx="6">
                  <c:v>104.26228781788539</c:v>
                </c:pt>
                <c:pt idx="7">
                  <c:v>104.71102571557924</c:v>
                </c:pt>
                <c:pt idx="8">
                  <c:v>105.28780625792564</c:v>
                </c:pt>
                <c:pt idx="9">
                  <c:v>106.13809036998641</c:v>
                </c:pt>
                <c:pt idx="10">
                  <c:v>108.16225362164047</c:v>
                </c:pt>
                <c:pt idx="11">
                  <c:v>108.22955129213453</c:v>
                </c:pt>
                <c:pt idx="12">
                  <c:v>110.53694453387253</c:v>
                </c:pt>
                <c:pt idx="13">
                  <c:v>111.63707525048284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406336"/>
        <c:axId val="161395840"/>
      </c:barChart>
      <c:catAx>
        <c:axId val="1614063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  <a:cs typeface="Arial" panose="020B0604020202020204" pitchFamily="34" charset="0"/>
              </a:defRPr>
            </a:pPr>
            <a:endParaRPr lang="ru-RU"/>
          </a:p>
        </c:txPr>
        <c:crossAx val="161395840"/>
        <c:crosses val="autoZero"/>
        <c:auto val="1"/>
        <c:lblAlgn val="ctr"/>
        <c:lblOffset val="100"/>
        <c:noMultiLvlLbl val="0"/>
      </c:catAx>
      <c:valAx>
        <c:axId val="161395840"/>
        <c:scaling>
          <c:orientation val="minMax"/>
        </c:scaling>
        <c:delete val="0"/>
        <c:axPos val="b"/>
        <c:numFmt formatCode="0" sourceLinked="0"/>
        <c:majorTickMark val="out"/>
        <c:minorTickMark val="none"/>
        <c:tickLblPos val="nextTo"/>
        <c:txPr>
          <a:bodyPr/>
          <a:lstStyle/>
          <a:p>
            <a: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61406336"/>
        <c:crosses val="autoZero"/>
        <c:crossBetween val="between"/>
      </c:valAx>
      <c:spPr>
        <a:solidFill>
          <a:srgbClr val="FFFFCC"/>
        </a:solidFill>
        <a:ln w="25396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34E-3"/>
          <c:y val="9.4985381028124233E-2"/>
          <c:w val="0.99880172044376025"/>
          <c:h val="0.727693935606431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Безвозмездные поступления</c:v>
                </c:pt>
              </c:strCache>
            </c:strRef>
          </c:tx>
          <c:spPr>
            <a:gradFill rotWithShape="1">
              <a:gsLst>
                <a:gs pos="0">
                  <a:schemeClr val="accent6">
                    <a:tint val="50000"/>
                    <a:satMod val="300000"/>
                  </a:schemeClr>
                </a:gs>
                <a:gs pos="35000">
                  <a:schemeClr val="accent6">
                    <a:tint val="37000"/>
                    <a:satMod val="300000"/>
                  </a:schemeClr>
                </a:gs>
                <a:gs pos="100000">
                  <a:schemeClr val="accent6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0"/>
              <c:layout>
                <c:manualLayout>
                  <c:x val="1.079811993678707E-2"/>
                  <c:y val="-0.32413815882319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8794986498098845E-2"/>
                  <c:y val="-0.2730837714728394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#,##0.0</c:formatCode>
                <c:ptCount val="2"/>
                <c:pt idx="0">
                  <c:v>15167.7</c:v>
                </c:pt>
                <c:pt idx="1">
                  <c:v>12237.7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7"/>
        <c:gapDepth val="260"/>
        <c:shape val="cylinder"/>
        <c:axId val="161289344"/>
        <c:axId val="161290880"/>
        <c:axId val="0"/>
      </c:bar3DChart>
      <c:catAx>
        <c:axId val="16128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00" b="1">
                <a:latin typeface="TimesET" pitchFamily="2" charset="0"/>
              </a:defRPr>
            </a:pPr>
            <a:endParaRPr lang="ru-RU"/>
          </a:p>
        </c:txPr>
        <c:crossAx val="161290880"/>
        <c:crosses val="autoZero"/>
        <c:auto val="1"/>
        <c:lblAlgn val="ctr"/>
        <c:lblOffset val="100"/>
        <c:noMultiLvlLbl val="0"/>
      </c:catAx>
      <c:valAx>
        <c:axId val="161290880"/>
        <c:scaling>
          <c:orientation val="minMax"/>
          <c:min val="0"/>
        </c:scaling>
        <c:delete val="1"/>
        <c:axPos val="l"/>
        <c:majorGridlines/>
        <c:numFmt formatCode="#,##0.0" sourceLinked="1"/>
        <c:majorTickMark val="none"/>
        <c:minorTickMark val="none"/>
        <c:tickLblPos val="nextTo"/>
        <c:crossAx val="161289344"/>
        <c:crosses val="autoZero"/>
        <c:crossBetween val="between"/>
      </c:valAx>
      <c:spPr>
        <a:noFill/>
        <a:ln w="25409">
          <a:noFill/>
        </a:ln>
      </c:spPr>
    </c:plotArea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2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2.5376414815697978E-2"/>
          <c:y val="2.4515550903700764E-2"/>
          <c:w val="0.94794582444769016"/>
          <c:h val="0.8379707059575963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>
                <a:rot lat="0" lon="0" rev="0"/>
              </a:camera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invertIfNegative val="0"/>
          <c:dLbls>
            <c:dLbl>
              <c:idx val="0"/>
              <c:layout>
                <c:manualLayout>
                  <c:x val="9.5788814792936304E-4"/>
                  <c:y val="-2.728675792779781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4761645725000749E-2"/>
                  <c:y val="-5.31134678729390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1.0374664252991498E-2"/>
                  <c:y val="-5.03912263716729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1.6303043826129498E-2"/>
                  <c:y val="-1.51173679115018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Лист1!$B$2:$B$5</c:f>
              <c:numCache>
                <c:formatCode>0.0</c:formatCode>
                <c:ptCount val="4"/>
                <c:pt idx="0">
                  <c:v>7350.4</c:v>
                </c:pt>
                <c:pt idx="1">
                  <c:v>3978.9</c:v>
                </c:pt>
                <c:pt idx="2">
                  <c:v>2363.5</c:v>
                </c:pt>
                <c:pt idx="3">
                  <c:v>982.4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2016 год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79892071612639E-2"/>
                  <c:y val="-5.4498449121268824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4467714969339452E-2"/>
                  <c:y val="-1.5389806538012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3.6473928371102485E-2"/>
                  <c:y val="-1.06230689082594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>
                <c:manualLayout>
                  <c:x val="2.6677708079121117E-2"/>
                  <c:y val="-2.51956131858364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Лист1!$A$2:$A$5</c:f>
              <c:strCache>
                <c:ptCount val="4"/>
                <c:pt idx="0">
                  <c:v>Дотации</c:v>
                </c:pt>
                <c:pt idx="1">
                  <c:v>Субсидии</c:v>
                </c:pt>
                <c:pt idx="2">
                  <c:v>Субвенции</c:v>
                </c:pt>
                <c:pt idx="3">
                  <c:v>Иные межбюджетные трансферты</c:v>
                </c:pt>
              </c:strCache>
            </c:strRef>
          </c:cat>
          <c:val>
            <c:numRef>
              <c:f>Лист1!$C$2:$C$5</c:f>
              <c:numCache>
                <c:formatCode>0.0</c:formatCode>
                <c:ptCount val="4"/>
                <c:pt idx="0">
                  <c:v>6697.6</c:v>
                </c:pt>
                <c:pt idx="1">
                  <c:v>2479.6999999999998</c:v>
                </c:pt>
                <c:pt idx="2">
                  <c:v>2220.5</c:v>
                </c:pt>
                <c:pt idx="3">
                  <c:v>300.2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64"/>
        <c:gapDepth val="112"/>
        <c:shape val="cylinder"/>
        <c:axId val="161325440"/>
        <c:axId val="161326976"/>
        <c:axId val="161368256"/>
      </c:bar3DChart>
      <c:catAx>
        <c:axId val="1613254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900"/>
            </a:pPr>
            <a:endParaRPr lang="ru-RU"/>
          </a:p>
        </c:txPr>
        <c:crossAx val="161326976"/>
        <c:crosses val="autoZero"/>
        <c:auto val="1"/>
        <c:lblAlgn val="ctr"/>
        <c:lblOffset val="100"/>
        <c:noMultiLvlLbl val="0"/>
      </c:catAx>
      <c:valAx>
        <c:axId val="161326976"/>
        <c:scaling>
          <c:orientation val="minMax"/>
          <c:max val="45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61325440"/>
        <c:crosses val="autoZero"/>
        <c:crossBetween val="between"/>
      </c:valAx>
      <c:serAx>
        <c:axId val="161368256"/>
        <c:scaling>
          <c:orientation val="minMax"/>
        </c:scaling>
        <c:delete val="1"/>
        <c:axPos val="b"/>
        <c:majorTickMark val="out"/>
        <c:minorTickMark val="none"/>
        <c:tickLblPos val="nextTo"/>
        <c:crossAx val="161326976"/>
        <c:crosses val="autoZero"/>
      </c:serAx>
    </c:plotArea>
    <c:legend>
      <c:legendPos val="b"/>
      <c:layout/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>
          <a:latin typeface="TimesET" pitchFamily="2" charset="0"/>
        </a:defRPr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4.9777773132432965E-2"/>
          <c:w val="0.94708581869639474"/>
          <c:h val="0.94785185671840377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% в собственных доходах</c:v>
                </c:pt>
              </c:strCache>
            </c:strRef>
          </c:tx>
          <c:explosion val="25"/>
          <c:dPt>
            <c:idx val="0"/>
            <c:bubble3D val="0"/>
            <c:explosion val="9"/>
            <c:spPr>
              <a:solidFill>
                <a:srgbClr val="1DD526"/>
              </a:solidFill>
            </c:spPr>
          </c:dPt>
          <c:dPt>
            <c:idx val="1"/>
            <c:bubble3D val="0"/>
            <c:spPr>
              <a:solidFill>
                <a:srgbClr val="FF0066"/>
              </a:solidFill>
            </c:spPr>
          </c:dPt>
          <c:cat>
            <c:strRef>
              <c:f>Лист1!$A$2:$A$3</c:f>
              <c:strCache>
                <c:ptCount val="2"/>
                <c:pt idx="0">
                  <c:v>10 крупных</c:v>
                </c:pt>
                <c:pt idx="1">
                  <c:v>остальные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21.8</c:v>
                </c:pt>
                <c:pt idx="1">
                  <c:v>78.2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858790920078328"/>
          <c:y val="0.13253962143886605"/>
          <c:w val="0.69633816389547631"/>
          <c:h val="0.7036201537418062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4"/>
            <c:bubble3D val="0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5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6"/>
            <c:bubble3D val="0"/>
            <c:spPr>
              <a:blipFill>
                <a:blip xmlns:r="http://schemas.openxmlformats.org/officeDocument/2006/relationships" r:embed="rId4"/>
                <a:stretch>
                  <a:fillRect/>
                </a:stretch>
              </a:blip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6.0816997345122574E-2"/>
                  <c:y val="-0.13688362984544006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1"/>
              <c:layout>
                <c:manualLayout>
                  <c:x val="0.17434205905601804"/>
                  <c:y val="-2.1059019976221546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2"/>
              <c:layout>
                <c:manualLayout>
                  <c:x val="0.1804237587905303"/>
                  <c:y val="5.7912304934609256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3"/>
              <c:layout>
                <c:manualLayout>
                  <c:x val="0.14798802687313159"/>
                  <c:y val="0.11582460986921851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4"/>
              <c:layout>
                <c:manualLayout>
                  <c:x val="1.0136166224187096E-2"/>
                  <c:y val="0.21848733225329856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5"/>
              <c:layout>
                <c:manualLayout>
                  <c:x val="-0.20272332448374192"/>
                  <c:y val="5.0015172443526178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6"/>
              <c:layout>
                <c:manualLayout>
                  <c:x val="-0.19461439150439222"/>
                  <c:y val="-2.8956152467304579E-2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</c:dLbl>
            <c:dLbl>
              <c:idx val="7"/>
              <c:layout>
                <c:manualLayout>
                  <c:x val="-9.730719575219611E-2"/>
                  <c:y val="-0.17636949957467413"/>
                </c:manualLayout>
              </c:layout>
              <c:showLegendKey val="1"/>
              <c:showVal val="1"/>
              <c:showCatName val="1"/>
              <c:showSerName val="0"/>
              <c:showPercent val="0"/>
              <c:showBubbleSize val="0"/>
              <c:separator>
</c:separator>
            </c:dLbl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0"/>
            <c:showBubbleSize val="0"/>
            <c:separator>
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Жилищно - коммунальное хозяйство</c:v>
                </c:pt>
                <c:pt idx="1">
                  <c:v>Образование</c:v>
                </c:pt>
                <c:pt idx="2">
                  <c:v>Культура</c:v>
                </c:pt>
                <c:pt idx="3">
                  <c:v>Здравоохранение</c:v>
                </c:pt>
                <c:pt idx="4">
                  <c:v>Национальная экономика</c:v>
                </c:pt>
                <c:pt idx="5">
                  <c:v>Физическая культура и спорт</c:v>
                </c:pt>
                <c:pt idx="6">
                  <c:v>Социальная политика</c:v>
                </c:pt>
                <c:pt idx="7">
                  <c:v>Прочие  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1100.27</c:v>
                </c:pt>
                <c:pt idx="1">
                  <c:v>10613.7415</c:v>
                </c:pt>
                <c:pt idx="2">
                  <c:v>603.85969999999998</c:v>
                </c:pt>
                <c:pt idx="3">
                  <c:v>7133.40643</c:v>
                </c:pt>
                <c:pt idx="4">
                  <c:v>6163.8918999999996</c:v>
                </c:pt>
                <c:pt idx="5">
                  <c:v>564.00199999999995</c:v>
                </c:pt>
                <c:pt idx="6">
                  <c:v>8134.6811000000007</c:v>
                </c:pt>
                <c:pt idx="7">
                  <c:v>2983.4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5">
    <c:autoUpdate val="0"/>
  </c:externalData>
  <c:userShapes r:id="rId6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5.0006249305632716E-2"/>
          <c:y val="5.5249188446337E-2"/>
          <c:w val="0.55618260491786142"/>
          <c:h val="0.86236947907326522"/>
        </c:manualLayout>
      </c:layout>
      <c:doughnutChart>
        <c:varyColors val="1"/>
        <c:ser>
          <c:idx val="1"/>
          <c:order val="0"/>
          <c:tx>
            <c:strRef>
              <c:f>Лист1!$A$2</c:f>
              <c:strCache>
                <c:ptCount val="1"/>
              </c:strCache>
            </c:strRef>
          </c:tx>
          <c:spPr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 prstMaterial="softEdge">
              <a:bevelT w="63500" h="25400"/>
            </a:sp3d>
          </c:spPr>
          <c:explosion val="2"/>
          <c:dLbls>
            <c:dLbl>
              <c:idx val="1"/>
              <c:layout>
                <c:manualLayout>
                  <c:x val="4.1948695515313106E-2"/>
                  <c:y val="1.10935162455313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64746972558605E-2"/>
                  <c:y val="-2.71874281853005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8117292523053548E-3"/>
                  <c:y val="4.95066758183641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spPr>
              <a:gradFill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</c:spPr>
            <c:txPr>
              <a:bodyPr/>
              <a:lstStyle/>
              <a:p>
                <a:pPr>
                  <a:defRPr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Лист1!$B$1:$E$1</c:f>
              <c:strCache>
                <c:ptCount val="4"/>
                <c:pt idx="0">
                  <c:v>Расходные обязательства, возникшие в результате принятия нормативных правовых актов субъекта Российской Федерации, заключения договоров (соглашений) по предметам совместного ведения Российской Федерации и субъектов Российской Федерации</c:v>
                </c:pt>
                <c:pt idx="1">
                  <c:v>Расходные обязательства, возникшие в результате принятия нормативных правовых актов субъекта Российской Федерации по предметам ведения субъекта Российской Федерации</c:v>
                </c:pt>
                <c:pt idx="2">
                  <c:v>Расходные обязательства, возникшие в результате принятия нормативных правовых актов субъекта Российской Федерации, предусматривающих предоставление из бюджета субъекта Российской Федерации межбюджетных трансфертов </c:v>
                </c:pt>
                <c:pt idx="3">
                  <c:v>Расходные обязательства, возникшие в результате принятия нормативных правовых актов субъекта Российской Федерации, предусматривающих реализацию субъектом Российской Федерации делегированных полномочий</c:v>
                </c:pt>
              </c:strCache>
            </c:strRef>
          </c:cat>
          <c:val>
            <c:numRef>
              <c:f>Лист1!$B$2:$E$2</c:f>
              <c:numCache>
                <c:formatCode>#,##0.00</c:formatCode>
                <c:ptCount val="4"/>
                <c:pt idx="0">
                  <c:v>28731.839800000002</c:v>
                </c:pt>
                <c:pt idx="1">
                  <c:v>1751.05</c:v>
                </c:pt>
                <c:pt idx="2">
                  <c:v>2686.6178</c:v>
                </c:pt>
                <c:pt idx="3">
                  <c:v>1157.6155000000001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80"/>
        <c:holeSize val="50"/>
      </c:doughnutChart>
    </c:plotArea>
    <c:legend>
      <c:legendPos val="r"/>
      <c:layout>
        <c:manualLayout>
          <c:xMode val="edge"/>
          <c:yMode val="edge"/>
          <c:x val="0.62489156297448456"/>
          <c:y val="1.4307770978262685E-2"/>
          <c:w val="0.37510832129763372"/>
          <c:h val="0.97125433551523199"/>
        </c:manualLayout>
      </c:layout>
      <c:overlay val="0"/>
      <c:txPr>
        <a:bodyPr/>
        <a:lstStyle/>
        <a:p>
          <a:pPr>
            <a:defRPr sz="9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>
                <a:latin typeface="TimesET" pitchFamily="2" charset="0"/>
              </a:defRPr>
            </a:pPr>
            <a:r>
              <a:rPr lang="ru-RU" sz="1200" dirty="0"/>
              <a:t>Темп роста </a:t>
            </a:r>
            <a:r>
              <a:rPr lang="ru-RU" sz="1200" dirty="0" smtClean="0"/>
              <a:t>расходов на реальный сектор экономики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в 2015 году к </a:t>
            </a:r>
            <a:r>
              <a:rPr lang="ru-RU" sz="1200" dirty="0"/>
              <a:t>уровню </a:t>
            </a:r>
            <a:r>
              <a:rPr lang="ru-RU" sz="1200" dirty="0" smtClean="0"/>
              <a:t>2013 </a:t>
            </a:r>
            <a:r>
              <a:rPr lang="ru-RU" sz="1200" dirty="0"/>
              <a:t>года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43433023706321955"/>
          <c:y val="0.12917830889372761"/>
          <c:w val="0.49647785681260054"/>
          <c:h val="0.788812112746128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Темп роста поступления НДФЛ в 2015 году к уровню 2014 года</c:v>
                </c:pt>
              </c:strCache>
            </c:strRef>
          </c:tx>
          <c:invertIfNegative val="0"/>
          <c:dPt>
            <c:idx val="3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6"/>
            <c:invertIfNegative val="0"/>
            <c:bubble3D val="0"/>
            <c:spPr>
              <a:solidFill>
                <a:schemeClr val="accent1"/>
              </a:solidFill>
            </c:spPr>
          </c:dPt>
          <c:dPt>
            <c:idx val="9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0"/>
            <c:invertIfNegative val="0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</c:dPt>
          <c:dPt>
            <c:idx val="11"/>
            <c:invertIfNegative val="0"/>
            <c:bubble3D val="0"/>
            <c:spPr>
              <a:solidFill>
                <a:schemeClr val="accent2">
                  <a:lumMod val="75000"/>
                </a:schemeClr>
              </a:solidFill>
            </c:spPr>
          </c:dPt>
          <c:dLbls>
            <c:spPr>
              <a:gradFill rotWithShape="1">
                <a:gsLst>
                  <a:gs pos="0">
                    <a:schemeClr val="accent1">
                      <a:tint val="50000"/>
                      <a:satMod val="300000"/>
                    </a:schemeClr>
                  </a:gs>
                  <a:gs pos="35000">
                    <a:schemeClr val="accent1">
                      <a:tint val="37000"/>
                      <a:satMod val="300000"/>
                    </a:schemeClr>
                  </a:gs>
                  <a:gs pos="100000">
                    <a:schemeClr val="accent1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3" cap="flat" cmpd="sng" algn="ctr">
                <a:solidFill>
                  <a:schemeClr val="accent1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  <c:txPr>
              <a:bodyPr/>
              <a:lstStyle/>
              <a:p>
                <a:pPr>
                  <a:defRPr sz="1200" b="1">
                    <a:solidFill>
                      <a:schemeClr val="dk1"/>
                    </a:solidFill>
                    <a:latin typeface="TimesET" pitchFamily="2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Лист1!$A$2:$A$16</c:f>
              <c:strCache>
                <c:ptCount val="15"/>
                <c:pt idx="0">
                  <c:v>Кировская область</c:v>
                </c:pt>
                <c:pt idx="1">
                  <c:v>Пермский край</c:v>
                </c:pt>
                <c:pt idx="2">
                  <c:v>Республика Башкортостан</c:v>
                </c:pt>
                <c:pt idx="3">
                  <c:v>Пензенская область</c:v>
                </c:pt>
                <c:pt idx="4">
                  <c:v>Удмуртская Республика</c:v>
                </c:pt>
                <c:pt idx="5">
                  <c:v>Самарская область</c:v>
                </c:pt>
                <c:pt idx="6">
                  <c:v>Оренбургская область</c:v>
                </c:pt>
                <c:pt idx="7">
                  <c:v>Республика Мордовия</c:v>
                </c:pt>
                <c:pt idx="8">
                  <c:v>Ульяновская область</c:v>
                </c:pt>
                <c:pt idx="9">
                  <c:v>Нижегородская область</c:v>
                </c:pt>
                <c:pt idx="10">
                  <c:v>Саратовская область</c:v>
                </c:pt>
                <c:pt idx="11">
                  <c:v>Чувашская Республика</c:v>
                </c:pt>
                <c:pt idx="12">
                  <c:v>Республика Марий Эл</c:v>
                </c:pt>
                <c:pt idx="13">
                  <c:v>Республика Татарстан </c:v>
                </c:pt>
                <c:pt idx="14">
                  <c:v>ПФО</c:v>
                </c:pt>
              </c:strCache>
            </c:strRef>
          </c:cat>
          <c:val>
            <c:numRef>
              <c:f>Лист1!$B$2:$B$16</c:f>
              <c:numCache>
                <c:formatCode>0.0</c:formatCode>
                <c:ptCount val="15"/>
                <c:pt idx="0">
                  <c:v>93.9</c:v>
                </c:pt>
                <c:pt idx="1">
                  <c:v>95.7</c:v>
                </c:pt>
                <c:pt idx="2">
                  <c:v>95.8</c:v>
                </c:pt>
                <c:pt idx="3">
                  <c:v>96.2</c:v>
                </c:pt>
                <c:pt idx="4">
                  <c:v>102</c:v>
                </c:pt>
                <c:pt idx="5">
                  <c:v>104.9</c:v>
                </c:pt>
                <c:pt idx="6">
                  <c:v>107.4</c:v>
                </c:pt>
                <c:pt idx="7">
                  <c:v>114.7</c:v>
                </c:pt>
                <c:pt idx="8">
                  <c:v>114.7</c:v>
                </c:pt>
                <c:pt idx="9">
                  <c:v>115.3</c:v>
                </c:pt>
                <c:pt idx="10">
                  <c:v>118.9</c:v>
                </c:pt>
                <c:pt idx="11">
                  <c:v>127.6</c:v>
                </c:pt>
                <c:pt idx="12">
                  <c:v>128.80000000000001</c:v>
                </c:pt>
                <c:pt idx="13">
                  <c:v>142</c:v>
                </c:pt>
                <c:pt idx="14">
                  <c:v>112.7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59962624"/>
        <c:axId val="159964160"/>
      </c:barChart>
      <c:catAx>
        <c:axId val="1599626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TimesET" pitchFamily="2" charset="0"/>
              </a:defRPr>
            </a:pPr>
            <a:endParaRPr lang="ru-RU"/>
          </a:p>
        </c:txPr>
        <c:crossAx val="159964160"/>
        <c:crosses val="autoZero"/>
        <c:auto val="1"/>
        <c:lblAlgn val="ctr"/>
        <c:lblOffset val="100"/>
        <c:noMultiLvlLbl val="0"/>
      </c:catAx>
      <c:valAx>
        <c:axId val="159964160"/>
        <c:scaling>
          <c:orientation val="minMax"/>
          <c:max val="150"/>
          <c:min val="70"/>
        </c:scaling>
        <c:delete val="1"/>
        <c:axPos val="b"/>
        <c:majorGridlines/>
        <c:numFmt formatCode="0.0" sourceLinked="1"/>
        <c:majorTickMark val="out"/>
        <c:minorTickMark val="none"/>
        <c:tickLblPos val="nextTo"/>
        <c:crossAx val="159962624"/>
        <c:crosses val="autoZero"/>
        <c:crossBetween val="between"/>
      </c:valAx>
      <c:spPr>
        <a:noFill/>
        <a:ln w="25397"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73B97A"/>
            </a:solidFill>
          </c:spPr>
          <c:invertIfNegative val="0"/>
          <c:dLbls>
            <c:dLbl>
              <c:idx val="1"/>
              <c:layout>
                <c:manualLayout>
                  <c:x val="1.67970754572243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600" b="1">
                    <a:solidFill>
                      <a:schemeClr val="bg1"/>
                    </a:solidFill>
                    <a:effectLst>
                      <a:glow rad="101600">
                        <a:schemeClr val="tx1">
                          <a:lumMod val="75000"/>
                          <a:lumOff val="2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за 2013 год</c:v>
                </c:pt>
                <c:pt idx="1">
                  <c:v>за 2015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7488.3</c:v>
                </c:pt>
                <c:pt idx="1">
                  <c:v>9551.4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0034176"/>
        <c:axId val="160035968"/>
        <c:axId val="0"/>
      </c:bar3DChart>
      <c:catAx>
        <c:axId val="1600341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0035968"/>
        <c:crosses val="autoZero"/>
        <c:auto val="1"/>
        <c:lblAlgn val="ctr"/>
        <c:lblOffset val="100"/>
        <c:noMultiLvlLbl val="0"/>
      </c:catAx>
      <c:valAx>
        <c:axId val="160035968"/>
        <c:scaling>
          <c:orientation val="minMax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60034176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0"/>
      <c:rotY val="20"/>
      <c:depthPercent val="100"/>
      <c:rAngAx val="1"/>
    </c:view3D>
    <c:floor>
      <c:thickness val="0"/>
    </c:floor>
    <c:sideWall>
      <c:thickness val="0"/>
      <c:spPr>
        <a:noFill/>
        <a:ln>
          <a:noFill/>
        </a:ln>
      </c:spPr>
    </c:sideWall>
    <c:backWall>
      <c:thickness val="0"/>
      <c:spPr>
        <a:noFill/>
        <a:ln>
          <a:noFill/>
        </a:ln>
      </c:spPr>
    </c:backWall>
    <c:plotArea>
      <c:layout/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зарплата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cat>
            <c:strRef>
              <c:f>Лист1!$A$2:$A$3</c:f>
              <c:strCache>
                <c:ptCount val="2"/>
                <c:pt idx="0">
                  <c:v>2012</c:v>
                </c:pt>
                <c:pt idx="1">
                  <c:v>2016 (план)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2621.7000000000003</c:v>
                </c:pt>
                <c:pt idx="1">
                  <c:v>5254.6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ln>
              <a:solidFill>
                <a:schemeClr val="tx2">
                  <a:lumMod val="60000"/>
                  <a:lumOff val="40000"/>
                </a:schemeClr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B9CDE5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Pt>
            <c:idx val="1"/>
            <c:invertIfNegative val="0"/>
            <c:bubble3D val="0"/>
            <c:spPr>
              <a:solidFill>
                <a:srgbClr val="B9CDE5"/>
              </a:solidFill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</c:spPr>
          </c:dPt>
          <c:dLbls>
            <c:dLbl>
              <c:idx val="0"/>
              <c:layout>
                <c:manualLayout>
                  <c:x val="2.763634487111872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3.750646803937549E-2"/>
                  <c:y val="3.55607775590551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2012</c:v>
                </c:pt>
                <c:pt idx="1">
                  <c:v>2016 (план)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7554432"/>
        <c:axId val="167560320"/>
        <c:axId val="0"/>
      </c:bar3DChart>
      <c:catAx>
        <c:axId val="16755443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167560320"/>
        <c:crosses val="autoZero"/>
        <c:auto val="1"/>
        <c:lblAlgn val="ctr"/>
        <c:lblOffset val="100"/>
        <c:noMultiLvlLbl val="0"/>
      </c:catAx>
      <c:valAx>
        <c:axId val="16756032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1675544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75"/>
      <c:rotY val="16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8380974899510952E-2"/>
          <c:y val="0"/>
          <c:w val="0.93186343442388353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5"/>
          <c:dLbls>
            <c:dLbl>
              <c:idx val="0"/>
              <c:layout>
                <c:manualLayout>
                  <c:x val="0.23706708811926783"/>
                  <c:y val="0.16369735449735456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dirty="0" smtClean="0"/>
                      <a:t>10 828,7 млн. рублей -                   </a:t>
                    </a:r>
                    <a:r>
                      <a:rPr lang="en-US" sz="1200" i="1" dirty="0" smtClean="0"/>
                      <a:t> </a:t>
                    </a:r>
                    <a:r>
                      <a:rPr lang="ru-RU" sz="1200" i="1" dirty="0" smtClean="0"/>
                      <a:t>60</a:t>
                    </a:r>
                    <a:r>
                      <a:rPr lang="en-US" sz="1200" i="1" dirty="0" smtClean="0"/>
                      <a:t>%</a:t>
                    </a:r>
                    <a:endParaRPr lang="en-US" sz="120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-0.16368940211449265"/>
                  <c:y val="0.16847525252525253"/>
                </c:manualLayout>
              </c:layout>
              <c:tx>
                <c:rich>
                  <a:bodyPr/>
                  <a:lstStyle/>
                  <a:p>
                    <a:r>
                      <a:rPr lang="ru-RU" sz="1200" i="1" baseline="0" dirty="0" smtClean="0"/>
                      <a:t>7133,4</a:t>
                    </a:r>
                    <a:r>
                      <a:rPr lang="ru-RU" sz="1200" i="1" dirty="0" smtClean="0"/>
                      <a:t>млн. рублей</a:t>
                    </a:r>
                    <a:r>
                      <a:rPr lang="en-US" sz="1200" i="1" dirty="0" smtClean="0"/>
                      <a:t> </a:t>
                    </a:r>
                    <a:r>
                      <a:rPr lang="ru-RU" sz="1200" i="1" dirty="0" smtClean="0"/>
                      <a:t>-                    40</a:t>
                    </a:r>
                    <a:r>
                      <a:rPr lang="en-US" sz="1200" i="1" dirty="0" smtClean="0"/>
                      <a:t>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</c:dLbl>
            <c:txPr>
              <a:bodyPr/>
              <a:lstStyle/>
              <a:p>
                <a:pPr>
                  <a:defRPr sz="1200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Бюджет ТФОМС</c:v>
                </c:pt>
                <c:pt idx="1">
                  <c:v>Республиканский бюджет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10828.7</c:v>
                </c:pt>
                <c:pt idx="1">
                  <c:v>7133.4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</c:pie3DChart>
    </c:plotArea>
    <c:plotVisOnly val="1"/>
    <c:dispBlanksAs val="zero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8.9048871708815418E-3"/>
          <c:y val="8.9194324612017747E-2"/>
          <c:w val="0.58678064781135941"/>
          <c:h val="0.55061114051287063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rgbClr val="F97F88"/>
              </a:solidFill>
            </c:spPr>
          </c:dPt>
          <c:dPt>
            <c:idx val="1"/>
            <c:bubble3D val="0"/>
            <c:spPr>
              <a:solidFill>
                <a:srgbClr val="9DFFE5"/>
              </a:solidFill>
            </c:spPr>
          </c:dPt>
          <c:dPt>
            <c:idx val="2"/>
            <c:bubble3D val="0"/>
            <c:spPr>
              <a:solidFill>
                <a:srgbClr val="FF0000"/>
              </a:solidFill>
            </c:spPr>
          </c:dPt>
          <c:dPt>
            <c:idx val="3"/>
            <c:bubble3D val="0"/>
            <c:spPr>
              <a:solidFill>
                <a:srgbClr val="7030A0"/>
              </a:solidFill>
            </c:spPr>
          </c:dPt>
          <c:dPt>
            <c:idx val="4"/>
            <c:bubble3D val="0"/>
            <c:spPr>
              <a:solidFill>
                <a:srgbClr val="99FF66"/>
              </a:solidFill>
            </c:spPr>
          </c:dPt>
          <c:dPt>
            <c:idx val="5"/>
            <c:bubble3D val="0"/>
            <c:spPr>
              <a:solidFill>
                <a:srgbClr val="0000FF"/>
              </a:solidFill>
            </c:spPr>
          </c:dPt>
          <c:dPt>
            <c:idx val="6"/>
            <c:bubble3D val="0"/>
            <c:spPr>
              <a:solidFill>
                <a:srgbClr val="9999FF"/>
              </a:solidFill>
            </c:spPr>
          </c:dPt>
          <c:dLbls>
            <c:dLbl>
              <c:idx val="0"/>
              <c:layout>
                <c:manualLayout>
                  <c:x val="-0.14445152196445496"/>
                  <c:y val="0.11789003501035497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1428,9 млн. рублей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–</a:t>
                    </a:r>
                    <a:r>
                      <a:rPr lang="ru-RU" sz="1100" b="0" i="1" baseline="0" dirty="0" smtClean="0">
                        <a:solidFill>
                          <a:schemeClr val="tx1"/>
                        </a:solidFill>
                      </a:rPr>
                      <a:t> 20,0</a:t>
                    </a:r>
                    <a:r>
                      <a:rPr lang="en-US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sz="1200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9.897680227062719E-2"/>
                  <c:y val="-0.15870091926242247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i="1" dirty="0" smtClean="0">
                        <a:solidFill>
                          <a:schemeClr val="tx1"/>
                        </a:solidFill>
                      </a:rPr>
                      <a:t>370,7 млн. рублей- 5,2</a:t>
                    </a:r>
                    <a:r>
                      <a:rPr lang="en-US" sz="1100" b="0" i="1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  <c:separator>
</c:separator>
            </c:dLbl>
            <c:dLbl>
              <c:idx val="2"/>
              <c:layout>
                <c:manualLayout>
                  <c:x val="0.11529610822387985"/>
                  <c:y val="-0.10731379177031596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26,5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рублей-0,4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0.14449650059629765"/>
                  <c:y val="-2.1222865846127575E-2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21,2 млн.</a:t>
                    </a:r>
                    <a:r>
                      <a:rPr lang="ru-RU" sz="1100" b="0" baseline="0" dirty="0" smtClean="0">
                        <a:solidFill>
                          <a:schemeClr val="tx1"/>
                        </a:solidFill>
                      </a:rPr>
                      <a:t> рублей-0,3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4"/>
              <c:layout>
                <c:manualLayout>
                  <c:x val="0.12420716893246525"/>
                  <c:y val="6.9118645878791157E-2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84,8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 млн. рублей-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 1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,2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5"/>
              <c:layout>
                <c:manualLayout>
                  <c:x val="0.10230632344442836"/>
                  <c:y val="0.16040877468888937"/>
                </c:manualLayout>
              </c:layout>
              <c:tx>
                <c:rich>
                  <a:bodyPr/>
                  <a:lstStyle/>
                  <a:p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43,9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 млн. рублей-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0,6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dLbl>
              <c:idx val="6"/>
              <c:layout>
                <c:manualLayout>
                  <c:x val="0.11574236680647525"/>
                  <c:y val="-0.16162432197526816"/>
                </c:manualLayout>
              </c:layout>
              <c:tx>
                <c:rich>
                  <a:bodyPr/>
                  <a:lstStyle/>
                  <a:p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5157,4 млн. рублей –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 </a:t>
                    </a:r>
                    <a:r>
                      <a:rPr lang="ru-RU" sz="1100" b="0" dirty="0" smtClean="0">
                        <a:solidFill>
                          <a:schemeClr val="tx1"/>
                        </a:solidFill>
                      </a:rPr>
                      <a:t>72,3</a:t>
                    </a:r>
                    <a:r>
                      <a:rPr lang="en-US" sz="1100" b="0" dirty="0" smtClean="0">
                        <a:solidFill>
                          <a:schemeClr val="tx1"/>
                        </a:solidFill>
                      </a:rPr>
                      <a:t>%</a:t>
                    </a:r>
                    <a:endParaRPr lang="en-US" b="0" dirty="0"/>
                  </a:p>
                </c:rich>
              </c:tx>
              <c:showLegendKey val="0"/>
              <c:showVal val="1"/>
              <c:showCatName val="0"/>
              <c:showSerName val="0"/>
              <c:showPercent val="1"/>
              <c:showBubbleSize val="0"/>
            </c:dLbl>
            <c:txPr>
              <a:bodyPr/>
              <a:lstStyle/>
              <a:p>
                <a:pPr>
                  <a:defRPr sz="1100" b="1" i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1"/>
            <c:showBubbleSize val="0"/>
            <c:showLeaderLines val="1"/>
          </c:dLbls>
          <c:cat>
            <c:strRef>
              <c:f>Лист1!$A$2:$A$8</c:f>
              <c:strCache>
                <c:ptCount val="7"/>
                <c:pt idx="0">
                  <c:v>Стационарная медицинская помощь</c:v>
                </c:pt>
                <c:pt idx="1">
                  <c:v>Амбулаторная помощь</c:v>
                </c:pt>
                <c:pt idx="2">
                  <c:v>Медицинская помощь в дневных стационарах всех типов</c:v>
                </c:pt>
                <c:pt idx="3">
                  <c:v>Скорая медицинская помощь</c:v>
                </c:pt>
                <c:pt idx="4">
                  <c:v>Санаторно-оздоровительная помощь</c:v>
                </c:pt>
                <c:pt idx="5">
                  <c:v>Заготовка, переработка, хранение и обеспечение безопасности донорской крови и ее компонентов</c:v>
                </c:pt>
                <c:pt idx="6">
                  <c:v>Другие вопросы в области здравоохранения</c:v>
                </c:pt>
              </c:strCache>
            </c:strRef>
          </c:cat>
          <c:val>
            <c:numRef>
              <c:f>Лист1!$B$2:$B$8</c:f>
              <c:numCache>
                <c:formatCode>0.0</c:formatCode>
                <c:ptCount val="7"/>
                <c:pt idx="0">
                  <c:v>1428.9</c:v>
                </c:pt>
                <c:pt idx="1">
                  <c:v>370.7</c:v>
                </c:pt>
                <c:pt idx="2">
                  <c:v>26.5</c:v>
                </c:pt>
                <c:pt idx="3">
                  <c:v>21.2</c:v>
                </c:pt>
                <c:pt idx="4">
                  <c:v>84.8</c:v>
                </c:pt>
                <c:pt idx="5">
                  <c:v>43.9</c:v>
                </c:pt>
                <c:pt idx="6">
                  <c:v>5157.3999999999996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0.21867199707550702"/>
          <c:y val="0.64280143437643567"/>
          <c:w val="0.77826681015732158"/>
          <c:h val="0.3571985656235645"/>
        </c:manualLayout>
      </c:layout>
      <c:overlay val="0"/>
      <c:txPr>
        <a:bodyPr/>
        <a:lstStyle/>
        <a:p>
          <a:pPr>
            <a:defRPr sz="900" b="1"/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7232502187226608E-2"/>
          <c:y val="0.10222475280524389"/>
          <c:w val="0.61445636482939636"/>
          <c:h val="0.707123083370483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республиканские средства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5316.2</c:v>
                </c:pt>
                <c:pt idx="1">
                  <c:v>5622.8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федеральные средства</c:v>
                </c:pt>
              </c:strCache>
            </c:strRef>
          </c:tx>
          <c:spPr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Лист1!$A$2:$A$3</c:f>
              <c:strCache>
                <c:ptCount val="2"/>
                <c:pt idx="0">
                  <c:v>План на 2015 год с учетом 3 уточнения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Лист1!$C$2:$C$3</c:f>
              <c:numCache>
                <c:formatCode>#,##0.0</c:formatCode>
                <c:ptCount val="2"/>
                <c:pt idx="0">
                  <c:v>2963.2</c:v>
                </c:pt>
                <c:pt idx="1">
                  <c:v>1760.2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20"/>
        <c:overlap val="100"/>
        <c:axId val="167871232"/>
        <c:axId val="167872768"/>
      </c:barChart>
      <c:catAx>
        <c:axId val="1678712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200">
                <a:latin typeface="TimesET" pitchFamily="2" charset="0"/>
              </a:defRPr>
            </a:pPr>
            <a:endParaRPr lang="ru-RU"/>
          </a:p>
        </c:txPr>
        <c:crossAx val="167872768"/>
        <c:crosses val="autoZero"/>
        <c:auto val="1"/>
        <c:lblAlgn val="ctr"/>
        <c:lblOffset val="100"/>
        <c:noMultiLvlLbl val="0"/>
      </c:catAx>
      <c:valAx>
        <c:axId val="167872768"/>
        <c:scaling>
          <c:orientation val="minMax"/>
          <c:max val="9500"/>
          <c:min val="0"/>
        </c:scaling>
        <c:delete val="1"/>
        <c:axPos val="l"/>
        <c:majorGridlines/>
        <c:numFmt formatCode="#,##0.0" sourceLinked="1"/>
        <c:majorTickMark val="out"/>
        <c:minorTickMark val="none"/>
        <c:tickLblPos val="nextTo"/>
        <c:crossAx val="16787123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9.9289807524059526E-2"/>
          <c:y val="0.9091103098249278"/>
          <c:w val="0.59564665354330715"/>
          <c:h val="4.9498543762366773E-2"/>
        </c:manualLayout>
      </c:layout>
      <c:overlay val="0"/>
      <c:txPr>
        <a:bodyPr/>
        <a:lstStyle/>
        <a:p>
          <a:pPr>
            <a:defRPr sz="1400">
              <a:latin typeface="TimesET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 algn="r">
              <a:defRPr/>
            </a:pPr>
            <a:r>
              <a:rPr lang="ru-RU" sz="1200" dirty="0"/>
              <a:t>на </a:t>
            </a:r>
            <a:r>
              <a:rPr lang="ru-RU" sz="1200" dirty="0" smtClean="0"/>
              <a:t>01.01.2015  </a:t>
            </a:r>
            <a:r>
              <a:rPr lang="ru-RU" sz="1200" dirty="0"/>
              <a:t>(за</a:t>
            </a:r>
            <a:r>
              <a:rPr lang="ru-RU" sz="1200" baseline="0" dirty="0"/>
              <a:t> 2014 год)</a:t>
            </a:r>
            <a:endParaRPr lang="ru-RU" sz="1200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777777249462275E-3"/>
                  <c:y val="1.47325754687286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3333333333333332E-3"/>
                  <c:y val="4.3290043290043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2.1645021645021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0925337632079971E-17"/>
                  <c:y val="1.7316017316017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2.7777777777777779E-3"/>
                  <c:y val="1.29870129870129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6666666666666566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Лист1!$A$3:$A$16</c:f>
              <c:strCache>
                <c:ptCount val="14"/>
                <c:pt idx="0">
                  <c:v>Самарская обл.</c:v>
                </c:pt>
                <c:pt idx="1">
                  <c:v>Оренбургская обл.</c:v>
                </c:pt>
                <c:pt idx="2">
                  <c:v>Нижегородская обл.</c:v>
                </c:pt>
                <c:pt idx="3">
                  <c:v>Башкортостан</c:v>
                </c:pt>
                <c:pt idx="4">
                  <c:v>Татарстан</c:v>
                </c:pt>
                <c:pt idx="5">
                  <c:v>Пермский край</c:v>
                </c:pt>
                <c:pt idx="6">
                  <c:v>Удмуртия</c:v>
                </c:pt>
                <c:pt idx="7">
                  <c:v>Саратовская обл.</c:v>
                </c:pt>
                <c:pt idx="8">
                  <c:v>Мордовия</c:v>
                </c:pt>
                <c:pt idx="9">
                  <c:v>Кировская обл.</c:v>
                </c:pt>
                <c:pt idx="10">
                  <c:v>Ульяновская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Пензенская обл.</c:v>
                </c:pt>
              </c:strCache>
            </c:strRef>
          </c:cat>
          <c:val>
            <c:numRef>
              <c:f>Лист1!$B$3:$B$16</c:f>
              <c:numCache>
                <c:formatCode>0.0</c:formatCode>
                <c:ptCount val="14"/>
                <c:pt idx="0">
                  <c:v>55.100999999999999</c:v>
                </c:pt>
                <c:pt idx="1">
                  <c:v>54.341000000000001</c:v>
                </c:pt>
                <c:pt idx="2">
                  <c:v>49.671999999999997</c:v>
                </c:pt>
                <c:pt idx="3">
                  <c:v>41.774000000000001</c:v>
                </c:pt>
                <c:pt idx="4">
                  <c:v>39.311</c:v>
                </c:pt>
                <c:pt idx="5">
                  <c:v>38.552</c:v>
                </c:pt>
                <c:pt idx="6">
                  <c:v>35.942999999999998</c:v>
                </c:pt>
                <c:pt idx="7">
                  <c:v>35.771999999999998</c:v>
                </c:pt>
                <c:pt idx="8">
                  <c:v>35.731999999999999</c:v>
                </c:pt>
                <c:pt idx="9">
                  <c:v>35.655000000000001</c:v>
                </c:pt>
                <c:pt idx="10">
                  <c:v>35.618000000000002</c:v>
                </c:pt>
                <c:pt idx="11">
                  <c:v>34.496000000000002</c:v>
                </c:pt>
                <c:pt idx="12">
                  <c:v>33.866</c:v>
                </c:pt>
                <c:pt idx="13">
                  <c:v>32.639000000000003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7909248"/>
        <c:axId val="167910784"/>
        <c:axId val="0"/>
      </c:bar3DChart>
      <c:catAx>
        <c:axId val="167909248"/>
        <c:scaling>
          <c:orientation val="minMax"/>
        </c:scaling>
        <c:delete val="0"/>
        <c:axPos val="b"/>
        <c:majorTickMark val="out"/>
        <c:minorTickMark val="none"/>
        <c:tickLblPos val="nextTo"/>
        <c:crossAx val="167910784"/>
        <c:crosses val="autoZero"/>
        <c:auto val="1"/>
        <c:lblAlgn val="ctr"/>
        <c:lblOffset val="100"/>
        <c:noMultiLvlLbl val="0"/>
      </c:catAx>
      <c:valAx>
        <c:axId val="167910784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167909248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9"/>
    </mc:Choice>
    <mc:Fallback>
      <c:style val="29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/>
              <a:t>на 01.01.2016 </a:t>
            </a:r>
            <a:r>
              <a:rPr lang="ru-RU" sz="1200" dirty="0" smtClean="0"/>
              <a:t> (</a:t>
            </a:r>
            <a:r>
              <a:rPr lang="ru-RU" sz="1200" dirty="0"/>
              <a:t>за 2015 год)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spPr>
            <a:solidFill>
              <a:srgbClr val="66CCFF"/>
            </a:solidFill>
          </c:spPr>
          <c:invertIfNegative val="0"/>
          <c:dPt>
            <c:idx val="12"/>
            <c:invertIfNegative val="0"/>
            <c:bubble3D val="0"/>
            <c:spPr>
              <a:solidFill>
                <a:srgbClr val="FFFF99"/>
              </a:solidFill>
            </c:spPr>
          </c:dPt>
          <c:dLbls>
            <c:dLbl>
              <c:idx val="0"/>
              <c:layout>
                <c:manualLayout>
                  <c:x val="-2.2021767624683232E-17"/>
                  <c:y val="1.8518518518518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"/>
                  <c:y val="9.259259259259281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207207207207207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-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2.4024024024024023E-3"/>
                  <c:y val="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9.6096096096096092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4.8048048048048046E-3"/>
                  <c:y val="1.38888888888888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1.2012012012012012E-2"/>
                  <c:y val="9.259259259259258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7.207207207207207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9.6096096096096977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7.2072072072072073E-3"/>
                  <c:y val="4.629629629629629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1.4414414414414415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Лист1!$A$19:$A$32</c:f>
              <c:strCache>
                <c:ptCount val="14"/>
                <c:pt idx="0">
                  <c:v>Оренбургская обл.</c:v>
                </c:pt>
                <c:pt idx="1">
                  <c:v>Самарская обл.</c:v>
                </c:pt>
                <c:pt idx="2">
                  <c:v>Нижегородская обл.</c:v>
                </c:pt>
                <c:pt idx="3">
                  <c:v>Пермский край</c:v>
                </c:pt>
                <c:pt idx="4">
                  <c:v>Башкортостан</c:v>
                </c:pt>
                <c:pt idx="5">
                  <c:v>Татарстан</c:v>
                </c:pt>
                <c:pt idx="6">
                  <c:v>Ульяновская обл.</c:v>
                </c:pt>
                <c:pt idx="7">
                  <c:v>Пензенская обл.</c:v>
                </c:pt>
                <c:pt idx="8">
                  <c:v>Удмуртия</c:v>
                </c:pt>
                <c:pt idx="9">
                  <c:v>Мордовия</c:v>
                </c:pt>
                <c:pt idx="10">
                  <c:v>Саратовская обл.</c:v>
                </c:pt>
                <c:pt idx="11">
                  <c:v>Марий Эл</c:v>
                </c:pt>
                <c:pt idx="12">
                  <c:v>Чувашия</c:v>
                </c:pt>
                <c:pt idx="13">
                  <c:v>Кировская обл.</c:v>
                </c:pt>
              </c:strCache>
            </c:strRef>
          </c:cat>
          <c:val>
            <c:numRef>
              <c:f>Лист1!$B$19:$B$32</c:f>
              <c:numCache>
                <c:formatCode>0.0</c:formatCode>
                <c:ptCount val="14"/>
                <c:pt idx="0">
                  <c:v>54.871000000000002</c:v>
                </c:pt>
                <c:pt idx="1">
                  <c:v>52.914999999999999</c:v>
                </c:pt>
                <c:pt idx="2">
                  <c:v>50.784999999999997</c:v>
                </c:pt>
                <c:pt idx="3">
                  <c:v>44.545000000000002</c:v>
                </c:pt>
                <c:pt idx="4">
                  <c:v>41.923000000000002</c:v>
                </c:pt>
                <c:pt idx="5">
                  <c:v>41.411000000000001</c:v>
                </c:pt>
                <c:pt idx="6">
                  <c:v>38.851999999999997</c:v>
                </c:pt>
                <c:pt idx="7">
                  <c:v>37.515000000000001</c:v>
                </c:pt>
                <c:pt idx="8">
                  <c:v>37.203000000000003</c:v>
                </c:pt>
                <c:pt idx="9">
                  <c:v>35.890999999999998</c:v>
                </c:pt>
                <c:pt idx="10">
                  <c:v>35.448999999999998</c:v>
                </c:pt>
                <c:pt idx="11">
                  <c:v>35.192999999999998</c:v>
                </c:pt>
                <c:pt idx="12">
                  <c:v>34.034999999999997</c:v>
                </c:pt>
                <c:pt idx="13">
                  <c:v>33.680999999999997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5083904"/>
        <c:axId val="175085440"/>
        <c:axId val="0"/>
      </c:bar3DChart>
      <c:catAx>
        <c:axId val="175083904"/>
        <c:scaling>
          <c:orientation val="minMax"/>
        </c:scaling>
        <c:delete val="0"/>
        <c:axPos val="b"/>
        <c:majorTickMark val="out"/>
        <c:minorTickMark val="none"/>
        <c:tickLblPos val="nextTo"/>
        <c:crossAx val="175085440"/>
        <c:crosses val="autoZero"/>
        <c:auto val="1"/>
        <c:lblAlgn val="ctr"/>
        <c:lblOffset val="100"/>
        <c:noMultiLvlLbl val="0"/>
      </c:catAx>
      <c:valAx>
        <c:axId val="175085440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75083904"/>
        <c:crosses val="autoZero"/>
        <c:crossBetween val="between"/>
        <c:majorUnit val="15"/>
        <c:minorUnit val="2"/>
      </c:valAx>
    </c:plotArea>
    <c:plotVisOnly val="1"/>
    <c:dispBlanksAs val="gap"/>
    <c:showDLblsOverMax val="0"/>
  </c:chart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9005397667414467E-2"/>
          <c:y val="3.3471211637724679E-2"/>
          <c:w val="0.49526940530931457"/>
          <c:h val="0.81190432608675545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объем финансирования</c:v>
                </c:pt>
              </c:strCache>
            </c:strRef>
          </c:tx>
          <c:spPr>
            <a:ln>
              <a:noFill/>
            </a:ln>
            <a:effectLst/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solidFill>
                <a:srgbClr val="00B050"/>
              </a:solidFill>
              <a:ln>
                <a:noFill/>
              </a:ln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1"/>
            <c:bubble3D val="0"/>
            <c:spPr>
              <a:solidFill>
                <a:srgbClr val="F97F88"/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>
                <a:noFill/>
              </a:ln>
              <a:effectLst/>
              <a:scene3d>
                <a:camera prst="orthographicFront"/>
                <a:lightRig rig="threePt" dir="t">
                  <a:rot lat="0" lon="0" rev="1200000"/>
                </a:lightRig>
              </a:scene3d>
              <a:sp3d>
                <a:bevelT w="63500" h="25400"/>
              </a:sp3d>
            </c:spPr>
          </c:dPt>
          <c:dLbls>
            <c:dLbl>
              <c:idx val="0"/>
              <c:layout>
                <c:manualLayout>
                  <c:x val="8.9946368592427856E-2"/>
                  <c:y val="-9.500624112990099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243296074053534E-2"/>
                  <c:y val="-4.6078359697471986E-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5.6216480370267365E-2"/>
                  <c:y val="0.1248653454850128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2.9513652194390443E-2"/>
                  <c:y val="2.714442658550347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5.059483233324067E-2"/>
                  <c:y val="0.14115191594138468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7.0270600462834266E-3"/>
                  <c:y val="0.16558230596925613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6"/>
              <c:layout>
                <c:manualLayout>
                  <c:x val="-7.8703072518374384E-2"/>
                  <c:y val="0.13843766564642726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0.10118966466648135"/>
                  <c:y val="-1.3572320161414428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0.11102754873127815"/>
                  <c:y val="-5.7003744677940602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9"/>
              <c:layout>
                <c:manualLayout>
                  <c:x val="-4.2162360277700562E-3"/>
                  <c:y val="-1.4803874630234427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0"/>
              <c:layout>
                <c:manualLayout>
                  <c:x val="-8.7135544573914495E-2"/>
                  <c:y val="-0.10185053776311066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1"/>
              <c:layout>
                <c:manualLayout>
                  <c:x val="9.837884064796798E-3"/>
                  <c:y val="-2.714464032282885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2"/>
              <c:layout>
                <c:manualLayout>
                  <c:x val="-2.6702938838239956E-2"/>
                  <c:y val="-8.6862849033052345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3"/>
              <c:layout>
                <c:manualLayout>
                  <c:x val="2.3892004157363651E-2"/>
                  <c:y val="5.9718208710223486E-2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4"/>
              <c:layout>
                <c:manualLayout>
                  <c:x val="1.4054120092566853E-2"/>
                  <c:y val="-0.10586409725903254"/>
                </c:manualLayout>
              </c:layout>
              <c:showLegendKey val="1"/>
              <c:showVal val="1"/>
              <c:showCatName val="0"/>
              <c:showSerName val="0"/>
              <c:showPercent val="0"/>
              <c:showBubbleSize val="0"/>
            </c:dLbl>
            <c:numFmt formatCode="0.0%" sourceLinked="0"/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Лист1!$A$2:$A$16</c:f>
              <c:strCache>
                <c:ptCount val="15"/>
                <c:pt idx="0">
                  <c:v>"Развитие жилищного строительства и сферы жилищно-коммунального хозяйства" на 2012-2020 годы</c:v>
                </c:pt>
                <c:pt idx="1">
                  <c:v>"Развитие здравоохранения" на 2013-2020 годы</c:v>
                </c:pt>
                <c:pt idx="2">
                  <c:v>"Социальная поддержка граждан" на 2012-2020 годы</c:v>
                </c:pt>
                <c:pt idx="3">
                  <c:v>"Развитие культуры и туризма" на 2014-2020 годы</c:v>
                </c:pt>
                <c:pt idx="4">
                  <c:v>"Развитие физической культуры и спорта" на 2014-2020 годы</c:v>
                </c:pt>
                <c:pt idx="5">
                  <c:v>"Содействие занятости населения" на 2012-2020 годы</c:v>
                </c:pt>
                <c:pt idx="6">
                  <c:v>"Развитие образования" на 2012-2020 годы</c:v>
                </c:pt>
                <c:pt idx="7">
                  <c:v>"Повышение безопасности жизнедеятельности населения и территорий Чувашской Республики" на 2012-2020 годы</c:v>
                </c:pt>
                <c:pt idx="8">
                  <c:v>"Развитие сельского хозяйства и регулирование рынка сельскохозяйственной продукции, сырья и продовольствия Чувашской Республики" на 2013-2020 годы</c:v>
                </c:pt>
                <c:pt idx="9">
                  <c:v>"Экономическое развитие и инновационная экономика на 2012-2020 годы"</c:v>
                </c:pt>
                <c:pt idx="10">
                  <c:v>"Развитие транспортной системы Чувашской Республики"</c:v>
                </c:pt>
                <c:pt idx="11">
                  <c:v>"Развитие потенциала природно-сырьевых ресурсов и повышение экологической безопасности" на 2014-2020 годы</c:v>
                </c:pt>
                <c:pt idx="12">
                  <c:v>"Управление общественными финансами и государственным долгом Чувашской Республики" на 2012-2020 годы</c:v>
                </c:pt>
                <c:pt idx="13">
                  <c:v>"Развитие потенциала государственного управления" на 2012-2020 годы</c:v>
                </c:pt>
                <c:pt idx="14">
                  <c:v>"Информационное общество Чувашии" на 2014-2020 годы</c:v>
                </c:pt>
              </c:strCache>
            </c:strRef>
          </c:cat>
          <c:val>
            <c:numRef>
              <c:f>Лист1!$B$2:$B$16</c:f>
              <c:numCache>
                <c:formatCode>0.00%</c:formatCode>
                <c:ptCount val="15"/>
                <c:pt idx="0">
                  <c:v>4.82E-2</c:v>
                </c:pt>
                <c:pt idx="1">
                  <c:v>0.20250000000000001</c:v>
                </c:pt>
                <c:pt idx="2">
                  <c:v>0.1789</c:v>
                </c:pt>
                <c:pt idx="3">
                  <c:v>2.1700000000000001E-2</c:v>
                </c:pt>
                <c:pt idx="4">
                  <c:v>1.9900000000000001E-2</c:v>
                </c:pt>
                <c:pt idx="5">
                  <c:v>1.1299999999999999E-2</c:v>
                </c:pt>
                <c:pt idx="6">
                  <c:v>0.27710000000000001</c:v>
                </c:pt>
                <c:pt idx="7">
                  <c:v>4.1000000000000003E-3</c:v>
                </c:pt>
                <c:pt idx="8">
                  <c:v>8.3400000000000002E-2</c:v>
                </c:pt>
                <c:pt idx="9">
                  <c:v>4.8999999999999998E-3</c:v>
                </c:pt>
                <c:pt idx="10">
                  <c:v>7.4899999999999994E-2</c:v>
                </c:pt>
                <c:pt idx="11">
                  <c:v>6.0000000000000001E-3</c:v>
                </c:pt>
                <c:pt idx="12">
                  <c:v>4.82E-2</c:v>
                </c:pt>
                <c:pt idx="13">
                  <c:v>1.46E-2</c:v>
                </c:pt>
                <c:pt idx="14">
                  <c:v>4.3E-3</c:v>
                </c:pt>
              </c:numCache>
            </c:numRef>
          </c:val>
        </c:ser>
        <c:dLbls>
          <c:showLegendKey val="0"/>
          <c:showVal val="1"/>
          <c:showCatName val="1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ayout>
        <c:manualLayout>
          <c:xMode val="edge"/>
          <c:yMode val="edge"/>
          <c:x val="0.55347736556293503"/>
          <c:y val="1.6538780500316333E-2"/>
          <c:w val="0.44576625718641383"/>
          <c:h val="0.97828343279243546"/>
        </c:manualLayout>
      </c:layout>
      <c:overlay val="0"/>
      <c:txPr>
        <a:bodyPr/>
        <a:lstStyle/>
        <a:p>
          <a:pPr>
            <a:defRPr sz="800" b="1">
              <a:latin typeface="TimesET" pitchFamily="2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02051205780003"/>
          <c:y val="2.3106996402745886E-2"/>
          <c:w val="0.82468816188882244"/>
          <c:h val="0.7346316885298609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1.1378664019410029E-2"/>
                  <c:y val="1.7225524157780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#,##0.0" sourceLinked="0"/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Факт за 2015 год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1681.6</c:v>
                </c:pt>
                <c:pt idx="1">
                  <c:v>1788.7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74936448"/>
        <c:axId val="174937984"/>
        <c:axId val="0"/>
      </c:bar3DChart>
      <c:catAx>
        <c:axId val="1749364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74937984"/>
        <c:crosses val="autoZero"/>
        <c:auto val="1"/>
        <c:lblAlgn val="ctr"/>
        <c:lblOffset val="100"/>
        <c:noMultiLvlLbl val="0"/>
      </c:catAx>
      <c:valAx>
        <c:axId val="174937984"/>
        <c:scaling>
          <c:orientation val="minMax"/>
          <c:max val="25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74936448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"/>
      <c:rotY val="5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4402051205780003"/>
          <c:y val="0.18498183847121322"/>
          <c:w val="0.82468816188882244"/>
          <c:h val="0.57275684646139369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tint val="50000"/>
                    <a:satMod val="300000"/>
                  </a:schemeClr>
                </a:gs>
                <a:gs pos="35000">
                  <a:schemeClr val="accent4">
                    <a:tint val="37000"/>
                    <a:satMod val="300000"/>
                  </a:schemeClr>
                </a:gs>
                <a:gs pos="100000">
                  <a:schemeClr val="accent4">
                    <a:tint val="15000"/>
                    <a:satMod val="350000"/>
                  </a:schemeClr>
                </a:gs>
              </a:gsLst>
              <a:lin ang="16200000" scaled="1"/>
            </a:gradFill>
            <a:ln w="9525" cap="flat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c:spPr>
          <c:invertIfNegative val="0"/>
          <c:dLbls>
            <c:dLbl>
              <c:idx val="1"/>
              <c:layout>
                <c:manualLayout>
                  <c:x val="1.1378664019410029E-2"/>
                  <c:y val="1.72255241577803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>
                    <a:ln>
                      <a:noFill/>
                    </a:ln>
                    <a:solidFill>
                      <a:schemeClr val="tx1"/>
                    </a:solidFill>
                    <a:effectLst>
                      <a:glow rad="101600">
                        <a:schemeClr val="bg1">
                          <a:lumMod val="65000"/>
                          <a:alpha val="60000"/>
                        </a:schemeClr>
                      </a:glow>
                    </a:effectLst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Факт за 2015 год</c:v>
                </c:pt>
                <c:pt idx="1">
                  <c:v>План на 2016 год</c:v>
                </c:pt>
              </c:strCache>
            </c:strRef>
          </c:cat>
          <c:val>
            <c:numRef>
              <c:f>Лист1!$B$2:$B$3</c:f>
              <c:numCache>
                <c:formatCode>0.0</c:formatCode>
                <c:ptCount val="2"/>
                <c:pt idx="0">
                  <c:v>637.1</c:v>
                </c:pt>
                <c:pt idx="1">
                  <c:v>541.6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8223872"/>
        <c:axId val="168346752"/>
        <c:axId val="0"/>
      </c:bar3DChart>
      <c:catAx>
        <c:axId val="1682238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68346752"/>
        <c:crosses val="autoZero"/>
        <c:auto val="1"/>
        <c:lblAlgn val="ctr"/>
        <c:lblOffset val="100"/>
        <c:noMultiLvlLbl val="0"/>
      </c:catAx>
      <c:valAx>
        <c:axId val="168346752"/>
        <c:scaling>
          <c:orientation val="minMax"/>
          <c:max val="4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168223872"/>
        <c:crosses val="autoZero"/>
        <c:crossBetween val="between"/>
        <c:majorUnit val="2000"/>
      </c:valAx>
      <c:spPr>
        <a:noFill/>
        <a:ln w="25390">
          <a:noFill/>
        </a:ln>
      </c:spPr>
    </c:plotArea>
    <c:plotVisOnly val="1"/>
    <c:dispBlanksAs val="gap"/>
    <c:showDLblsOverMax val="0"/>
  </c:chart>
  <c:txPr>
    <a:bodyPr/>
    <a:lstStyle/>
    <a:p>
      <a:pPr>
        <a:defRPr sz="1200">
          <a:latin typeface="TimesET" pitchFamily="2" charset="0"/>
        </a:defRPr>
      </a:pPr>
      <a:endParaRPr lang="ru-RU"/>
    </a:p>
  </c:txPr>
  <c:externalData r:id="rId1">
    <c:autoUpdate val="0"/>
  </c:externalData>
  <c:userShapes r:id="rId2"/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 prst="angle"/>
            </a:sp3d>
          </c:spPr>
          <c:invertIfNegative val="0"/>
          <c:dPt>
            <c:idx val="0"/>
            <c:invertIfNegative val="0"/>
            <c:bubble3D val="0"/>
            <c:spPr>
              <a:solidFill>
                <a:srgbClr val="00B0F0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2.0833333333333333E-3"/>
                  <c:y val="0.253124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0833333333333333E-3"/>
                  <c:y val="9.68749999999999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7298</c:v>
                </c:pt>
                <c:pt idx="1">
                  <c:v>7507.8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rgbClr val="CCFF66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CCFF66"/>
              </a:solidFill>
              <a:scene3d>
                <a:camera prst="orthographicFront"/>
                <a:lightRig rig="threePt" dir="t"/>
              </a:scene3d>
              <a:sp3d>
                <a:bevelT w="165100" prst="coolSlant"/>
              </a:sp3d>
            </c:spPr>
          </c:dPt>
          <c:dLbls>
            <c:dLbl>
              <c:idx val="0"/>
              <c:layout>
                <c:manualLayout>
                  <c:x val="8.3333333333333714E-3"/>
                  <c:y val="0.128124999999999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delete val="1"/>
            </c:dLbl>
            <c:txPr>
              <a:bodyPr/>
              <a:lstStyle/>
              <a:p>
                <a:pPr>
                  <a:defRPr sz="13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2015</c:v>
                </c:pt>
                <c:pt idx="1">
                  <c:v>2016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7289.1</c:v>
                </c:pt>
                <c:pt idx="1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75881600"/>
        <c:axId val="175797376"/>
      </c:barChart>
      <c:catAx>
        <c:axId val="17588160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75797376"/>
        <c:crosses val="autoZero"/>
        <c:auto val="1"/>
        <c:lblAlgn val="ctr"/>
        <c:lblOffset val="100"/>
        <c:noMultiLvlLbl val="0"/>
      </c:catAx>
      <c:valAx>
        <c:axId val="175797376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crossAx val="175881600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Ресурсное обеспечение государственной программы</a:t>
            </a: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3400223034700845"/>
          <c:y val="9.3466738246427983E-2"/>
          <c:w val="0.84232751310095888"/>
          <c:h val="0.68351139229816715"/>
        </c:manualLayout>
      </c:layout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dLbls>
            <c:txPr>
              <a:bodyPr/>
              <a:lstStyle/>
              <a:p>
                <a:pPr>
                  <a:defRPr sz="900" b="1"/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Лист1!$B$2:$B$10</c:f>
              <c:numCache>
                <c:formatCode>#,##0.0</c:formatCode>
                <c:ptCount val="9"/>
                <c:pt idx="0">
                  <c:v>6657.4</c:v>
                </c:pt>
                <c:pt idx="1">
                  <c:v>7586.9</c:v>
                </c:pt>
                <c:pt idx="2">
                  <c:v>10485.700000000001</c:v>
                </c:pt>
                <c:pt idx="3">
                  <c:v>10260</c:v>
                </c:pt>
                <c:pt idx="4">
                  <c:v>10237.4</c:v>
                </c:pt>
                <c:pt idx="5">
                  <c:v>12597.1</c:v>
                </c:pt>
                <c:pt idx="6">
                  <c:v>10053.299999999999</c:v>
                </c:pt>
                <c:pt idx="7">
                  <c:v>9939</c:v>
                </c:pt>
                <c:pt idx="8">
                  <c:v>10064.6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dLbls>
            <c:dLbl>
              <c:idx val="3"/>
              <c:layout>
                <c:manualLayout>
                  <c:x val="-5.5046496626004721E-2"/>
                  <c:y val="-6.047125449276461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rgbClr val="FF000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Лист1!$C$2:$C$10</c:f>
              <c:numCache>
                <c:formatCode>#,##0.0</c:formatCode>
                <c:ptCount val="9"/>
                <c:pt idx="0">
                  <c:v>1037</c:v>
                </c:pt>
                <c:pt idx="1">
                  <c:v>1345.1</c:v>
                </c:pt>
                <c:pt idx="2">
                  <c:v>798.8</c:v>
                </c:pt>
                <c:pt idx="3">
                  <c:v>427.6</c:v>
                </c:pt>
                <c:pt idx="4">
                  <c:v>38.6</c:v>
                </c:pt>
                <c:pt idx="5">
                  <c:v>20.7</c:v>
                </c:pt>
                <c:pt idx="6">
                  <c:v>27</c:v>
                </c:pt>
                <c:pt idx="7">
                  <c:v>27</c:v>
                </c:pt>
                <c:pt idx="8">
                  <c:v>27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местный бюджет</c:v>
                </c:pt>
              </c:strCache>
            </c:strRef>
          </c:tx>
          <c:dLbls>
            <c:dLbl>
              <c:idx val="0"/>
              <c:layout>
                <c:manualLayout>
                  <c:x val="-3.9266325591316348E-2"/>
                  <c:y val="2.434300722892406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9786439614441964E-2"/>
                  <c:y val="1.61351754494058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676525131786172E-2"/>
                  <c:y val="2.707895115543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5.5046496626004721E-2"/>
                  <c:y val="3.528678293494819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5.7676525131786172E-2"/>
                  <c:y val="2.707895115543005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-6.2936582143348976E-2"/>
                  <c:y val="-4.131986243587765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7"/>
              <c:layout>
                <c:manualLayout>
                  <c:x val="-5.5046496626004672E-2"/>
                  <c:y val="-5.773531056625853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8"/>
              <c:layout>
                <c:manualLayout>
                  <c:x val="-2.4624729101886685E-2"/>
                  <c:y val="-6.867908627228286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rgbClr val="00B050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trendline>
            <c:trendlineType val="linear"/>
            <c:dispRSqr val="0"/>
            <c:dispEq val="0"/>
          </c:trendline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Лист1!$D$2:$D$10</c:f>
              <c:numCache>
                <c:formatCode>#,##0.0</c:formatCode>
                <c:ptCount val="9"/>
                <c:pt idx="0">
                  <c:v>438.8</c:v>
                </c:pt>
                <c:pt idx="1">
                  <c:v>198.4</c:v>
                </c:pt>
                <c:pt idx="2">
                  <c:v>166.5</c:v>
                </c:pt>
                <c:pt idx="3">
                  <c:v>344.8</c:v>
                </c:pt>
                <c:pt idx="4">
                  <c:v>166</c:v>
                </c:pt>
                <c:pt idx="5">
                  <c:v>387.2</c:v>
                </c:pt>
                <c:pt idx="6">
                  <c:v>414.2</c:v>
                </c:pt>
                <c:pt idx="7">
                  <c:v>270.39999999999998</c:v>
                </c:pt>
                <c:pt idx="8">
                  <c:v>236.9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dLbls>
            <c:dLbl>
              <c:idx val="8"/>
              <c:layout>
                <c:manualLayout>
                  <c:x val="-2.4624729101886685E-2"/>
                  <c:y val="-8.235880590481327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000" b="1">
                    <a:solidFill>
                      <a:srgbClr val="CC99FF"/>
                    </a:solidFill>
                  </a:defRPr>
                </a:pPr>
                <a:endParaRPr lang="ru-RU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Лист1!$A$2:$A$10</c:f>
              <c:numCache>
                <c:formatCode>General</c:formatCode>
                <c:ptCount val="9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  <c:pt idx="7">
                  <c:v>2019</c:v>
                </c:pt>
                <c:pt idx="8">
                  <c:v>2020</c:v>
                </c:pt>
              </c:numCache>
            </c:numRef>
          </c:cat>
          <c:val>
            <c:numRef>
              <c:f>Лист1!$E$2:$E$10</c:f>
              <c:numCache>
                <c:formatCode>#,##0.0</c:formatCode>
                <c:ptCount val="9"/>
                <c:pt idx="0">
                  <c:v>260.2</c:v>
                </c:pt>
                <c:pt idx="1">
                  <c:v>266</c:v>
                </c:pt>
                <c:pt idx="2">
                  <c:v>156.1</c:v>
                </c:pt>
                <c:pt idx="3">
                  <c:v>150.69999999999999</c:v>
                </c:pt>
                <c:pt idx="4">
                  <c:v>1171.8</c:v>
                </c:pt>
                <c:pt idx="5">
                  <c:v>1564.1</c:v>
                </c:pt>
                <c:pt idx="6">
                  <c:v>1665.9</c:v>
                </c:pt>
                <c:pt idx="7">
                  <c:v>1215.5999999999999</c:v>
                </c:pt>
                <c:pt idx="8">
                  <c:v>945.3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6281472"/>
        <c:axId val="176283008"/>
      </c:lineChart>
      <c:catAx>
        <c:axId val="17628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76283008"/>
        <c:crosses val="autoZero"/>
        <c:auto val="1"/>
        <c:lblAlgn val="ctr"/>
        <c:lblOffset val="100"/>
        <c:noMultiLvlLbl val="0"/>
      </c:catAx>
      <c:valAx>
        <c:axId val="176283008"/>
        <c:scaling>
          <c:orientation val="minMax"/>
        </c:scaling>
        <c:delete val="0"/>
        <c:axPos val="l"/>
        <c:majorGridlines/>
        <c:numFmt formatCode="#,##0.0" sourceLinked="1"/>
        <c:majorTickMark val="none"/>
        <c:min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000"/>
            </a:pPr>
            <a:endParaRPr lang="ru-RU"/>
          </a:p>
        </c:txPr>
        <c:crossAx val="176281472"/>
        <c:crosses val="autoZero"/>
        <c:crossBetween val="between"/>
        <c:majorUnit val="2000"/>
        <c:minorUnit val="400"/>
      </c:valAx>
    </c:plotArea>
    <c:legend>
      <c:legendPos val="b"/>
      <c:legendEntry>
        <c:idx val="4"/>
        <c:delete val="1"/>
      </c:legendEntry>
      <c:overlay val="0"/>
      <c:txPr>
        <a:bodyPr/>
        <a:lstStyle/>
        <a:p>
          <a:pPr>
            <a:defRPr sz="10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198.6</c:v>
                </c:pt>
                <c:pt idx="1">
                  <c:v>239.9</c:v>
                </c:pt>
                <c:pt idx="2">
                  <c:v>216.2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222.6</c:v>
                </c:pt>
                <c:pt idx="1">
                  <c:v>212.7</c:v>
                </c:pt>
                <c:pt idx="2">
                  <c:v>204.7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17.600000000000001</c:v>
                </c:pt>
                <c:pt idx="1">
                  <c:v>17.5</c:v>
                </c:pt>
                <c:pt idx="2">
                  <c:v>19.600000000000001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5.8</c:v>
                </c:pt>
                <c:pt idx="1">
                  <c:v>6.1</c:v>
                </c:pt>
                <c:pt idx="2">
                  <c:v>8.4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Территориальный государственный внебюджетный фонд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Лист1!$F$2:$F$4</c:f>
              <c:numCache>
                <c:formatCode>#,##0.0</c:formatCode>
                <c:ptCount val="3"/>
                <c:pt idx="0">
                  <c:v>471.9</c:v>
                </c:pt>
                <c:pt idx="1">
                  <c:v>510</c:v>
                </c:pt>
                <c:pt idx="2">
                  <c:v>500.5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76838912"/>
        <c:axId val="176844800"/>
      </c:barChart>
      <c:catAx>
        <c:axId val="176838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44800"/>
        <c:crosses val="autoZero"/>
        <c:auto val="1"/>
        <c:lblAlgn val="ctr"/>
        <c:lblOffset val="100"/>
        <c:noMultiLvlLbl val="0"/>
      </c:catAx>
      <c:valAx>
        <c:axId val="176844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6838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9715888049476023E-2"/>
          <c:y val="0.75210904928692135"/>
          <c:w val="0.81673540902862651"/>
          <c:h val="0.233967059215642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5929839344904659"/>
          <c:y val="8.3020989461474556E-2"/>
          <c:w val="0.50877433017061102"/>
          <c:h val="0.79861627402081448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3474356360030551E-3"/>
                  <c:y val="5.932723383969360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108012363005345E-2"/>
                  <c:y val="2.96636169198468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281730181006931E-2"/>
                  <c:y val="8.899085075954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1998</c:v>
                </c:pt>
                <c:pt idx="1">
                  <c:v>1936.7</c:v>
                </c:pt>
                <c:pt idx="2">
                  <c:v>1780.2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6.3474356360030551E-3"/>
                  <c:y val="2.966361691984735E-3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108012363005345E-2"/>
                  <c:y val="2.9663616919846803E-3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281730181006931E-2"/>
                  <c:y val="5.4382669453147632E-17"/>
                </c:manualLayout>
              </c:layout>
              <c:spPr/>
              <c:txPr>
                <a:bodyPr/>
                <a:lstStyle/>
                <a:p>
                  <a:pPr>
                    <a:defRPr sz="1100" b="1" i="1"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4541.2</c:v>
                </c:pt>
                <c:pt idx="1">
                  <c:v>4626.5</c:v>
                </c:pt>
                <c:pt idx="2">
                  <c:v>4891.3999999999996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Местные бюджеты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9.5211534540045814E-3"/>
                  <c:y val="8.899085075954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269487127200611E-2"/>
                  <c:y val="8.899085075954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5211534540046404E-3"/>
                  <c:y val="1.48318084599234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289.10000000000002</c:v>
                </c:pt>
                <c:pt idx="1">
                  <c:v>268.89999999999998</c:v>
                </c:pt>
                <c:pt idx="2">
                  <c:v>273.2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9042306908009163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2160247260106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389742544012221E-2"/>
                  <c:y val="-8.8990850759540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 i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</c:numCache>
            </c:num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214</c:v>
                </c:pt>
                <c:pt idx="1">
                  <c:v>216</c:v>
                </c:pt>
                <c:pt idx="2">
                  <c:v>209.9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2869376"/>
        <c:axId val="182908416"/>
        <c:axId val="0"/>
      </c:bar3DChart>
      <c:catAx>
        <c:axId val="1828693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2908416"/>
        <c:crosses val="autoZero"/>
        <c:auto val="1"/>
        <c:lblAlgn val="ctr"/>
        <c:lblOffset val="100"/>
        <c:noMultiLvlLbl val="0"/>
      </c:catAx>
      <c:valAx>
        <c:axId val="182908416"/>
        <c:scaling>
          <c:orientation val="minMax"/>
        </c:scaling>
        <c:delete val="0"/>
        <c:axPos val="l"/>
        <c:majorGridlines/>
        <c:minorGridlines/>
        <c:numFmt formatCode="#,##0.0" sourceLinked="1"/>
        <c:majorTickMark val="out"/>
        <c:minorTickMark val="none"/>
        <c:tickLblPos val="nextTo"/>
        <c:crossAx val="182869376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2014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</a:t>
            </a:r>
            <a:r>
              <a:rPr lang="ru-RU" sz="1100" baseline="0" dirty="0" smtClean="0"/>
              <a:t> </a:t>
            </a:r>
            <a:r>
              <a:rPr lang="ru-RU" sz="1100" baseline="0" dirty="0" err="1" smtClean="0"/>
              <a:t>Чувашстата</a:t>
            </a:r>
            <a:r>
              <a:rPr lang="ru-RU" sz="1100" baseline="0" dirty="0" smtClean="0"/>
              <a:t>)</a:t>
            </a:r>
            <a:endParaRPr lang="ru-RU" sz="1100" dirty="0"/>
          </a:p>
        </c:rich>
      </c:tx>
      <c:layout>
        <c:manualLayout>
          <c:xMode val="edge"/>
          <c:yMode val="edge"/>
          <c:x val="0.33661004386704496"/>
          <c:y val="3.3704182547514276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2014 год</c:v>
                </c:pt>
              </c:strCache>
            </c:strRef>
          </c:tx>
          <c:dPt>
            <c:idx val="1"/>
            <c:bubble3D val="0"/>
            <c:explosion val="10"/>
          </c:dPt>
          <c:dLbls>
            <c:dLbl>
              <c:idx val="0"/>
              <c:layout>
                <c:manualLayout>
                  <c:x val="3.0021587468572024E-2"/>
                  <c:y val="2.5479388919285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16.100000000000001</c:v>
                </c:pt>
                <c:pt idx="1">
                  <c:v>83.9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27861236179867482"/>
          <c:y val="0.28806327893926487"/>
          <c:w val="0.42679419485222875"/>
          <c:h val="0.600062277544654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год</c:v>
                </c:pt>
              </c:strCache>
            </c:strRef>
          </c:tx>
          <c:dPt>
            <c:idx val="1"/>
            <c:bubble3D val="0"/>
            <c:explosion val="12"/>
          </c:dPt>
          <c:dLbls>
            <c:dLbl>
              <c:idx val="0"/>
              <c:layout>
                <c:manualLayout>
                  <c:x val="3.7982556369026872E-2"/>
                  <c:y val="5.632181213500957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15</a:t>
                    </a:r>
                    <a:r>
                      <a:rPr lang="ru-RU" dirty="0" smtClean="0"/>
                      <a:t>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tx>
                <c:rich>
                  <a:bodyPr/>
                  <a:lstStyle/>
                  <a:p>
                    <a:r>
                      <a:rPr lang="en-US" smtClean="0"/>
                      <a:t>85</a:t>
                    </a:r>
                    <a:r>
                      <a:rPr lang="ru-RU" smtClean="0"/>
                      <a:t>,0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</c:v>
                </c:pt>
                <c:pt idx="1">
                  <c:v>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dirty="0"/>
              <a:t>2013 </a:t>
            </a:r>
            <a:r>
              <a:rPr lang="ru-RU" dirty="0" smtClean="0"/>
              <a:t>год</a:t>
            </a:r>
          </a:p>
          <a:p>
            <a:pPr>
              <a:defRPr/>
            </a:pPr>
            <a:r>
              <a:rPr lang="ru-RU" sz="1100" dirty="0" smtClean="0"/>
              <a:t>(по данным </a:t>
            </a:r>
            <a:r>
              <a:rPr lang="ru-RU" sz="1100" dirty="0" err="1" smtClean="0"/>
              <a:t>Чувашстата</a:t>
            </a:r>
            <a:r>
              <a:rPr lang="ru-RU" sz="1100" dirty="0" smtClean="0"/>
              <a:t>)</a:t>
            </a:r>
            <a:endParaRPr lang="ru-RU" sz="1100" dirty="0"/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27411995359103225"/>
          <c:y val="0.3194678808428878"/>
          <c:w val="0.42778799860068412"/>
          <c:h val="0.60145954149042369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 год</c:v>
                </c:pt>
              </c:strCache>
            </c:strRef>
          </c:tx>
          <c:explosion val="3"/>
          <c:dPt>
            <c:idx val="0"/>
            <c:bubble3D val="0"/>
            <c:explosion val="6"/>
          </c:dPt>
          <c:dLbls>
            <c:dLbl>
              <c:idx val="0"/>
              <c:layout>
                <c:manualLayout>
                  <c:x val="0.10063324709251847"/>
                  <c:y val="8.1344734959950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Доля населения с денежными доходами ниже прожиточного минимума</c:v>
                </c:pt>
                <c:pt idx="1">
                  <c:v>Доля населения с денежными доходами выше прожиточного минимума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16</c:v>
                </c:pt>
                <c:pt idx="1">
                  <c:v>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8155285019445898E-2"/>
          <c:y val="3.6153561281062757E-2"/>
          <c:w val="0.73927149228416333"/>
          <c:h val="0.5674773510014038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2015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7074865570034521E-2"/>
                  <c:y val="1.9925156350681927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3.655334334121919E-3"/>
                  <c:y val="-9.612644809173879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5.7645852437460763E-3"/>
                  <c:y val="-1.0396280967607023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26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39.895499999999998</c:v>
                </c:pt>
                <c:pt idx="1">
                  <c:v>97.56689999999999</c:v>
                </c:pt>
                <c:pt idx="2">
                  <c:v>2.7473000000000001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8505519588732566E-3"/>
                  <c:y val="1.4833883528250038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6739482375520699E-3"/>
                  <c:y val="-8.934236254953693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2067144054700992E-3"/>
                  <c:y val="-8.1171566160618911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4134288109401983E-3"/>
                  <c:y val="-2.5880149119233666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26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38.884190000000004</c:v>
                </c:pt>
                <c:pt idx="1">
                  <c:v>97.566600000000008</c:v>
                </c:pt>
                <c:pt idx="2">
                  <c:v>2.7473000000000001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План 2016 г.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0331751743448787E-3"/>
                  <c:y val="-2.111732320782426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426" b="1" i="0" u="none" strike="noStrike" kern="1200" baseline="0">
                    <a:solidFill>
                      <a:prstClr val="black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Развитие информационных технологий</c:v>
                </c:pt>
                <c:pt idx="1">
                  <c:v>Информационная среда</c:v>
                </c:pt>
                <c:pt idx="2">
                  <c:v>Развитие геоинформационного обеспечения с использованием результатов космической деятельности в интересах социально-экономического развития Чувашской Республики</c:v>
                </c:pt>
              </c:strCache>
            </c:strRef>
          </c:cat>
          <c:val>
            <c:numRef>
              <c:f>Лист1!$D$2:$D$4</c:f>
              <c:numCache>
                <c:formatCode>0.0</c:formatCode>
                <c:ptCount val="3"/>
                <c:pt idx="0">
                  <c:v>62.8</c:v>
                </c:pt>
                <c:pt idx="1">
                  <c:v>77.400000000000006</c:v>
                </c:pt>
                <c:pt idx="2">
                  <c:v>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85366016"/>
        <c:axId val="185367552"/>
      </c:barChart>
      <c:catAx>
        <c:axId val="1853660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0" vert="horz"/>
          <a:lstStyle/>
          <a:p>
            <a:pPr>
              <a:defRPr sz="1044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85367552"/>
        <c:crosses val="autoZero"/>
        <c:auto val="1"/>
        <c:lblAlgn val="ctr"/>
        <c:lblOffset val="100"/>
        <c:noMultiLvlLbl val="0"/>
      </c:catAx>
      <c:valAx>
        <c:axId val="185367552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85366016"/>
        <c:crosses val="autoZero"/>
        <c:crossBetween val="between"/>
      </c:valAx>
      <c:spPr>
        <a:noFill/>
        <a:ln w="53021">
          <a:noFill/>
        </a:ln>
      </c:spPr>
    </c:plotArea>
    <c:legend>
      <c:legendPos val="r"/>
      <c:layout>
        <c:manualLayout>
          <c:xMode val="edge"/>
          <c:yMode val="edge"/>
          <c:x val="0.84855769230769229"/>
          <c:y val="0.27853881278538811"/>
          <c:w val="0.13221153846153846"/>
          <c:h val="0.40182648401826482"/>
        </c:manualLayout>
      </c:layout>
      <c:overlay val="0"/>
      <c:txPr>
        <a:bodyPr/>
        <a:lstStyle/>
        <a:p>
          <a:pPr>
            <a:defRPr sz="1252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2568"/>
      </a:pPr>
      <a:endParaRPr lang="ru-RU"/>
    </a:p>
  </c:tx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410.4</c:v>
                </c:pt>
                <c:pt idx="1">
                  <c:v>445.2</c:v>
                </c:pt>
                <c:pt idx="2">
                  <c:v>245.6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832</c:v>
                </c:pt>
                <c:pt idx="1">
                  <c:v>744.9</c:v>
                </c:pt>
                <c:pt idx="2">
                  <c:v>799.4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240.7</c:v>
                </c:pt>
                <c:pt idx="1">
                  <c:v>321.89999999999992</c:v>
                </c:pt>
                <c:pt idx="2">
                  <c:v>1043.8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0">
                  <c:v>7.6</c:v>
                </c:pt>
                <c:pt idx="1">
                  <c:v>8.8000000000000007</c:v>
                </c:pt>
                <c:pt idx="2">
                  <c:v>9.3000000000000007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56728704"/>
        <c:axId val="156746880"/>
      </c:barChart>
      <c:catAx>
        <c:axId val="156728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746880"/>
        <c:crosses val="autoZero"/>
        <c:auto val="1"/>
        <c:lblAlgn val="ctr"/>
        <c:lblOffset val="100"/>
        <c:noMultiLvlLbl val="0"/>
      </c:catAx>
      <c:valAx>
        <c:axId val="156746880"/>
        <c:scaling>
          <c:orientation val="minMax"/>
          <c:max val="2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56728704"/>
        <c:crosses val="autoZero"/>
        <c:crossBetween val="between"/>
        <c:majorUnit val="70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70,5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Лист1!$B$2:$B$4</c:f>
              <c:numCache>
                <c:formatCode>#,##0.0</c:formatCode>
                <c:ptCount val="3"/>
                <c:pt idx="0">
                  <c:v>430.9</c:v>
                </c:pt>
                <c:pt idx="1">
                  <c:v>375.3</c:v>
                </c:pt>
                <c:pt idx="2">
                  <c:v>70.5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2"/>
              <c:tx>
                <c:rich>
                  <a:bodyPr/>
                  <a:lstStyle/>
                  <a:p>
                    <a:r>
                      <a:rPr lang="en-US" smtClean="0"/>
                      <a:t>729,0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Лист1!$C$2:$C$4</c:f>
              <c:numCache>
                <c:formatCode>#,##0.0</c:formatCode>
                <c:ptCount val="3"/>
                <c:pt idx="0">
                  <c:v>635.6</c:v>
                </c:pt>
                <c:pt idx="1">
                  <c:v>876.8</c:v>
                </c:pt>
                <c:pt idx="2">
                  <c:v>729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Внебюджетные источники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Лист1!$D$2:$D$4</c:f>
              <c:numCache>
                <c:formatCode>#,##0.0</c:formatCode>
                <c:ptCount val="3"/>
                <c:pt idx="0">
                  <c:v>127.1</c:v>
                </c:pt>
                <c:pt idx="1">
                  <c:v>165.5</c:v>
                </c:pt>
                <c:pt idx="2">
                  <c:v>156.9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Местный бюджет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6.6138484612820814E-3"/>
                  <c:y val="-2.431539026150985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noAutofit/>
                </a:bodyPr>
                <a:lstStyle/>
                <a:p>
                  <a:pPr>
                    <a:defRPr sz="1400" b="1">
                      <a:solidFill>
                        <a:schemeClr val="tx1"/>
                      </a:solidFill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3.7676947931711294E-2"/>
                      <c:h val="3.3798493231796511E-2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1.4697441025071289E-3"/>
                  <c:y val="-3.58332067011724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chemeClr val="tx1"/>
                    </a:solidFill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Лист1!$A$2:$A$4</c:f>
              <c:strCache>
                <c:ptCount val="3"/>
                <c:pt idx="0">
                  <c:v>2014 год</c:v>
                </c:pt>
                <c:pt idx="1">
                  <c:v>2015 год</c:v>
                </c:pt>
                <c:pt idx="2">
                  <c:v>2016 год</c:v>
                </c:pt>
              </c:strCache>
            </c:strRef>
          </c:cat>
          <c:val>
            <c:numRef>
              <c:f>Лист1!$E$2:$E$4</c:f>
              <c:numCache>
                <c:formatCode>#,##0.0</c:formatCode>
                <c:ptCount val="3"/>
                <c:pt idx="1">
                  <c:v>3.1</c:v>
                </c:pt>
                <c:pt idx="2">
                  <c:v>19.7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8879488"/>
        <c:axId val="185991168"/>
      </c:barChart>
      <c:catAx>
        <c:axId val="19887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5991168"/>
        <c:crosses val="autoZero"/>
        <c:auto val="1"/>
        <c:lblAlgn val="ctr"/>
        <c:lblOffset val="100"/>
        <c:noMultiLvlLbl val="0"/>
      </c:catAx>
      <c:valAx>
        <c:axId val="185991168"/>
        <c:scaling>
          <c:orientation val="minMax"/>
          <c:max val="15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8879488"/>
        <c:crosses val="autoZero"/>
        <c:crossBetween val="between"/>
        <c:majorUnit val="500"/>
      </c:valAx>
      <c:spPr>
        <a:noFill/>
        <a:ln>
          <a:noFill/>
        </a:ln>
        <a:effectLst/>
      </c:spPr>
    </c:plotArea>
    <c:legend>
      <c:legendPos val="b"/>
      <c:overlay val="0"/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Госпрограммы за счет республиканского</a:t>
            </a:r>
            <a:r>
              <a:rPr lang="ru-RU" sz="18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бюджета Чувашской Республики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тыс. рублей</a:t>
            </a:r>
          </a:p>
        </c:rich>
      </c:tx>
      <c:layout>
        <c:manualLayout>
          <c:xMode val="edge"/>
          <c:yMode val="edge"/>
          <c:x val="6.6350845276450771E-2"/>
          <c:y val="1.169961328497746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7.496794337666185E-2"/>
          <c:y val="0.14929467502088808"/>
          <c:w val="0.84020831489533188"/>
          <c:h val="0.5176171397622486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 на 2016 с учетом уточнения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Использование минерально-сырьевых ресурсов и оценка их состояния</c:v>
                </c:pt>
                <c:pt idx="1">
                  <c:v>Повышение экологической безопасности в Чувашской Республике</c:v>
                </c:pt>
                <c:pt idx="2">
                  <c:v>Охрана и воспроизводство объектов животного мра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292.89999999999998</c:v>
                </c:pt>
                <c:pt idx="1">
                  <c:v>12369.3</c:v>
                </c:pt>
                <c:pt idx="2" formatCode="0.0">
                  <c:v>939</c:v>
                </c:pt>
                <c:pt idx="3">
                  <c:v>28856.9</c:v>
                </c:pt>
                <c:pt idx="4">
                  <c:v>20919.5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 2015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invertIfNegative val="0"/>
          <c:dLbls>
            <c:txPr>
              <a:bodyPr/>
              <a:lstStyle/>
              <a:p>
                <a:pPr>
                  <a:defRPr sz="9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Использование минерально-сырьевых ресурсов и оценка их состояния</c:v>
                </c:pt>
                <c:pt idx="1">
                  <c:v>Повышение экологической безопасности в Чувашской Республике</c:v>
                </c:pt>
                <c:pt idx="2">
                  <c:v>Охрана и воспроизводство объектов животного мра и среды их обитания, в том числе охотничьих ресурсов, на территории Чувашской Республики</c:v>
                </c:pt>
                <c:pt idx="3">
                  <c:v>Развитие водохозяйственного комплекса Российской Федерации</c:v>
                </c:pt>
                <c:pt idx="4">
                  <c:v>Развитие лесного хозяйства Чувашской Республики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0</c:v>
                </c:pt>
                <c:pt idx="1">
                  <c:v>9690.7999999999993</c:v>
                </c:pt>
                <c:pt idx="2" formatCode="0.0">
                  <c:v>7018</c:v>
                </c:pt>
                <c:pt idx="3">
                  <c:v>26265.1</c:v>
                </c:pt>
                <c:pt idx="4">
                  <c:v>21377.7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195975424"/>
        <c:axId val="195985408"/>
      </c:barChart>
      <c:catAx>
        <c:axId val="195975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/>
          <a:lstStyle/>
          <a:p>
            <a:pPr>
              <a:defRPr sz="9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985408"/>
        <c:crosses val="autoZero"/>
        <c:auto val="1"/>
        <c:lblAlgn val="ctr"/>
        <c:lblOffset val="100"/>
        <c:noMultiLvlLbl val="0"/>
      </c:catAx>
      <c:valAx>
        <c:axId val="195985408"/>
        <c:scaling>
          <c:orientation val="minMax"/>
          <c:max val="30000"/>
          <c:min val="0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195975424"/>
        <c:crosses val="autoZero"/>
        <c:crossBetween val="between"/>
        <c:majorUnit val="5000"/>
        <c:minorUnit val="5000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0.85341471004163383"/>
          <c:y val="0.80196505943784024"/>
          <c:w val="0.1465852899583662"/>
          <c:h val="8.4468045217198084E-2"/>
        </c:manualLayout>
      </c:layout>
      <c:overlay val="0"/>
      <c:txPr>
        <a:bodyPr/>
        <a:lstStyle/>
        <a:p>
          <a:pPr>
            <a:defRPr sz="12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/>
          <a:lstStyle/>
          <a:p>
            <a:pPr>
              <a:defRPr sz="18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Финансирование отрасли «Транспорт» в 2016 году, тыс. рублей</a:t>
            </a:r>
          </a:p>
        </c:rich>
      </c:tx>
      <c:layout>
        <c:manualLayout>
          <c:xMode val="edge"/>
          <c:yMode val="edge"/>
          <c:x val="0.12367086527422878"/>
          <c:y val="1.1699613284977468E-3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9.113512850424027E-2"/>
          <c:y val="0.13687634402874566"/>
          <c:w val="0.7673936692219383"/>
          <c:h val="0.5484213702282698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Факт 2015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Компенсация части потерь в доходах организациям железнодорожного транспорта, осуществляющим перевозку пассажиров в пригородном сообщении</c:v>
                </c:pt>
                <c:pt idx="3">
                  <c:v>Отдельные мероприятия по осуществлению аэропортовой деятельности</c:v>
                </c:pt>
                <c:pt idx="4">
                  <c:v>Государственная поддержка регионального авиасообщения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84339.5</c:v>
                </c:pt>
                <c:pt idx="1">
                  <c:v>76611.7</c:v>
                </c:pt>
                <c:pt idx="2">
                  <c:v>71999.600000000006</c:v>
                </c:pt>
                <c:pt idx="3">
                  <c:v>49955.4</c:v>
                </c:pt>
                <c:pt idx="4">
                  <c:v>6795.1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План 2016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0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 приобретение автотранспортных средств</c:v>
                </c:pt>
                <c:pt idx="1">
                  <c:v>Субсидии ГУП ЧР "Чувашавтотранс" на обеспечение перевозок пассажиров по социально значимым маршрутам</c:v>
                </c:pt>
                <c:pt idx="2">
                  <c:v>Компенсация части потерь в доходах организациям железнодорожного транспорта, осуществляющим перевозку пассажиров в пригородном сообщении</c:v>
                </c:pt>
                <c:pt idx="3">
                  <c:v>Отдельные мероприятия по осуществлению аэропортовой деятельности</c:v>
                </c:pt>
                <c:pt idx="4">
                  <c:v>Государственная поддержка регионального авиасообщения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22865.7</c:v>
                </c:pt>
                <c:pt idx="1">
                  <c:v>79968.399999999994</c:v>
                </c:pt>
                <c:pt idx="2">
                  <c:v>67912.7</c:v>
                </c:pt>
                <c:pt idx="3">
                  <c:v>32192</c:v>
                </c:pt>
                <c:pt idx="4">
                  <c:v>8483.7000000000007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1258880"/>
        <c:axId val="221260416"/>
      </c:barChart>
      <c:catAx>
        <c:axId val="22125888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 rot="0" vert="horz"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260416"/>
        <c:crosses val="autoZero"/>
        <c:auto val="1"/>
        <c:lblAlgn val="ctr"/>
        <c:lblOffset val="100"/>
        <c:noMultiLvlLbl val="0"/>
      </c:catAx>
      <c:valAx>
        <c:axId val="221260416"/>
        <c:scaling>
          <c:orientation val="minMax"/>
          <c:max val="90000"/>
          <c:min val="0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000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ru-RU"/>
          </a:p>
        </c:txPr>
        <c:crossAx val="221258880"/>
        <c:crosses val="autoZero"/>
        <c:crossBetween val="between"/>
        <c:majorUnit val="10000"/>
        <c:minorUnit val="2000"/>
      </c:valAx>
    </c:plotArea>
    <c:legend>
      <c:legendPos val="r"/>
      <c:layout>
        <c:manualLayout>
          <c:xMode val="edge"/>
          <c:yMode val="edge"/>
          <c:x val="0.85593788190201092"/>
          <c:y val="0.30184945203957553"/>
          <c:w val="0.14112262989297486"/>
          <c:h val="0.14914248492937618"/>
        </c:manualLayout>
      </c:layout>
      <c:overlay val="0"/>
      <c:txPr>
        <a:bodyPr/>
        <a:lstStyle/>
        <a:p>
          <a:pPr>
            <a:defRPr sz="11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232502187226598E-2"/>
          <c:y val="6.6504018049657054E-2"/>
          <c:w val="0.81019028871391074"/>
          <c:h val="0.7690435845456893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Республиканский бюджет</c:v>
                </c:pt>
              </c:strCache>
            </c:strRef>
          </c:tx>
          <c:spPr>
            <a:solidFill>
              <a:srgbClr val="3CA2BE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План на  2015 год  с учетом 3 уточнения</c:v>
                </c:pt>
                <c:pt idx="1">
                  <c:v>Факт за  2015 год  </c:v>
                </c:pt>
                <c:pt idx="2">
                  <c:v>План на 2016 год с учетом 1 уточнения</c:v>
                </c:pt>
              </c:strCache>
            </c:strRef>
          </c:cat>
          <c:val>
            <c:numRef>
              <c:f>Лист1!$B$2:$B$4</c:f>
              <c:numCache>
                <c:formatCode>0.0</c:formatCode>
                <c:ptCount val="3"/>
                <c:pt idx="0">
                  <c:v>996.4</c:v>
                </c:pt>
                <c:pt idx="1">
                  <c:v>992.69999999999982</c:v>
                </c:pt>
                <c:pt idx="2">
                  <c:v>902.39999999999986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Федеральный бюджет</c:v>
                </c:pt>
              </c:strCache>
            </c:strRef>
          </c:tx>
          <c:spPr>
            <a:solidFill>
              <a:srgbClr val="92D050"/>
            </a:solidFill>
            <a:scene3d>
              <a:camera prst="orthographicFront"/>
              <a:lightRig rig="contrasting" dir="t">
                <a:rot lat="0" lon="0" rev="1500000"/>
              </a:lightRig>
            </a:scene3d>
            <a:sp3d prstMaterial="metal">
              <a:bevelT w="88900" h="88900"/>
            </a:sp3d>
          </c:spPr>
          <c:invertIfNegative val="0"/>
          <c:dLbls>
            <c:numFmt formatCode="#,##0.0" sourceLinked="0"/>
            <c:txPr>
              <a:bodyPr/>
              <a:lstStyle/>
              <a:p>
                <a:pPr>
                  <a:defRPr sz="1400" b="1">
                    <a:latin typeface="TimesET" pitchFamily="2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План на  2015 год  с учетом 3 уточнения</c:v>
                </c:pt>
                <c:pt idx="1">
                  <c:v>Факт за  2015 год  </c:v>
                </c:pt>
                <c:pt idx="2">
                  <c:v>План на 2016 год с учетом 1 уточнения</c:v>
                </c:pt>
              </c:strCache>
            </c:strRef>
          </c:cat>
          <c:val>
            <c:numRef>
              <c:f>Лист1!$C$2:$C$4</c:f>
              <c:numCache>
                <c:formatCode>0.0</c:formatCode>
                <c:ptCount val="3"/>
                <c:pt idx="0">
                  <c:v>2005.7</c:v>
                </c:pt>
                <c:pt idx="1">
                  <c:v>1899.5</c:v>
                </c:pt>
                <c:pt idx="2">
                  <c:v>1412.7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32"/>
        <c:overlap val="100"/>
        <c:axId val="223621120"/>
        <c:axId val="223622656"/>
      </c:barChart>
      <c:catAx>
        <c:axId val="22362112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>
                <a:latin typeface="TimesET" pitchFamily="2" charset="0"/>
              </a:defRPr>
            </a:pPr>
            <a:endParaRPr lang="ru-RU"/>
          </a:p>
        </c:txPr>
        <c:crossAx val="223622656"/>
        <c:crosses val="autoZero"/>
        <c:auto val="1"/>
        <c:lblAlgn val="ctr"/>
        <c:lblOffset val="100"/>
        <c:noMultiLvlLbl val="0"/>
      </c:catAx>
      <c:valAx>
        <c:axId val="223622656"/>
        <c:scaling>
          <c:orientation val="minMax"/>
          <c:max val="3000"/>
          <c:min val="0"/>
        </c:scaling>
        <c:delete val="1"/>
        <c:axPos val="l"/>
        <c:majorGridlines/>
        <c:numFmt formatCode="0.0" sourceLinked="1"/>
        <c:majorTickMark val="out"/>
        <c:minorTickMark val="none"/>
        <c:tickLblPos val="nextTo"/>
        <c:crossAx val="2236211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001738845144357"/>
          <c:y val="0.26374660566941727"/>
          <c:w val="0.1616492782152231"/>
          <c:h val="0.52930251648308935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7682721633080193"/>
          <c:y val="0.18946228196867015"/>
          <c:w val="0.38821828936569774"/>
          <c:h val="0.6017383485168315"/>
        </c:manualLayout>
      </c:layout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2016 год (план)</c:v>
                </c:pt>
              </c:strCache>
            </c:strRef>
          </c:tx>
          <c:dLbls>
            <c:dLbl>
              <c:idx val="0"/>
              <c:layout>
                <c:manualLayout>
                  <c:x val="8.0140065082374354E-3"/>
                  <c:y val="-0.15316232224197313"/>
                </c:manualLayout>
              </c:layout>
              <c:tx>
                <c:rich>
                  <a:bodyPr/>
                  <a:lstStyle/>
                  <a:p>
                    <a:r>
                      <a:rPr lang="ru-RU" b="0" dirty="0" smtClean="0"/>
                      <a:t>Образование </a:t>
                    </a:r>
                    <a:r>
                      <a:rPr lang="ru-RU" b="1" dirty="0" smtClean="0"/>
                      <a:t>393,8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5.2624417179453285E-2"/>
                  <c:y val="-4.1386026552605225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Культура </a:t>
                    </a:r>
                    <a:endParaRPr lang="ru-RU" dirty="0" smtClean="0"/>
                  </a:p>
                  <a:p>
                    <a:r>
                      <a:rPr lang="ru-RU" b="1" dirty="0" smtClean="0"/>
                      <a:t>79,9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2"/>
              <c:layout>
                <c:manualLayout>
                  <c:x val="2.5381700420383398E-2"/>
                  <c:y val="3.8566548161315412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Жилищное </a:t>
                    </a:r>
                    <a:r>
                      <a:rPr lang="ru-RU" sz="1600" dirty="0" smtClean="0"/>
                      <a:t>строительство </a:t>
                    </a:r>
                    <a:r>
                      <a:rPr lang="ru-RU" sz="1600" b="1" dirty="0" smtClean="0"/>
                      <a:t>190,7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3"/>
              <c:layout>
                <c:manualLayout>
                  <c:x val="2.3062401668631802E-2"/>
                  <c:y val="-4.8204713365181647E-3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Здравоохранение </a:t>
                    </a:r>
                    <a:r>
                      <a:rPr lang="ru-RU" b="1" dirty="0" smtClean="0"/>
                      <a:t>278,7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4"/>
              <c:layout>
                <c:manualLayout>
                  <c:x val="-0.1120586735882393"/>
                  <c:y val="3.7817499444506165E-2"/>
                </c:manualLayout>
              </c:layout>
              <c:tx>
                <c:rich>
                  <a:bodyPr/>
                  <a:lstStyle/>
                  <a:p>
                    <a:r>
                      <a:rPr lang="ru-RU" b="0" dirty="0"/>
                      <a:t>Физическая культура и спорт </a:t>
                    </a:r>
                    <a:r>
                      <a:rPr lang="ru-RU" b="1" dirty="0" smtClean="0"/>
                      <a:t>335,1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5"/>
              <c:layout>
                <c:manualLayout>
                  <c:x val="-7.8264825413663711E-2"/>
                  <c:y val="0.16061409843350738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Дорожное </a:t>
                    </a:r>
                    <a:r>
                      <a:rPr lang="ru-RU" dirty="0" smtClean="0"/>
                      <a:t>хозяйство</a:t>
                    </a:r>
                  </a:p>
                  <a:p>
                    <a:r>
                      <a:rPr lang="ru-RU" b="1" dirty="0" smtClean="0"/>
                      <a:t>877,2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6"/>
              <c:layout>
                <c:manualLayout>
                  <c:x val="-0.19537804491257243"/>
                  <c:y val="0.1452920161648705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Коммунальное </a:t>
                    </a:r>
                    <a:r>
                      <a:rPr lang="ru-RU" dirty="0"/>
                      <a:t>хозяйство </a:t>
                    </a:r>
                    <a:endParaRPr lang="ru-RU" dirty="0" smtClean="0"/>
                  </a:p>
                  <a:p>
                    <a:r>
                      <a:rPr lang="ru-RU" b="1" dirty="0" smtClean="0"/>
                      <a:t>59,7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7"/>
              <c:layout>
                <c:manualLayout>
                  <c:x val="3.3958816403912059E-2"/>
                  <c:y val="-6.5355238306854802E-2"/>
                </c:manualLayout>
              </c:layout>
              <c:tx>
                <c:rich>
                  <a:bodyPr/>
                  <a:lstStyle/>
                  <a:p>
                    <a:r>
                      <a:rPr lang="ru-RU" dirty="0"/>
                      <a:t>Прочие расходы </a:t>
                    </a:r>
                    <a:r>
                      <a:rPr lang="ru-RU" b="1" dirty="0" smtClean="0"/>
                      <a:t>45,4</a:t>
                    </a:r>
                    <a:endParaRPr lang="ru-RU" b="1" dirty="0"/>
                  </a:p>
                </c:rich>
              </c:tx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dLbl>
              <c:idx val="8"/>
              <c:layout>
                <c:manualLayout>
                  <c:x val="1.7536252243770933E-2"/>
                  <c:y val="-4.9892560325078177E-3"/>
                </c:manualLayout>
              </c:layout>
              <c:showLegendKey val="0"/>
              <c:showVal val="0"/>
              <c:showCatName val="1"/>
              <c:showSerName val="0"/>
              <c:showPercent val="0"/>
              <c:showBubbleSize val="0"/>
              <c:separator> </c:separator>
            </c:dLbl>
            <c:numFmt formatCode="#,##0.0" sourceLinked="0"/>
            <c:txPr>
              <a:bodyPr/>
              <a:lstStyle/>
              <a:p>
                <a:pPr>
                  <a:defRPr sz="1600"/>
                </a:pPr>
                <a:endParaRPr lang="ru-RU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eparator> </c:separator>
            <c:showLeaderLines val="1"/>
          </c:dLbls>
          <c:cat>
            <c:strRef>
              <c:f>Лист1!$A$2:$A$9</c:f>
              <c:strCache>
                <c:ptCount val="8"/>
                <c:pt idx="0">
                  <c:v>Образование</c:v>
                </c:pt>
                <c:pt idx="1">
                  <c:v>Культура</c:v>
                </c:pt>
                <c:pt idx="2">
                  <c:v>Жилищное строительство</c:v>
                </c:pt>
                <c:pt idx="3">
                  <c:v>Здравоохранение и социальная политика</c:v>
                </c:pt>
                <c:pt idx="4">
                  <c:v>Физическая культура и спорт</c:v>
                </c:pt>
                <c:pt idx="5">
                  <c:v>Дорожное хозяйство</c:v>
                </c:pt>
                <c:pt idx="6">
                  <c:v>Комунальное хозяйство</c:v>
                </c:pt>
                <c:pt idx="7">
                  <c:v>Прочие расходы</c:v>
                </c:pt>
              </c:strCache>
            </c:strRef>
          </c:cat>
          <c:val>
            <c:numRef>
              <c:f>Лист1!$B$2:$B$9</c:f>
              <c:numCache>
                <c:formatCode>#,##0.0</c:formatCode>
                <c:ptCount val="8"/>
                <c:pt idx="0">
                  <c:v>393.8</c:v>
                </c:pt>
                <c:pt idx="1">
                  <c:v>79.900000000000006</c:v>
                </c:pt>
                <c:pt idx="2">
                  <c:v>190.7</c:v>
                </c:pt>
                <c:pt idx="3">
                  <c:v>278.7</c:v>
                </c:pt>
                <c:pt idx="4">
                  <c:v>335.1</c:v>
                </c:pt>
                <c:pt idx="5">
                  <c:v>877.2</c:v>
                </c:pt>
                <c:pt idx="6">
                  <c:v>59.7</c:v>
                </c:pt>
                <c:pt idx="7">
                  <c:v>45.4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 sz="2000">
                <a:latin typeface="Times" panose="02020603050405020304" pitchFamily="18" charset="0"/>
              </a:defRPr>
            </a:pPr>
            <a:r>
              <a:rPr lang="ru-RU" dirty="0" smtClean="0"/>
              <a:t>Расходы за</a:t>
            </a:r>
            <a:r>
              <a:rPr lang="ru-RU" baseline="0" dirty="0" smtClean="0"/>
              <a:t> счет собственных средств дорожного фонда</a:t>
            </a:r>
            <a:endParaRPr lang="ru-RU" dirty="0"/>
          </a:p>
        </c:rich>
      </c:tx>
      <c:overlay val="0"/>
    </c:title>
    <c:autoTitleDeleted val="0"/>
    <c:view3D>
      <c:rotX val="5"/>
      <c:rotY val="1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1982795562397862E-3"/>
          <c:y val="8.6381949135274014E-2"/>
          <c:w val="0.99880172044376025"/>
          <c:h val="0.7276939356064317"/>
        </c:manualLayout>
      </c:layout>
      <c:bar3DChart>
        <c:barDir val="col"/>
        <c:grouping val="stacked"/>
        <c:varyColors val="0"/>
        <c:ser>
          <c:idx val="1"/>
          <c:order val="0"/>
          <c:tx>
            <c:strRef>
              <c:f>Лист1!$A$2</c:f>
              <c:strCache>
                <c:ptCount val="1"/>
                <c:pt idx="0">
                  <c:v>Собственные доходы дорожного фонда</c:v>
                </c:pt>
              </c:strCache>
            </c:strRef>
          </c:tx>
          <c:spPr>
            <a:solidFill>
              <a:schemeClr val="accent2"/>
            </a:solidFill>
            <a:ln w="25400" cap="flat" cmpd="sng" algn="ctr">
              <a:solidFill>
                <a:schemeClr val="accent2">
                  <a:shade val="5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2.6455393845128326E-2"/>
                  <c:y val="-0.2791037923890809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700" b="1">
                    <a:latin typeface="TimesET" pitchFamily="2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Лист1!$B$2:$C$2</c:f>
              <c:numCache>
                <c:formatCode>_-* #,##0.0\ _₽_-;\-* #,##0.0\ _₽_-;_-* "-"??\ _₽_-;_-@_-</c:formatCode>
                <c:ptCount val="2"/>
                <c:pt idx="0">
                  <c:v>2017.9</c:v>
                </c:pt>
                <c:pt idx="1">
                  <c:v>2698.1</c:v>
                </c:pt>
              </c:numCache>
            </c:numRef>
          </c:val>
        </c:ser>
        <c:ser>
          <c:idx val="0"/>
          <c:order val="1"/>
          <c:tx>
            <c:strRef>
              <c:f>Лист1!$A$3</c:f>
              <c:strCache>
                <c:ptCount val="1"/>
                <c:pt idx="0">
                  <c:v>Остатки</c:v>
                </c:pt>
              </c:strCache>
            </c:strRef>
          </c:tx>
          <c:spPr>
            <a:solidFill>
              <a:schemeClr val="accent1"/>
            </a:solidFill>
            <a:ln w="25400" cap="flat" cmpd="sng" algn="ctr">
              <a:solidFill>
                <a:schemeClr val="accent1">
                  <a:shade val="50000"/>
                </a:schemeClr>
              </a:solidFill>
              <a:prstDash val="solid"/>
            </a:ln>
            <a:effectLst/>
          </c:spPr>
          <c:invertIfNegative val="0"/>
          <c:cat>
            <c:strRef>
              <c:f>Лист1!$B$1:$C$1</c:f>
              <c:strCache>
                <c:ptCount val="2"/>
                <c:pt idx="0">
                  <c:v>2015 год (оценка)</c:v>
                </c:pt>
                <c:pt idx="1">
                  <c:v>2016 год</c:v>
                </c:pt>
              </c:strCache>
            </c:strRef>
          </c:cat>
          <c:val>
            <c:numRef>
              <c:f>Лист1!$B$3:$C$3</c:f>
              <c:numCache>
                <c:formatCode>General</c:formatCode>
                <c:ptCount val="2"/>
                <c:pt idx="0" formatCode="_-* #,##0.0\ _₽_-;\-* #,##0.0\ _₽_-;_-* &quot;-&quot;??\ _₽_-;_-@_-">
                  <c:v>59.9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7"/>
        <c:gapDepth val="250"/>
        <c:shape val="cylinder"/>
        <c:axId val="133957504"/>
        <c:axId val="133959040"/>
        <c:axId val="0"/>
      </c:bar3DChart>
      <c:catAx>
        <c:axId val="133957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200" b="1">
                <a:latin typeface="TimesET" pitchFamily="2" charset="0"/>
              </a:defRPr>
            </a:pPr>
            <a:endParaRPr lang="ru-RU"/>
          </a:p>
        </c:txPr>
        <c:crossAx val="133959040"/>
        <c:crosses val="autoZero"/>
        <c:auto val="1"/>
        <c:lblAlgn val="ctr"/>
        <c:lblOffset val="100"/>
        <c:noMultiLvlLbl val="0"/>
      </c:catAx>
      <c:valAx>
        <c:axId val="133959040"/>
        <c:scaling>
          <c:orientation val="minMax"/>
          <c:max val="4000"/>
          <c:min val="0"/>
        </c:scaling>
        <c:delete val="1"/>
        <c:axPos val="l"/>
        <c:numFmt formatCode="_-* #,##0.0\ _₽_-;\-* #,##0.0\ _₽_-;_-* &quot;-&quot;??\ _₽_-;_-@_-" sourceLinked="1"/>
        <c:majorTickMark val="out"/>
        <c:minorTickMark val="none"/>
        <c:tickLblPos val="nextTo"/>
        <c:crossAx val="133957504"/>
        <c:crosses val="autoZero"/>
        <c:crossBetween val="between"/>
      </c:valAx>
      <c:spPr>
        <a:noFill/>
        <a:ln w="25409">
          <a:noFill/>
        </a:ln>
      </c:spPr>
    </c:plotArea>
    <c:legend>
      <c:legendPos val="b"/>
      <c:overlay val="0"/>
      <c:txPr>
        <a:bodyPr/>
        <a:lstStyle/>
        <a:p>
          <a:pPr>
            <a:defRPr sz="1200">
              <a:latin typeface="TimesET" pitchFamily="2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9"/>
      </a:pPr>
      <a:endParaRPr lang="ru-RU"/>
    </a:p>
  </c:txPr>
  <c:externalData r:id="rId1">
    <c:autoUpdate val="0"/>
  </c:externalData>
  <c:userShapes r:id="rId2"/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799784673048028"/>
          <c:y val="0.17642318119922426"/>
          <c:w val="0.6106210745392544"/>
          <c:h val="0.67869562112146276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hade val="51000"/>
                    <a:satMod val="130000"/>
                  </a:schemeClr>
                </a:gs>
                <a:gs pos="80000">
                  <a:schemeClr val="accent5">
                    <a:shade val="93000"/>
                    <a:satMod val="130000"/>
                  </a:schemeClr>
                </a:gs>
                <a:gs pos="100000">
                  <a:schemeClr val="accent5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cene3d>
              <a:camera prst="orthographicFront"/>
              <a:lightRig rig="threePt" dir="t">
                <a:rot lat="0" lon="0" rev="1200000"/>
              </a:lightRig>
            </a:scene3d>
            <a:sp3d>
              <a:bevelT w="63500" h="25400"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3">
                      <a:tint val="50000"/>
                      <a:satMod val="300000"/>
                    </a:schemeClr>
                  </a:gs>
                  <a:gs pos="35000">
                    <a:schemeClr val="accent3">
                      <a:tint val="37000"/>
                      <a:satMod val="300000"/>
                    </a:schemeClr>
                  </a:gs>
                  <a:gs pos="100000">
                    <a:schemeClr val="accent3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3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1"/>
            <c:bubble3D val="0"/>
            <c:spPr>
              <a:gradFill rotWithShape="1">
                <a:gsLst>
                  <a:gs pos="0">
                    <a:schemeClr val="accent6">
                      <a:tint val="50000"/>
                      <a:satMod val="300000"/>
                    </a:schemeClr>
                  </a:gs>
                  <a:gs pos="35000">
                    <a:schemeClr val="accent6">
                      <a:tint val="37000"/>
                      <a:satMod val="300000"/>
                    </a:schemeClr>
                  </a:gs>
                  <a:gs pos="100000">
                    <a:schemeClr val="accent6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6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2"/>
            <c:bubble3D val="0"/>
            <c:spPr>
              <a:gradFill rotWithShape="1">
                <a:gsLst>
                  <a:gs pos="0">
                    <a:schemeClr val="accent5">
                      <a:tint val="50000"/>
                      <a:satMod val="300000"/>
                    </a:schemeClr>
                  </a:gs>
                  <a:gs pos="35000">
                    <a:schemeClr val="accent5">
                      <a:tint val="37000"/>
                      <a:satMod val="300000"/>
                    </a:schemeClr>
                  </a:gs>
                  <a:gs pos="100000">
                    <a:schemeClr val="accent5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5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tint val="50000"/>
                      <a:satMod val="300000"/>
                    </a:schemeClr>
                  </a:gs>
                  <a:gs pos="35000">
                    <a:schemeClr val="accent2">
                      <a:tint val="37000"/>
                      <a:satMod val="300000"/>
                    </a:schemeClr>
                  </a:gs>
                  <a:gs pos="100000">
                    <a:schemeClr val="accent2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2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Pt>
            <c:idx val="4"/>
            <c:bubble3D val="0"/>
            <c:spPr>
              <a:gradFill rotWithShape="1">
                <a:gsLst>
                  <a:gs pos="0">
                    <a:schemeClr val="accent4">
                      <a:tint val="50000"/>
                      <a:satMod val="300000"/>
                    </a:schemeClr>
                  </a:gs>
                  <a:gs pos="35000">
                    <a:schemeClr val="accent4">
                      <a:tint val="37000"/>
                      <a:satMod val="300000"/>
                    </a:schemeClr>
                  </a:gs>
                  <a:gs pos="100000">
                    <a:schemeClr val="accent4">
                      <a:tint val="15000"/>
                      <a:satMod val="350000"/>
                    </a:schemeClr>
                  </a:gs>
                </a:gsLst>
                <a:lin ang="16200000" scaled="1"/>
              </a:gradFill>
              <a:ln w="9525" cap="flat" cmpd="sng" algn="ctr">
                <a:solidFill>
                  <a:schemeClr val="accent4">
                    <a:shade val="95000"/>
                    <a:satMod val="105000"/>
                  </a:scheme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c:spPr>
          </c:dPt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60119802286282"/>
                  <c:y val="-8.3145920294570491E-2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8.0082826486413253E-2"/>
                  <c:y val="-0.10839807481708383"/>
                </c:manualLayout>
              </c:layout>
              <c:showLegendKey val="1"/>
              <c:showVal val="1"/>
              <c:showCatName val="1"/>
              <c:showSerName val="0"/>
              <c:showPercent val="1"/>
              <c:showBubbleSize val="0"/>
              <c:separator>
</c:separator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latin typeface="TimesET" pitchFamily="2" charset="0"/>
                  </a:defRPr>
                </a:pPr>
                <a:endParaRPr lang="ru-RU"/>
              </a:p>
            </c:txPr>
            <c:showLegendKey val="1"/>
            <c:showVal val="1"/>
            <c:showCatName val="1"/>
            <c:showSerName val="0"/>
            <c:showPercent val="1"/>
            <c:showBubbleSize val="0"/>
            <c:separator>
</c:separator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Развитие сельских территорий</c:v>
                </c:pt>
                <c:pt idx="1">
                  <c:v>Строительство дорог в городских округах</c:v>
                </c:pt>
                <c:pt idx="2">
                  <c:v>Капитальный ремонт дворовых территорий</c:v>
                </c:pt>
                <c:pt idx="3">
                  <c:v>Строительство, капитальный ремонт республиканских дорог</c:v>
                </c:pt>
                <c:pt idx="4">
                  <c:v>Обеспечение безопасности дорожного движения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569</c:v>
                </c:pt>
                <c:pt idx="1">
                  <c:v>330</c:v>
                </c:pt>
                <c:pt idx="2">
                  <c:v>80</c:v>
                </c:pt>
                <c:pt idx="3">
                  <c:v>1633.2</c:v>
                </c:pt>
                <c:pt idx="4">
                  <c:v>85.9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13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 на выравнивание бюджетной обеспеченности муниципальных районов (городских округов)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 b="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 (закон от 08.12.2015 № 78)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241.6</c:v>
                </c:pt>
                <c:pt idx="1">
                  <c:v>153.80000000000001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Дотации на поддержку мер по обеспечению сбалансированности бюджетов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 (закон от 08.12.2015 № 78)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465.1</c:v>
                </c:pt>
                <c:pt idx="1">
                  <c:v>412.1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Дотации на выравнивание бюджетной обеспеченности поселений</c:v>
                </c:pt>
              </c:strCache>
            </c:strRef>
          </c:tx>
          <c:invertIfNegative val="0"/>
          <c:dLbls>
            <c:txPr>
              <a:bodyPr/>
              <a:lstStyle/>
              <a:p>
                <a:pPr>
                  <a:defRPr sz="1600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2015 год</c:v>
                </c:pt>
                <c:pt idx="1">
                  <c:v>2016 год (закон от 08.12.2015 № 78)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419.1</c:v>
                </c:pt>
                <c:pt idx="1">
                  <c:v>403.4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40963200"/>
        <c:axId val="139998336"/>
        <c:axId val="0"/>
      </c:bar3DChart>
      <c:catAx>
        <c:axId val="140963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 b="1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RU"/>
          </a:p>
        </c:txPr>
        <c:crossAx val="139998336"/>
        <c:crosses val="autoZero"/>
        <c:auto val="1"/>
        <c:lblAlgn val="ctr"/>
        <c:lblOffset val="100"/>
        <c:noMultiLvlLbl val="0"/>
      </c:catAx>
      <c:valAx>
        <c:axId val="139998336"/>
        <c:scaling>
          <c:orientation val="minMax"/>
          <c:max val="1"/>
          <c:min val="0"/>
        </c:scaling>
        <c:delete val="1"/>
        <c:axPos val="l"/>
        <c:majorGridlines/>
        <c:numFmt formatCode="#,##0" sourceLinked="0"/>
        <c:majorTickMark val="out"/>
        <c:minorTickMark val="none"/>
        <c:tickLblPos val="nextTo"/>
        <c:crossAx val="140963200"/>
        <c:crosses val="autoZero"/>
        <c:crossBetween val="between"/>
        <c:minorUnit val="200"/>
      </c:valAx>
    </c:plotArea>
    <c:legend>
      <c:legendPos val="b"/>
      <c:layout>
        <c:manualLayout>
          <c:xMode val="edge"/>
          <c:yMode val="edge"/>
          <c:x val="5.7117843387771726E-2"/>
          <c:y val="0.83246170107018025"/>
          <c:w val="0.88560090545494952"/>
          <c:h val="0.16655878962932191"/>
        </c:manualLayout>
      </c:layout>
      <c:overlay val="0"/>
      <c:spPr>
        <a:effectLst>
          <a:glow>
            <a:schemeClr val="accent1">
              <a:alpha val="40000"/>
            </a:schemeClr>
          </a:glow>
        </a:effectLst>
      </c:spPr>
      <c:txPr>
        <a:bodyPr/>
        <a:lstStyle/>
        <a:p>
          <a:pPr>
            <a:defRPr sz="1000" b="0">
              <a:latin typeface="Arial" panose="020B0604020202020204" pitchFamily="34" charset="0"/>
              <a:cs typeface="Arial" panose="020B0604020202020204" pitchFamily="34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4145248239422142"/>
          <c:y val="8.8139863509245991E-2"/>
          <c:w val="0.41595710468554126"/>
          <c:h val="0.4925522659899835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Ценные бумаги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invertIfNegative val="0"/>
          <c:dPt>
            <c:idx val="1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/>
            </c:spPr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Лист1!$B$2:$B$3</c:f>
              <c:numCache>
                <c:formatCode>#,##0.0</c:formatCode>
                <c:ptCount val="2"/>
                <c:pt idx="0">
                  <c:v>825</c:v>
                </c:pt>
                <c:pt idx="1">
                  <c:v>510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кредиты, привлеченные из федерального бюджета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invertIfNegative val="0"/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#,##0.0">
                  <c:v>8060.8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Государственные гарантии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 formatCode="#,##0.0">
                  <c:v>12.4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Кредиты, привлеченные в кредитных организациях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 formatCode="#,##0.0">
                  <c:v>7208.4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Кредиты, привлеченные в международных финансовых организациях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/>
          </c:spPr>
          <c:invertIfNegative val="0"/>
          <c:dPt>
            <c:idx val="0"/>
            <c:invertIfNegative val="0"/>
            <c:bubble3D val="0"/>
          </c:dPt>
          <c:dLbls>
            <c:txPr>
              <a:bodyPr/>
              <a:lstStyle/>
              <a:p>
                <a:pPr>
                  <a:defRPr sz="1800" b="1"/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Государственный долг на 01.01.2017</c:v>
                </c:pt>
                <c:pt idx="1">
                  <c:v>Расходы на обслуживание</c:v>
                </c:pt>
              </c:strCache>
            </c:strRef>
          </c:cat>
          <c:val>
            <c:numRef>
              <c:f>Лист1!$F$2:$F$3</c:f>
              <c:numCache>
                <c:formatCode>General</c:formatCode>
                <c:ptCount val="2"/>
                <c:pt idx="0" formatCode="#,##0.0">
                  <c:v>375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0"/>
        <c:overlap val="100"/>
        <c:axId val="141879168"/>
        <c:axId val="141880704"/>
      </c:barChart>
      <c:catAx>
        <c:axId val="141879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41880704"/>
        <c:crosses val="autoZero"/>
        <c:auto val="1"/>
        <c:lblAlgn val="ctr"/>
        <c:lblOffset val="100"/>
        <c:noMultiLvlLbl val="0"/>
      </c:catAx>
      <c:valAx>
        <c:axId val="141880704"/>
        <c:scaling>
          <c:orientation val="minMax"/>
          <c:max val="19000"/>
          <c:min val="0"/>
        </c:scaling>
        <c:delete val="0"/>
        <c:axPos val="l"/>
        <c:majorGridlines>
          <c:spPr>
            <a:ln>
              <a:noFill/>
            </a:ln>
          </c:spPr>
        </c:majorGridlines>
        <c:title>
          <c:tx>
            <c:rich>
              <a:bodyPr rot="-5400000" vert="horz" anchor="t" anchorCtr="1"/>
              <a:lstStyle/>
              <a:p>
                <a:pPr>
                  <a:defRPr/>
                </a:pPr>
                <a:r>
                  <a:rPr lang="ru-RU" dirty="0" smtClean="0"/>
                  <a:t>млн. рублей</a:t>
                </a:r>
                <a:endParaRPr lang="ru-RU" dirty="0"/>
              </a:p>
            </c:rich>
          </c:tx>
          <c:layout>
            <c:manualLayout>
              <c:xMode val="edge"/>
              <c:yMode val="edge"/>
              <c:x val="0.10094203437206406"/>
              <c:y val="8.6339819017284686E-2"/>
            </c:manualLayout>
          </c:layout>
          <c:overlay val="0"/>
        </c:title>
        <c:numFmt formatCode="#,##0.0" sourceLinked="1"/>
        <c:majorTickMark val="none"/>
        <c:minorTickMark val="none"/>
        <c:tickLblPos val="none"/>
        <c:txPr>
          <a:bodyPr/>
          <a:lstStyle/>
          <a:p>
            <a:pPr>
              <a:defRPr sz="1600"/>
            </a:pPr>
            <a:endParaRPr lang="ru-RU"/>
          </a:p>
        </c:txPr>
        <c:crossAx val="141879168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"/>
          <c:y val="0.71883447771903153"/>
          <c:w val="0.78261544368664016"/>
          <c:h val="0.26367370612119562"/>
        </c:manualLayout>
      </c:layout>
      <c:overlay val="0"/>
      <c:txPr>
        <a:bodyPr/>
        <a:lstStyle/>
        <a:p>
          <a:pPr>
            <a:defRPr sz="12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CD1DB72-7F8F-4E2A-A00A-E83DF7CE947F}" type="doc">
      <dgm:prSet loTypeId="urn:microsoft.com/office/officeart/2005/8/layout/equation1" loCatId="relationship" qsTypeId="urn:microsoft.com/office/officeart/2005/8/quickstyle/simple1" qsCatId="simple" csTypeId="urn:microsoft.com/office/officeart/2005/8/colors/accent1_2" csCatId="accent1" phldr="1"/>
      <dgm:spPr/>
    </dgm:pt>
    <dgm:pt modelId="{65EBFEF0-9C89-4A4C-BA89-C4D7B4B700F7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F9C8D859-E17A-44DB-B71C-33300E104F3E}" type="parTrans" cxnId="{803A8AB7-53BA-458D-A0C5-F5066F514936}">
      <dgm:prSet/>
      <dgm:spPr/>
      <dgm:t>
        <a:bodyPr/>
        <a:lstStyle/>
        <a:p>
          <a:endParaRPr lang="ru-RU"/>
        </a:p>
      </dgm:t>
    </dgm:pt>
    <dgm:pt modelId="{D36948F7-83BC-4220-85A0-DE21D57BD41D}" type="sibTrans" cxnId="{803A8AB7-53BA-458D-A0C5-F5066F514936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4E7CB679-5A70-4D19-B9FE-B35165ACC3D3}">
      <dgm:prSet phldrT="[Текст]" custT="1"/>
      <dgm:spPr>
        <a:solidFill>
          <a:srgbClr val="50BCB9"/>
        </a:solidFill>
      </dgm:spPr>
      <dgm:t>
        <a:bodyPr/>
        <a:lstStyle/>
        <a:p>
          <a:r>
            <a:rPr lang="ru-RU" sz="20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dirty="0">
            <a:latin typeface="Times New Roman" pitchFamily="18" charset="0"/>
            <a:cs typeface="Times New Roman" pitchFamily="18" charset="0"/>
          </a:endParaRPr>
        </a:p>
      </dgm:t>
    </dgm:pt>
    <dgm:pt modelId="{1D6E0D5E-B61E-4B9A-8F57-02B79F843522}" type="parTrans" cxnId="{E9122005-A3A9-453D-96BB-26288AC1EAD0}">
      <dgm:prSet/>
      <dgm:spPr/>
      <dgm:t>
        <a:bodyPr/>
        <a:lstStyle/>
        <a:p>
          <a:endParaRPr lang="ru-RU"/>
        </a:p>
      </dgm:t>
    </dgm:pt>
    <dgm:pt modelId="{FEA73179-04A7-4795-AF97-EAF1F3F2AA68}" type="sibTrans" cxnId="{E9122005-A3A9-453D-96BB-26288AC1EAD0}">
      <dgm:prSet/>
      <dgm:spPr>
        <a:solidFill>
          <a:srgbClr val="FFC000"/>
        </a:solidFill>
      </dgm:spPr>
      <dgm:t>
        <a:bodyPr/>
        <a:lstStyle/>
        <a:p>
          <a:endParaRPr lang="ru-RU" dirty="0"/>
        </a:p>
      </dgm:t>
    </dgm:pt>
    <dgm:pt modelId="{ADB1419B-AC29-439A-9A52-52A4D8AD4433}">
      <dgm:prSet phldrT="[Текст]" custT="1"/>
      <dgm:spPr>
        <a:solidFill>
          <a:schemeClr val="bg2">
            <a:lumMod val="75000"/>
          </a:schemeClr>
        </a:solidFill>
      </dgm:spPr>
      <dgm:t>
        <a:bodyPr/>
        <a:lstStyle/>
        <a:p>
          <a:r>
            <a:rPr lang="ru-RU" sz="18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(-)Дефицит </a:t>
          </a:r>
          <a:r>
            <a:rPr lang="ru-RU" sz="1800" smtClean="0"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Профи-цит</a:t>
          </a:r>
          <a:r>
            <a:rPr lang="ru-RU" sz="1800" dirty="0" smtClean="0">
              <a:latin typeface="Times New Roman" pitchFamily="18" charset="0"/>
              <a:cs typeface="Times New Roman" pitchFamily="18" charset="0"/>
            </a:rPr>
            <a:t>)</a:t>
          </a:r>
        </a:p>
      </dgm:t>
    </dgm:pt>
    <dgm:pt modelId="{EDB616C3-BFB7-41B5-8C02-303B97B270E2}" type="parTrans" cxnId="{4AE357D3-33B3-46A7-BD7A-5DD6C6A615AD}">
      <dgm:prSet/>
      <dgm:spPr/>
      <dgm:t>
        <a:bodyPr/>
        <a:lstStyle/>
        <a:p>
          <a:endParaRPr lang="ru-RU"/>
        </a:p>
      </dgm:t>
    </dgm:pt>
    <dgm:pt modelId="{820FDBF0-55B4-432E-B5FC-EF777F1C7DF0}" type="sibTrans" cxnId="{4AE357D3-33B3-46A7-BD7A-5DD6C6A615AD}">
      <dgm:prSet/>
      <dgm:spPr/>
      <dgm:t>
        <a:bodyPr/>
        <a:lstStyle/>
        <a:p>
          <a:endParaRPr lang="ru-RU"/>
        </a:p>
      </dgm:t>
    </dgm:pt>
    <dgm:pt modelId="{22696057-B287-4EFB-96CD-3F248CB196C8}" type="pres">
      <dgm:prSet presAssocID="{6CD1DB72-7F8F-4E2A-A00A-E83DF7CE947F}" presName="linearFlow" presStyleCnt="0">
        <dgm:presLayoutVars>
          <dgm:dir/>
          <dgm:resizeHandles val="exact"/>
        </dgm:presLayoutVars>
      </dgm:prSet>
      <dgm:spPr/>
    </dgm:pt>
    <dgm:pt modelId="{7FAC88BC-C8FF-402F-AB2A-11AC4BBF48B7}" type="pres">
      <dgm:prSet presAssocID="{65EBFEF0-9C89-4A4C-BA89-C4D7B4B700F7}" presName="node" presStyleLbl="node1" presStyleIdx="0" presStyleCnt="3" custScaleX="154330" custScaleY="8014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E3F7D03-16FC-4BE4-943C-EE4202A7666A}" type="pres">
      <dgm:prSet presAssocID="{D36948F7-83BC-4220-85A0-DE21D57BD41D}" presName="spacerL" presStyleCnt="0"/>
      <dgm:spPr/>
    </dgm:pt>
    <dgm:pt modelId="{1816D16A-814C-4C22-A6CC-12105B3989BB}" type="pres">
      <dgm:prSet presAssocID="{D36948F7-83BC-4220-85A0-DE21D57BD41D}" presName="sibTrans" presStyleLbl="sibTrans2D1" presStyleIdx="0" presStyleCnt="2" custLinFactNeighborX="37387" custLinFactNeighborY="-4869"/>
      <dgm:spPr>
        <a:prstGeom prst="mathMinus">
          <a:avLst/>
        </a:prstGeom>
      </dgm:spPr>
      <dgm:t>
        <a:bodyPr/>
        <a:lstStyle/>
        <a:p>
          <a:endParaRPr lang="ru-RU"/>
        </a:p>
      </dgm:t>
    </dgm:pt>
    <dgm:pt modelId="{5A3AD51A-CA0C-4D60-85EB-AFC0F3AEFCE4}" type="pres">
      <dgm:prSet presAssocID="{D36948F7-83BC-4220-85A0-DE21D57BD41D}" presName="spacerR" presStyleCnt="0"/>
      <dgm:spPr/>
    </dgm:pt>
    <dgm:pt modelId="{32775538-2AC3-4373-B014-5A44732CBC7F}" type="pres">
      <dgm:prSet presAssocID="{4E7CB679-5A70-4D19-B9FE-B35165ACC3D3}" presName="node" presStyleLbl="node1" presStyleIdx="1" presStyleCnt="3" custScaleX="148453" custScaleY="7783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A2439C-BAC0-499A-8F57-8D66EBFA7D82}" type="pres">
      <dgm:prSet presAssocID="{FEA73179-04A7-4795-AF97-EAF1F3F2AA68}" presName="spacerL" presStyleCnt="0"/>
      <dgm:spPr/>
    </dgm:pt>
    <dgm:pt modelId="{4B955819-9EB5-4C61-BE5E-7CE7027DF3F0}" type="pres">
      <dgm:prSet presAssocID="{FEA73179-04A7-4795-AF97-EAF1F3F2AA68}" presName="sibTrans" presStyleLbl="sibTrans2D1" presStyleIdx="1" presStyleCnt="2"/>
      <dgm:spPr/>
      <dgm:t>
        <a:bodyPr/>
        <a:lstStyle/>
        <a:p>
          <a:endParaRPr lang="ru-RU"/>
        </a:p>
      </dgm:t>
    </dgm:pt>
    <dgm:pt modelId="{EE572389-320D-4E27-B728-8E274B326BA1}" type="pres">
      <dgm:prSet presAssocID="{FEA73179-04A7-4795-AF97-EAF1F3F2AA68}" presName="spacerR" presStyleCnt="0"/>
      <dgm:spPr/>
    </dgm:pt>
    <dgm:pt modelId="{A84245DF-C8CC-47D2-83AC-15EF153255E0}" type="pres">
      <dgm:prSet presAssocID="{ADB1419B-AC29-439A-9A52-52A4D8AD4433}" presName="node" presStyleLbl="node1" presStyleIdx="2" presStyleCnt="3" custScaleX="152634" custScaleY="864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AE357D3-33B3-46A7-BD7A-5DD6C6A615AD}" srcId="{6CD1DB72-7F8F-4E2A-A00A-E83DF7CE947F}" destId="{ADB1419B-AC29-439A-9A52-52A4D8AD4433}" srcOrd="2" destOrd="0" parTransId="{EDB616C3-BFB7-41B5-8C02-303B97B270E2}" sibTransId="{820FDBF0-55B4-432E-B5FC-EF777F1C7DF0}"/>
    <dgm:cxn modelId="{676CD4F4-1C8E-4883-BAA3-E5C532BFD6AB}" type="presOf" srcId="{ADB1419B-AC29-439A-9A52-52A4D8AD4433}" destId="{A84245DF-C8CC-47D2-83AC-15EF153255E0}" srcOrd="0" destOrd="0" presId="urn:microsoft.com/office/officeart/2005/8/layout/equation1"/>
    <dgm:cxn modelId="{790489E6-FD0A-4365-AB02-5546F8FF0FAC}" type="presOf" srcId="{FEA73179-04A7-4795-AF97-EAF1F3F2AA68}" destId="{4B955819-9EB5-4C61-BE5E-7CE7027DF3F0}" srcOrd="0" destOrd="0" presId="urn:microsoft.com/office/officeart/2005/8/layout/equation1"/>
    <dgm:cxn modelId="{5F9E2D14-C470-430E-97A2-0513DF28D4A7}" type="presOf" srcId="{6CD1DB72-7F8F-4E2A-A00A-E83DF7CE947F}" destId="{22696057-B287-4EFB-96CD-3F248CB196C8}" srcOrd="0" destOrd="0" presId="urn:microsoft.com/office/officeart/2005/8/layout/equation1"/>
    <dgm:cxn modelId="{098A3344-10AC-4A5A-AC57-689BBC254AE6}" type="presOf" srcId="{4E7CB679-5A70-4D19-B9FE-B35165ACC3D3}" destId="{32775538-2AC3-4373-B014-5A44732CBC7F}" srcOrd="0" destOrd="0" presId="urn:microsoft.com/office/officeart/2005/8/layout/equation1"/>
    <dgm:cxn modelId="{73BDD5B6-C74D-430F-BBA0-61C3327235D2}" type="presOf" srcId="{65EBFEF0-9C89-4A4C-BA89-C4D7B4B700F7}" destId="{7FAC88BC-C8FF-402F-AB2A-11AC4BBF48B7}" srcOrd="0" destOrd="0" presId="urn:microsoft.com/office/officeart/2005/8/layout/equation1"/>
    <dgm:cxn modelId="{803A8AB7-53BA-458D-A0C5-F5066F514936}" srcId="{6CD1DB72-7F8F-4E2A-A00A-E83DF7CE947F}" destId="{65EBFEF0-9C89-4A4C-BA89-C4D7B4B700F7}" srcOrd="0" destOrd="0" parTransId="{F9C8D859-E17A-44DB-B71C-33300E104F3E}" sibTransId="{D36948F7-83BC-4220-85A0-DE21D57BD41D}"/>
    <dgm:cxn modelId="{01FA8DC8-5937-4509-98A3-2A52DF759257}" type="presOf" srcId="{D36948F7-83BC-4220-85A0-DE21D57BD41D}" destId="{1816D16A-814C-4C22-A6CC-12105B3989BB}" srcOrd="0" destOrd="0" presId="urn:microsoft.com/office/officeart/2005/8/layout/equation1"/>
    <dgm:cxn modelId="{E9122005-A3A9-453D-96BB-26288AC1EAD0}" srcId="{6CD1DB72-7F8F-4E2A-A00A-E83DF7CE947F}" destId="{4E7CB679-5A70-4D19-B9FE-B35165ACC3D3}" srcOrd="1" destOrd="0" parTransId="{1D6E0D5E-B61E-4B9A-8F57-02B79F843522}" sibTransId="{FEA73179-04A7-4795-AF97-EAF1F3F2AA68}"/>
    <dgm:cxn modelId="{51CBD45D-5ADE-42FE-A8D7-9003988F337B}" type="presParOf" srcId="{22696057-B287-4EFB-96CD-3F248CB196C8}" destId="{7FAC88BC-C8FF-402F-AB2A-11AC4BBF48B7}" srcOrd="0" destOrd="0" presId="urn:microsoft.com/office/officeart/2005/8/layout/equation1"/>
    <dgm:cxn modelId="{F0C9AC94-81AA-4CF0-9987-DA7605A79FD2}" type="presParOf" srcId="{22696057-B287-4EFB-96CD-3F248CB196C8}" destId="{2E3F7D03-16FC-4BE4-943C-EE4202A7666A}" srcOrd="1" destOrd="0" presId="urn:microsoft.com/office/officeart/2005/8/layout/equation1"/>
    <dgm:cxn modelId="{0FDB26BF-BDE3-4762-92D8-43BAF4CA0D6B}" type="presParOf" srcId="{22696057-B287-4EFB-96CD-3F248CB196C8}" destId="{1816D16A-814C-4C22-A6CC-12105B3989BB}" srcOrd="2" destOrd="0" presId="urn:microsoft.com/office/officeart/2005/8/layout/equation1"/>
    <dgm:cxn modelId="{BE8119D0-A497-48CD-8244-FB0AB67F9A4D}" type="presParOf" srcId="{22696057-B287-4EFB-96CD-3F248CB196C8}" destId="{5A3AD51A-CA0C-4D60-85EB-AFC0F3AEFCE4}" srcOrd="3" destOrd="0" presId="urn:microsoft.com/office/officeart/2005/8/layout/equation1"/>
    <dgm:cxn modelId="{7A1D6B5D-4849-46D6-AB5A-2C7F071B1E3F}" type="presParOf" srcId="{22696057-B287-4EFB-96CD-3F248CB196C8}" destId="{32775538-2AC3-4373-B014-5A44732CBC7F}" srcOrd="4" destOrd="0" presId="urn:microsoft.com/office/officeart/2005/8/layout/equation1"/>
    <dgm:cxn modelId="{5A29D872-49D1-42C0-A2D2-499E49470AA4}" type="presParOf" srcId="{22696057-B287-4EFB-96CD-3F248CB196C8}" destId="{EDA2439C-BAC0-499A-8F57-8D66EBFA7D82}" srcOrd="5" destOrd="0" presId="urn:microsoft.com/office/officeart/2005/8/layout/equation1"/>
    <dgm:cxn modelId="{A6108F18-EB55-4488-BB89-543776F8ACA8}" type="presParOf" srcId="{22696057-B287-4EFB-96CD-3F248CB196C8}" destId="{4B955819-9EB5-4C61-BE5E-7CE7027DF3F0}" srcOrd="6" destOrd="0" presId="urn:microsoft.com/office/officeart/2005/8/layout/equation1"/>
    <dgm:cxn modelId="{4A12E9AF-681F-4EE3-B9C5-6F0BCB92DEA0}" type="presParOf" srcId="{22696057-B287-4EFB-96CD-3F248CB196C8}" destId="{EE572389-320D-4E27-B728-8E274B326BA1}" srcOrd="7" destOrd="0" presId="urn:microsoft.com/office/officeart/2005/8/layout/equation1"/>
    <dgm:cxn modelId="{81900CB6-D86D-424A-96C0-DB4FE0BFDE2C}" type="presParOf" srcId="{22696057-B287-4EFB-96CD-3F248CB196C8}" destId="{A84245DF-C8CC-47D2-83AC-15EF153255E0}" srcOrd="8" destOrd="0" presId="urn:microsoft.com/office/officeart/2005/8/layout/equatio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AB7ED8-92BF-472C-87B1-C6386D66FBEB}" type="doc">
      <dgm:prSet loTypeId="urn:microsoft.com/office/officeart/2005/8/layout/cycle6" loCatId="cycle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A51210AF-817E-4E3E-B0D1-38C0AF0BD115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налоговой политики Чувашской Республики</a:t>
          </a:r>
          <a:endParaRPr lang="ru-RU" sz="1800" b="1" dirty="0"/>
        </a:p>
      </dgm:t>
    </dgm:pt>
    <dgm:pt modelId="{BF6075DF-E010-40EC-B4DC-946E87931D70}" type="parTrans" cxnId="{2A9D9DEE-F90B-47B2-B734-FC5044C56616}">
      <dgm:prSet/>
      <dgm:spPr/>
      <dgm:t>
        <a:bodyPr/>
        <a:lstStyle/>
        <a:p>
          <a:endParaRPr lang="ru-RU"/>
        </a:p>
      </dgm:t>
    </dgm:pt>
    <dgm:pt modelId="{C8234B4D-104B-4FD1-9C1F-A414143258AA}" type="sibTrans" cxnId="{2A9D9DEE-F90B-47B2-B734-FC5044C56616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5495B50-43AD-4A49-9076-987885A89997}">
      <dgm:prSet phldrT="[Текст]" custT="1"/>
      <dgm:spPr/>
      <dgm:t>
        <a:bodyPr/>
        <a:lstStyle/>
        <a:p>
          <a:r>
            <a:rPr lang="ru-RU" sz="1800" b="1" dirty="0" smtClean="0"/>
            <a:t>Основных направлениях бюджетной политики Чувашской Республики</a:t>
          </a:r>
          <a:endParaRPr lang="ru-RU" sz="1800" b="1" dirty="0"/>
        </a:p>
      </dgm:t>
    </dgm:pt>
    <dgm:pt modelId="{266B1D32-B0BB-46B8-9166-582BE3B8B6C5}" type="parTrans" cxnId="{393E5E0C-FDAF-45D4-98EB-484C1151E6FB}">
      <dgm:prSet/>
      <dgm:spPr/>
      <dgm:t>
        <a:bodyPr/>
        <a:lstStyle/>
        <a:p>
          <a:endParaRPr lang="ru-RU"/>
        </a:p>
      </dgm:t>
    </dgm:pt>
    <dgm:pt modelId="{04BE0404-A1B3-4DF6-8F9E-5898A0BB0D34}" type="sibTrans" cxnId="{393E5E0C-FDAF-45D4-98EB-484C1151E6FB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4D5D21B2-DAFF-4489-83F7-D7EBC1E1D448}">
      <dgm:prSet phldrT="[Текст]" custT="1"/>
      <dgm:spPr/>
      <dgm:t>
        <a:bodyPr/>
        <a:lstStyle/>
        <a:p>
          <a:r>
            <a:rPr lang="ru-RU" sz="1800" b="1" dirty="0" smtClean="0"/>
            <a:t>Государственных программах Чувашской Республики</a:t>
          </a:r>
          <a:endParaRPr lang="ru-RU" sz="1800" b="1" dirty="0"/>
        </a:p>
      </dgm:t>
    </dgm:pt>
    <dgm:pt modelId="{52A72DC8-DC49-4CF4-BFCF-A66AA88A9C97}" type="parTrans" cxnId="{70F493C5-3EBF-4F49-8BEE-240781A115EE}">
      <dgm:prSet/>
      <dgm:spPr/>
      <dgm:t>
        <a:bodyPr/>
        <a:lstStyle/>
        <a:p>
          <a:endParaRPr lang="ru-RU"/>
        </a:p>
      </dgm:t>
    </dgm:pt>
    <dgm:pt modelId="{A31C26CC-7098-4C2A-9AC2-1040AD3A8036}" type="sibTrans" cxnId="{70F493C5-3EBF-4F49-8BEE-240781A115EE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ACECFA3F-271D-4071-ACC5-D5EA66374059}">
      <dgm:prSet phldrT="[Текст]"/>
      <dgm:spPr/>
      <dgm:t>
        <a:bodyPr/>
        <a:lstStyle/>
        <a:p>
          <a:r>
            <a:rPr lang="ru-RU" b="1" dirty="0" smtClean="0"/>
            <a:t>Прогнозе социально-экономического развития Чувашской Республики</a:t>
          </a:r>
          <a:endParaRPr lang="ru-RU" b="1" dirty="0"/>
        </a:p>
      </dgm:t>
    </dgm:pt>
    <dgm:pt modelId="{492DC491-C08E-4A09-BCB7-E9F316D39C79}" type="parTrans" cxnId="{573B9DE4-DB43-4A5C-A3C5-7C42F15550F1}">
      <dgm:prSet/>
      <dgm:spPr/>
      <dgm:t>
        <a:bodyPr/>
        <a:lstStyle/>
        <a:p>
          <a:endParaRPr lang="ru-RU"/>
        </a:p>
      </dgm:t>
    </dgm:pt>
    <dgm:pt modelId="{306D97E9-8708-417E-90DB-E143EE19C8F5}" type="sibTrans" cxnId="{573B9DE4-DB43-4A5C-A3C5-7C42F15550F1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ln w="76200"/>
      </dgm:spPr>
      <dgm:t>
        <a:bodyPr/>
        <a:lstStyle/>
        <a:p>
          <a:endParaRPr lang="ru-RU"/>
        </a:p>
      </dgm:t>
    </dgm:pt>
    <dgm:pt modelId="{50F8A006-03B7-453E-8B11-52199EE89448}" type="pres">
      <dgm:prSet presAssocID="{1AAB7ED8-92BF-472C-87B1-C6386D66FBEB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28C25282-24D3-4CFD-AC59-CD63786195EA}" type="pres">
      <dgm:prSet presAssocID="{A51210AF-817E-4E3E-B0D1-38C0AF0BD115}" presName="node" presStyleLbl="node1" presStyleIdx="0" presStyleCnt="4" custScaleX="138989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47B94C-0F5B-451D-9428-43279F7D65DD}" type="pres">
      <dgm:prSet presAssocID="{A51210AF-817E-4E3E-B0D1-38C0AF0BD115}" presName="spNode" presStyleCnt="0"/>
      <dgm:spPr/>
    </dgm:pt>
    <dgm:pt modelId="{B1BA7DD6-4629-4464-AA76-4AC12B29F7ED}" type="pres">
      <dgm:prSet presAssocID="{C8234B4D-104B-4FD1-9C1F-A414143258AA}" presName="sibTrans" presStyleLbl="sibTrans1D1" presStyleIdx="0" presStyleCnt="4"/>
      <dgm:spPr/>
      <dgm:t>
        <a:bodyPr/>
        <a:lstStyle/>
        <a:p>
          <a:endParaRPr lang="ru-RU"/>
        </a:p>
      </dgm:t>
    </dgm:pt>
    <dgm:pt modelId="{09EE511D-0EF6-43EC-B406-0F1618FAB471}" type="pres">
      <dgm:prSet presAssocID="{A5495B50-43AD-4A49-9076-987885A89997}" presName="node" presStyleLbl="node1" presStyleIdx="1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C46AB8-91FF-4DB2-AA00-CB287071D8BD}" type="pres">
      <dgm:prSet presAssocID="{A5495B50-43AD-4A49-9076-987885A89997}" presName="spNode" presStyleCnt="0"/>
      <dgm:spPr/>
    </dgm:pt>
    <dgm:pt modelId="{CEBC4C3C-A437-4420-A2E2-C12E33E8450C}" type="pres">
      <dgm:prSet presAssocID="{04BE0404-A1B3-4DF6-8F9E-5898A0BB0D34}" presName="sibTrans" presStyleLbl="sibTrans1D1" presStyleIdx="1" presStyleCnt="4"/>
      <dgm:spPr/>
      <dgm:t>
        <a:bodyPr/>
        <a:lstStyle/>
        <a:p>
          <a:endParaRPr lang="ru-RU"/>
        </a:p>
      </dgm:t>
    </dgm:pt>
    <dgm:pt modelId="{B5C2805B-3ECC-4AA3-B306-E04B8D93175A}" type="pres">
      <dgm:prSet presAssocID="{4D5D21B2-DAFF-4489-83F7-D7EBC1E1D448}" presName="node" presStyleLbl="node1" presStyleIdx="2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743ACCF-7837-4FB8-8080-B65670FB2E40}" type="pres">
      <dgm:prSet presAssocID="{4D5D21B2-DAFF-4489-83F7-D7EBC1E1D448}" presName="spNode" presStyleCnt="0"/>
      <dgm:spPr/>
    </dgm:pt>
    <dgm:pt modelId="{609DDD8F-8077-4ED9-B479-F4058D5BF79E}" type="pres">
      <dgm:prSet presAssocID="{A31C26CC-7098-4C2A-9AC2-1040AD3A8036}" presName="sibTrans" presStyleLbl="sibTrans1D1" presStyleIdx="2" presStyleCnt="4"/>
      <dgm:spPr/>
      <dgm:t>
        <a:bodyPr/>
        <a:lstStyle/>
        <a:p>
          <a:endParaRPr lang="ru-RU"/>
        </a:p>
      </dgm:t>
    </dgm:pt>
    <dgm:pt modelId="{FDB32F28-2B23-4FC5-B84F-1478F183AB08}" type="pres">
      <dgm:prSet presAssocID="{ACECFA3F-271D-4071-ACC5-D5EA66374059}" presName="node" presStyleLbl="node1" presStyleIdx="3" presStyleCnt="4" custScaleX="142593" custScaleY="1626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3A00F86-7713-40B8-8DA0-458E6F8C677E}" type="pres">
      <dgm:prSet presAssocID="{ACECFA3F-271D-4071-ACC5-D5EA66374059}" presName="spNode" presStyleCnt="0"/>
      <dgm:spPr/>
    </dgm:pt>
    <dgm:pt modelId="{AE08C94F-0CD5-478E-94D3-913DA7B7B592}" type="pres">
      <dgm:prSet presAssocID="{306D97E9-8708-417E-90DB-E143EE19C8F5}" presName="sibTrans" presStyleLbl="sibTrans1D1" presStyleIdx="3" presStyleCnt="4"/>
      <dgm:spPr/>
      <dgm:t>
        <a:bodyPr/>
        <a:lstStyle/>
        <a:p>
          <a:endParaRPr lang="ru-RU"/>
        </a:p>
      </dgm:t>
    </dgm:pt>
  </dgm:ptLst>
  <dgm:cxnLst>
    <dgm:cxn modelId="{2A9D9DEE-F90B-47B2-B734-FC5044C56616}" srcId="{1AAB7ED8-92BF-472C-87B1-C6386D66FBEB}" destId="{A51210AF-817E-4E3E-B0D1-38C0AF0BD115}" srcOrd="0" destOrd="0" parTransId="{BF6075DF-E010-40EC-B4DC-946E87931D70}" sibTransId="{C8234B4D-104B-4FD1-9C1F-A414143258AA}"/>
    <dgm:cxn modelId="{393E5E0C-FDAF-45D4-98EB-484C1151E6FB}" srcId="{1AAB7ED8-92BF-472C-87B1-C6386D66FBEB}" destId="{A5495B50-43AD-4A49-9076-987885A89997}" srcOrd="1" destOrd="0" parTransId="{266B1D32-B0BB-46B8-9166-582BE3B8B6C5}" sibTransId="{04BE0404-A1B3-4DF6-8F9E-5898A0BB0D34}"/>
    <dgm:cxn modelId="{AB319334-C866-4940-BC19-3F5E4ABB540F}" type="presOf" srcId="{A5495B50-43AD-4A49-9076-987885A89997}" destId="{09EE511D-0EF6-43EC-B406-0F1618FAB471}" srcOrd="0" destOrd="0" presId="urn:microsoft.com/office/officeart/2005/8/layout/cycle6"/>
    <dgm:cxn modelId="{4EB5DAAB-95CA-4CC1-AEDC-EFB5125E9522}" type="presOf" srcId="{C8234B4D-104B-4FD1-9C1F-A414143258AA}" destId="{B1BA7DD6-4629-4464-AA76-4AC12B29F7ED}" srcOrd="0" destOrd="0" presId="urn:microsoft.com/office/officeart/2005/8/layout/cycle6"/>
    <dgm:cxn modelId="{573B9DE4-DB43-4A5C-A3C5-7C42F15550F1}" srcId="{1AAB7ED8-92BF-472C-87B1-C6386D66FBEB}" destId="{ACECFA3F-271D-4071-ACC5-D5EA66374059}" srcOrd="3" destOrd="0" parTransId="{492DC491-C08E-4A09-BCB7-E9F316D39C79}" sibTransId="{306D97E9-8708-417E-90DB-E143EE19C8F5}"/>
    <dgm:cxn modelId="{D0CCB2BC-4E5F-49CD-9479-4BB47A19CF81}" type="presOf" srcId="{ACECFA3F-271D-4071-ACC5-D5EA66374059}" destId="{FDB32F28-2B23-4FC5-B84F-1478F183AB08}" srcOrd="0" destOrd="0" presId="urn:microsoft.com/office/officeart/2005/8/layout/cycle6"/>
    <dgm:cxn modelId="{1A0095BA-0124-4209-817F-DC647E6DE77A}" type="presOf" srcId="{04BE0404-A1B3-4DF6-8F9E-5898A0BB0D34}" destId="{CEBC4C3C-A437-4420-A2E2-C12E33E8450C}" srcOrd="0" destOrd="0" presId="urn:microsoft.com/office/officeart/2005/8/layout/cycle6"/>
    <dgm:cxn modelId="{70F493C5-3EBF-4F49-8BEE-240781A115EE}" srcId="{1AAB7ED8-92BF-472C-87B1-C6386D66FBEB}" destId="{4D5D21B2-DAFF-4489-83F7-D7EBC1E1D448}" srcOrd="2" destOrd="0" parTransId="{52A72DC8-DC49-4CF4-BFCF-A66AA88A9C97}" sibTransId="{A31C26CC-7098-4C2A-9AC2-1040AD3A8036}"/>
    <dgm:cxn modelId="{B4AF70D9-ECE1-49A0-A1BC-77D57B099F82}" type="presOf" srcId="{306D97E9-8708-417E-90DB-E143EE19C8F5}" destId="{AE08C94F-0CD5-478E-94D3-913DA7B7B592}" srcOrd="0" destOrd="0" presId="urn:microsoft.com/office/officeart/2005/8/layout/cycle6"/>
    <dgm:cxn modelId="{DA252B4D-D2D7-4CEC-AAB5-A3F1A2A6657F}" type="presOf" srcId="{A51210AF-817E-4E3E-B0D1-38C0AF0BD115}" destId="{28C25282-24D3-4CFD-AC59-CD63786195EA}" srcOrd="0" destOrd="0" presId="urn:microsoft.com/office/officeart/2005/8/layout/cycle6"/>
    <dgm:cxn modelId="{BE24E7BE-3613-484C-9030-89AE65134247}" type="presOf" srcId="{A31C26CC-7098-4C2A-9AC2-1040AD3A8036}" destId="{609DDD8F-8077-4ED9-B479-F4058D5BF79E}" srcOrd="0" destOrd="0" presId="urn:microsoft.com/office/officeart/2005/8/layout/cycle6"/>
    <dgm:cxn modelId="{1E103184-5769-4899-92D4-AA248006B308}" type="presOf" srcId="{1AAB7ED8-92BF-472C-87B1-C6386D66FBEB}" destId="{50F8A006-03B7-453E-8B11-52199EE89448}" srcOrd="0" destOrd="0" presId="urn:microsoft.com/office/officeart/2005/8/layout/cycle6"/>
    <dgm:cxn modelId="{1CA97521-1CB3-4C08-A457-AAA43704E01D}" type="presOf" srcId="{4D5D21B2-DAFF-4489-83F7-D7EBC1E1D448}" destId="{B5C2805B-3ECC-4AA3-B306-E04B8D93175A}" srcOrd="0" destOrd="0" presId="urn:microsoft.com/office/officeart/2005/8/layout/cycle6"/>
    <dgm:cxn modelId="{50CE96E2-EBB9-43AA-8372-9DE28A951A51}" type="presParOf" srcId="{50F8A006-03B7-453E-8B11-52199EE89448}" destId="{28C25282-24D3-4CFD-AC59-CD63786195EA}" srcOrd="0" destOrd="0" presId="urn:microsoft.com/office/officeart/2005/8/layout/cycle6"/>
    <dgm:cxn modelId="{98AB7FF7-14C7-4CA1-9FD1-816F19E5F1C2}" type="presParOf" srcId="{50F8A006-03B7-453E-8B11-52199EE89448}" destId="{A647B94C-0F5B-451D-9428-43279F7D65DD}" srcOrd="1" destOrd="0" presId="urn:microsoft.com/office/officeart/2005/8/layout/cycle6"/>
    <dgm:cxn modelId="{453EDF7D-95D1-49BE-9ABE-7063C48AED07}" type="presParOf" srcId="{50F8A006-03B7-453E-8B11-52199EE89448}" destId="{B1BA7DD6-4629-4464-AA76-4AC12B29F7ED}" srcOrd="2" destOrd="0" presId="urn:microsoft.com/office/officeart/2005/8/layout/cycle6"/>
    <dgm:cxn modelId="{DE907F73-6B14-4409-BD9E-376E249C1201}" type="presParOf" srcId="{50F8A006-03B7-453E-8B11-52199EE89448}" destId="{09EE511D-0EF6-43EC-B406-0F1618FAB471}" srcOrd="3" destOrd="0" presId="urn:microsoft.com/office/officeart/2005/8/layout/cycle6"/>
    <dgm:cxn modelId="{F58FDDD5-86F1-4BB6-BFE4-6081B29108C2}" type="presParOf" srcId="{50F8A006-03B7-453E-8B11-52199EE89448}" destId="{D6C46AB8-91FF-4DB2-AA00-CB287071D8BD}" srcOrd="4" destOrd="0" presId="urn:microsoft.com/office/officeart/2005/8/layout/cycle6"/>
    <dgm:cxn modelId="{84172652-4C9E-4F1A-96FD-3C61C000BE86}" type="presParOf" srcId="{50F8A006-03B7-453E-8B11-52199EE89448}" destId="{CEBC4C3C-A437-4420-A2E2-C12E33E8450C}" srcOrd="5" destOrd="0" presId="urn:microsoft.com/office/officeart/2005/8/layout/cycle6"/>
    <dgm:cxn modelId="{BDA7AE05-BDFF-49AD-BD2B-8BF45018EBB9}" type="presParOf" srcId="{50F8A006-03B7-453E-8B11-52199EE89448}" destId="{B5C2805B-3ECC-4AA3-B306-E04B8D93175A}" srcOrd="6" destOrd="0" presId="urn:microsoft.com/office/officeart/2005/8/layout/cycle6"/>
    <dgm:cxn modelId="{7292DD1B-22B4-43CA-810B-4CB8B37530AF}" type="presParOf" srcId="{50F8A006-03B7-453E-8B11-52199EE89448}" destId="{3743ACCF-7837-4FB8-8080-B65670FB2E40}" srcOrd="7" destOrd="0" presId="urn:microsoft.com/office/officeart/2005/8/layout/cycle6"/>
    <dgm:cxn modelId="{3B3D2678-1B6F-4D9E-ADAC-E6C2AF7A6A32}" type="presParOf" srcId="{50F8A006-03B7-453E-8B11-52199EE89448}" destId="{609DDD8F-8077-4ED9-B479-F4058D5BF79E}" srcOrd="8" destOrd="0" presId="urn:microsoft.com/office/officeart/2005/8/layout/cycle6"/>
    <dgm:cxn modelId="{E6C580EF-EEFB-4037-B53D-B20FCED40B9E}" type="presParOf" srcId="{50F8A006-03B7-453E-8B11-52199EE89448}" destId="{FDB32F28-2B23-4FC5-B84F-1478F183AB08}" srcOrd="9" destOrd="0" presId="urn:microsoft.com/office/officeart/2005/8/layout/cycle6"/>
    <dgm:cxn modelId="{B60F3539-31F0-4CA7-9ED5-DC2DD9DC9B5E}" type="presParOf" srcId="{50F8A006-03B7-453E-8B11-52199EE89448}" destId="{33A00F86-7713-40B8-8DA0-458E6F8C677E}" srcOrd="10" destOrd="0" presId="urn:microsoft.com/office/officeart/2005/8/layout/cycle6"/>
    <dgm:cxn modelId="{E1240213-F8F8-498C-A844-50C4475927E9}" type="presParOf" srcId="{50F8A006-03B7-453E-8B11-52199EE89448}" destId="{AE08C94F-0CD5-478E-94D3-913DA7B7B592}" srcOrd="11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CC59976-64CC-4537-8D8E-B8FCC07D4A56}" type="doc">
      <dgm:prSet loTypeId="urn:microsoft.com/office/officeart/2005/8/layout/cycle8" loCatId="cycle" qsTypeId="urn:microsoft.com/office/officeart/2005/8/quickstyle/simple5" qsCatId="simple" csTypeId="urn:microsoft.com/office/officeart/2005/8/colors/colorful1#1" csCatId="colorful" phldr="1"/>
      <dgm:spPr/>
    </dgm:pt>
    <dgm:pt modelId="{67C479B8-79CB-4E3C-AF4B-51F99AF1F0F6}">
      <dgm:prSet phldrT="[Текст]" custT="1"/>
      <dgm:spPr/>
      <dgm:t>
        <a:bodyPr/>
        <a:lstStyle/>
        <a:p>
          <a:pPr algn="r"/>
          <a:endParaRPr lang="ru-RU" sz="1400" b="1" dirty="0" smtClean="0"/>
        </a:p>
        <a:p>
          <a:pPr algn="r"/>
          <a:r>
            <a:rPr lang="ru-RU" sz="1400" b="1" dirty="0" smtClean="0"/>
            <a:t>Утверждение отчета об исполнении бюджета предыдущего года</a:t>
          </a:r>
          <a:endParaRPr lang="ru-RU" sz="1400" b="1" dirty="0"/>
        </a:p>
      </dgm:t>
    </dgm:pt>
    <dgm:pt modelId="{96F7D31E-F01D-4D75-ADAF-0C5EE9D7676C}" type="parTrans" cxnId="{16F9D93B-ACDB-49A4-AE4B-5143EA88A525}">
      <dgm:prSet/>
      <dgm:spPr/>
      <dgm:t>
        <a:bodyPr/>
        <a:lstStyle/>
        <a:p>
          <a:endParaRPr lang="ru-RU" b="1"/>
        </a:p>
      </dgm:t>
    </dgm:pt>
    <dgm:pt modelId="{FA7967A1-D43F-457B-A04F-2D6451A2B03F}" type="sibTrans" cxnId="{16F9D93B-ACDB-49A4-AE4B-5143EA88A525}">
      <dgm:prSet/>
      <dgm:spPr/>
      <dgm:t>
        <a:bodyPr/>
        <a:lstStyle/>
        <a:p>
          <a:endParaRPr lang="ru-RU" b="1"/>
        </a:p>
      </dgm:t>
    </dgm:pt>
    <dgm:pt modelId="{804975CC-6CF4-47D1-BD0A-940EBDCA7574}">
      <dgm:prSet phldrT="[Текст]" custT="1"/>
      <dgm:spPr>
        <a:solidFill>
          <a:schemeClr val="accent2">
            <a:lumMod val="75000"/>
          </a:schemeClr>
        </a:solidFill>
      </dgm:spPr>
      <dgm:t>
        <a:bodyPr/>
        <a:lstStyle/>
        <a:p>
          <a:pPr algn="ctr"/>
          <a:endParaRPr lang="ru-RU" sz="1400" b="1" dirty="0" smtClean="0"/>
        </a:p>
        <a:p>
          <a:pPr algn="l"/>
          <a:r>
            <a:rPr lang="ru-RU" sz="1400" b="1" dirty="0" smtClean="0"/>
            <a:t>Составление проекта бюджета очередного года</a:t>
          </a:r>
          <a:endParaRPr lang="ru-RU" sz="1400" b="1" dirty="0"/>
        </a:p>
      </dgm:t>
    </dgm:pt>
    <dgm:pt modelId="{0527C35E-81F7-466F-8D06-63A4EF65A333}" type="parTrans" cxnId="{4237B6ED-DDEE-42B2-8E43-820FA46C28A0}">
      <dgm:prSet/>
      <dgm:spPr/>
      <dgm:t>
        <a:bodyPr/>
        <a:lstStyle/>
        <a:p>
          <a:endParaRPr lang="ru-RU" b="1"/>
        </a:p>
      </dgm:t>
    </dgm:pt>
    <dgm:pt modelId="{76296FD6-98EC-4A51-B0AE-603F8E7D623D}" type="sibTrans" cxnId="{4237B6ED-DDEE-42B2-8E43-820FA46C28A0}">
      <dgm:prSet/>
      <dgm:spPr/>
      <dgm:t>
        <a:bodyPr/>
        <a:lstStyle/>
        <a:p>
          <a:endParaRPr lang="ru-RU" b="1"/>
        </a:p>
      </dgm:t>
    </dgm:pt>
    <dgm:pt modelId="{DB9137E0-04C3-41DD-92EF-B909727F1245}">
      <dgm:prSet phldrT="[Текст]" custT="1"/>
      <dgm:spPr/>
      <dgm:t>
        <a:bodyPr/>
        <a:lstStyle/>
        <a:p>
          <a:pPr algn="r"/>
          <a:r>
            <a:rPr lang="ru-RU" sz="1400" b="1" dirty="0" smtClean="0"/>
            <a:t>Рассмотрение проекта бюджета очередного года</a:t>
          </a:r>
          <a:endParaRPr lang="ru-RU" sz="1400" b="1" dirty="0"/>
        </a:p>
      </dgm:t>
    </dgm:pt>
    <dgm:pt modelId="{9DB6A80E-7349-44E0-A016-93394582D131}" type="sibTrans" cxnId="{41F2AC8D-068A-4633-93B3-1F7CF042C6E9}">
      <dgm:prSet/>
      <dgm:spPr/>
      <dgm:t>
        <a:bodyPr/>
        <a:lstStyle/>
        <a:p>
          <a:endParaRPr lang="ru-RU" b="1"/>
        </a:p>
      </dgm:t>
    </dgm:pt>
    <dgm:pt modelId="{1CC5151F-53A8-4196-97AA-63386F8B9A90}" type="parTrans" cxnId="{41F2AC8D-068A-4633-93B3-1F7CF042C6E9}">
      <dgm:prSet/>
      <dgm:spPr/>
      <dgm:t>
        <a:bodyPr/>
        <a:lstStyle/>
        <a:p>
          <a:endParaRPr lang="ru-RU" b="1"/>
        </a:p>
      </dgm:t>
    </dgm:pt>
    <dgm:pt modelId="{17F76E49-923E-46CA-8364-D26CACBCD025}">
      <dgm:prSet phldrT="[Текст]" custT="1"/>
      <dgm:spPr/>
      <dgm:t>
        <a:bodyPr/>
        <a:lstStyle/>
        <a:p>
          <a:pPr algn="l"/>
          <a:r>
            <a:rPr lang="ru-RU" sz="1400" b="1" dirty="0" smtClean="0"/>
            <a:t>Утверждение бюджета очередного года</a:t>
          </a:r>
          <a:endParaRPr lang="ru-RU" sz="1400" b="1" dirty="0"/>
        </a:p>
      </dgm:t>
    </dgm:pt>
    <dgm:pt modelId="{61273E43-A622-43E7-9F9E-013BA2AC3E56}" type="parTrans" cxnId="{10AC6F65-CFA1-4664-96BA-31E34285EC17}">
      <dgm:prSet/>
      <dgm:spPr/>
      <dgm:t>
        <a:bodyPr/>
        <a:lstStyle/>
        <a:p>
          <a:endParaRPr lang="ru-RU" b="1"/>
        </a:p>
      </dgm:t>
    </dgm:pt>
    <dgm:pt modelId="{482E5A08-8EA2-4BBB-B2AF-0AFA8970CC88}" type="sibTrans" cxnId="{10AC6F65-CFA1-4664-96BA-31E34285EC17}">
      <dgm:prSet/>
      <dgm:spPr/>
      <dgm:t>
        <a:bodyPr/>
        <a:lstStyle/>
        <a:p>
          <a:endParaRPr lang="ru-RU" b="1"/>
        </a:p>
      </dgm:t>
    </dgm:pt>
    <dgm:pt modelId="{ECB64474-2C4E-4705-AAF6-8050BAE96CFE}">
      <dgm:prSet phldrT="[Текст]" custT="1"/>
      <dgm:spPr/>
      <dgm:t>
        <a:bodyPr/>
        <a:lstStyle/>
        <a:p>
          <a:pPr algn="r"/>
          <a:r>
            <a:rPr lang="ru-RU" sz="1400" b="1" dirty="0" smtClean="0"/>
            <a:t>Исполнение бюджета в текущем году</a:t>
          </a:r>
          <a:endParaRPr lang="ru-RU" sz="1400" b="1" dirty="0"/>
        </a:p>
      </dgm:t>
    </dgm:pt>
    <dgm:pt modelId="{711F63B3-9B13-4AE5-AE28-0F5E81D88C2B}" type="parTrans" cxnId="{F2AF6333-9F20-4262-A99D-D03480DC94AB}">
      <dgm:prSet/>
      <dgm:spPr/>
      <dgm:t>
        <a:bodyPr/>
        <a:lstStyle/>
        <a:p>
          <a:endParaRPr lang="ru-RU" b="1"/>
        </a:p>
      </dgm:t>
    </dgm:pt>
    <dgm:pt modelId="{3BD1F4B0-7453-454F-A14A-FE56C84337AB}" type="sibTrans" cxnId="{F2AF6333-9F20-4262-A99D-D03480DC94AB}">
      <dgm:prSet/>
      <dgm:spPr/>
      <dgm:t>
        <a:bodyPr/>
        <a:lstStyle/>
        <a:p>
          <a:endParaRPr lang="ru-RU" b="1"/>
        </a:p>
      </dgm:t>
    </dgm:pt>
    <dgm:pt modelId="{05E172B5-4C68-4BC9-815B-9E2AE5DDFB57}">
      <dgm:prSet phldrT="[Текст]" custT="1"/>
      <dgm:spPr/>
      <dgm:t>
        <a:bodyPr/>
        <a:lstStyle/>
        <a:p>
          <a:pPr algn="l"/>
          <a:r>
            <a:rPr lang="ru-RU" sz="1400" b="1" dirty="0" smtClean="0"/>
            <a:t>Формирование отчета об исполнении бюджета предыдущего года</a:t>
          </a:r>
          <a:endParaRPr lang="ru-RU" sz="1400" b="1" dirty="0"/>
        </a:p>
      </dgm:t>
    </dgm:pt>
    <dgm:pt modelId="{C605A835-60BA-4E4C-A1B7-45FA8A0F045F}" type="parTrans" cxnId="{A55E5BAA-BC43-4D95-9614-81BFB1C2196C}">
      <dgm:prSet/>
      <dgm:spPr/>
      <dgm:t>
        <a:bodyPr/>
        <a:lstStyle/>
        <a:p>
          <a:endParaRPr lang="ru-RU" b="1"/>
        </a:p>
      </dgm:t>
    </dgm:pt>
    <dgm:pt modelId="{93A48A5E-E443-4EE8-BA17-BB2D05E5DCBA}" type="sibTrans" cxnId="{A55E5BAA-BC43-4D95-9614-81BFB1C2196C}">
      <dgm:prSet/>
      <dgm:spPr/>
      <dgm:t>
        <a:bodyPr/>
        <a:lstStyle/>
        <a:p>
          <a:endParaRPr lang="ru-RU" b="1"/>
        </a:p>
      </dgm:t>
    </dgm:pt>
    <dgm:pt modelId="{5A83CEAF-857D-4241-8103-98853D011D82}" type="pres">
      <dgm:prSet presAssocID="{0CC59976-64CC-4537-8D8E-B8FCC07D4A56}" presName="compositeShape" presStyleCnt="0">
        <dgm:presLayoutVars>
          <dgm:chMax val="7"/>
          <dgm:dir/>
          <dgm:resizeHandles val="exact"/>
        </dgm:presLayoutVars>
      </dgm:prSet>
      <dgm:spPr/>
    </dgm:pt>
    <dgm:pt modelId="{4AF62A4F-6281-44A9-8CCB-EC1D32ECC29E}" type="pres">
      <dgm:prSet presAssocID="{0CC59976-64CC-4537-8D8E-B8FCC07D4A56}" presName="wedge1" presStyleLbl="node1" presStyleIdx="0" presStyleCnt="6"/>
      <dgm:spPr/>
      <dgm:t>
        <a:bodyPr/>
        <a:lstStyle/>
        <a:p>
          <a:endParaRPr lang="ru-RU"/>
        </a:p>
      </dgm:t>
    </dgm:pt>
    <dgm:pt modelId="{0D278E1A-672D-4E79-A420-13FD6E1C6454}" type="pres">
      <dgm:prSet presAssocID="{0CC59976-64CC-4537-8D8E-B8FCC07D4A56}" presName="dummy1a" presStyleCnt="0"/>
      <dgm:spPr/>
    </dgm:pt>
    <dgm:pt modelId="{C0797E7B-9B21-424A-8FF5-3B0874FDD097}" type="pres">
      <dgm:prSet presAssocID="{0CC59976-64CC-4537-8D8E-B8FCC07D4A56}" presName="dummy1b" presStyleCnt="0"/>
      <dgm:spPr/>
    </dgm:pt>
    <dgm:pt modelId="{740B71DB-D616-4EF1-98F2-8EAEDB8665E1}" type="pres">
      <dgm:prSet presAssocID="{0CC59976-64CC-4537-8D8E-B8FCC07D4A56}" presName="wedge1Tx" presStyleLbl="node1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2E3C46-EC8A-4ABB-BCAE-D9BAAC0F901D}" type="pres">
      <dgm:prSet presAssocID="{0CC59976-64CC-4537-8D8E-B8FCC07D4A56}" presName="wedge2" presStyleLbl="node1" presStyleIdx="1" presStyleCnt="6"/>
      <dgm:spPr/>
      <dgm:t>
        <a:bodyPr/>
        <a:lstStyle/>
        <a:p>
          <a:endParaRPr lang="ru-RU"/>
        </a:p>
      </dgm:t>
    </dgm:pt>
    <dgm:pt modelId="{750BBB24-9553-4978-A5C7-E6BFB7ED49D0}" type="pres">
      <dgm:prSet presAssocID="{0CC59976-64CC-4537-8D8E-B8FCC07D4A56}" presName="dummy2a" presStyleCnt="0"/>
      <dgm:spPr/>
    </dgm:pt>
    <dgm:pt modelId="{E2647F9B-D437-4C8F-80E6-471F5C0183BF}" type="pres">
      <dgm:prSet presAssocID="{0CC59976-64CC-4537-8D8E-B8FCC07D4A56}" presName="dummy2b" presStyleCnt="0"/>
      <dgm:spPr/>
    </dgm:pt>
    <dgm:pt modelId="{13877B98-6675-42E9-945C-2FAC2CCA660C}" type="pres">
      <dgm:prSet presAssocID="{0CC59976-64CC-4537-8D8E-B8FCC07D4A56}" presName="wedge2Tx" presStyleLbl="node1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4DAB56-0E4E-4262-BFE2-5F22B9C565D7}" type="pres">
      <dgm:prSet presAssocID="{0CC59976-64CC-4537-8D8E-B8FCC07D4A56}" presName="wedge3" presStyleLbl="node1" presStyleIdx="2" presStyleCnt="6"/>
      <dgm:spPr/>
      <dgm:t>
        <a:bodyPr/>
        <a:lstStyle/>
        <a:p>
          <a:endParaRPr lang="ru-RU"/>
        </a:p>
      </dgm:t>
    </dgm:pt>
    <dgm:pt modelId="{5A7D453C-E265-42CE-8911-E2E2A2D9A579}" type="pres">
      <dgm:prSet presAssocID="{0CC59976-64CC-4537-8D8E-B8FCC07D4A56}" presName="dummy3a" presStyleCnt="0"/>
      <dgm:spPr/>
    </dgm:pt>
    <dgm:pt modelId="{598D2280-9461-4EE1-AA2C-BC3C4C3C41F1}" type="pres">
      <dgm:prSet presAssocID="{0CC59976-64CC-4537-8D8E-B8FCC07D4A56}" presName="dummy3b" presStyleCnt="0"/>
      <dgm:spPr/>
    </dgm:pt>
    <dgm:pt modelId="{CF8795A2-0B39-49CF-9E5A-203CAA8C33C6}" type="pres">
      <dgm:prSet presAssocID="{0CC59976-64CC-4537-8D8E-B8FCC07D4A56}" presName="wedge3Tx" presStyleLbl="node1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EC7F541-63A3-4EAE-B73C-7B624E9A8B04}" type="pres">
      <dgm:prSet presAssocID="{0CC59976-64CC-4537-8D8E-B8FCC07D4A56}" presName="wedge4" presStyleLbl="node1" presStyleIdx="3" presStyleCnt="6"/>
      <dgm:spPr/>
      <dgm:t>
        <a:bodyPr/>
        <a:lstStyle/>
        <a:p>
          <a:endParaRPr lang="ru-RU"/>
        </a:p>
      </dgm:t>
    </dgm:pt>
    <dgm:pt modelId="{F96A818A-D8C9-41DD-9CB3-C7DE7AE8CF4F}" type="pres">
      <dgm:prSet presAssocID="{0CC59976-64CC-4537-8D8E-B8FCC07D4A56}" presName="dummy4a" presStyleCnt="0"/>
      <dgm:spPr/>
    </dgm:pt>
    <dgm:pt modelId="{BFD46E79-D8E1-4475-A9C1-61CAA34304EE}" type="pres">
      <dgm:prSet presAssocID="{0CC59976-64CC-4537-8D8E-B8FCC07D4A56}" presName="dummy4b" presStyleCnt="0"/>
      <dgm:spPr/>
    </dgm:pt>
    <dgm:pt modelId="{68657E94-A1A4-466A-A4AE-DF569D48D293}" type="pres">
      <dgm:prSet presAssocID="{0CC59976-64CC-4537-8D8E-B8FCC07D4A56}" presName="wedge4Tx" presStyleLbl="node1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76E67D-5740-41C1-B512-8D9664E886EA}" type="pres">
      <dgm:prSet presAssocID="{0CC59976-64CC-4537-8D8E-B8FCC07D4A56}" presName="wedge5" presStyleLbl="node1" presStyleIdx="4" presStyleCnt="6"/>
      <dgm:spPr/>
      <dgm:t>
        <a:bodyPr/>
        <a:lstStyle/>
        <a:p>
          <a:endParaRPr lang="ru-RU"/>
        </a:p>
      </dgm:t>
    </dgm:pt>
    <dgm:pt modelId="{703C93DC-6538-419A-BF89-E09F262006D9}" type="pres">
      <dgm:prSet presAssocID="{0CC59976-64CC-4537-8D8E-B8FCC07D4A56}" presName="dummy5a" presStyleCnt="0"/>
      <dgm:spPr/>
    </dgm:pt>
    <dgm:pt modelId="{8FBBB6A5-D1B6-4EC1-9D4E-3B2FA54A9325}" type="pres">
      <dgm:prSet presAssocID="{0CC59976-64CC-4537-8D8E-B8FCC07D4A56}" presName="dummy5b" presStyleCnt="0"/>
      <dgm:spPr/>
    </dgm:pt>
    <dgm:pt modelId="{2C360389-B675-45DE-A33A-F1C14C06ECE2}" type="pres">
      <dgm:prSet presAssocID="{0CC59976-64CC-4537-8D8E-B8FCC07D4A56}" presName="wedge5Tx" presStyleLbl="node1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87E9FC-B2D7-4745-9F92-BBE64603542E}" type="pres">
      <dgm:prSet presAssocID="{0CC59976-64CC-4537-8D8E-B8FCC07D4A56}" presName="wedge6" presStyleLbl="node1" presStyleIdx="5" presStyleCnt="6"/>
      <dgm:spPr/>
      <dgm:t>
        <a:bodyPr/>
        <a:lstStyle/>
        <a:p>
          <a:endParaRPr lang="ru-RU"/>
        </a:p>
      </dgm:t>
    </dgm:pt>
    <dgm:pt modelId="{10953369-E3EE-45C5-BFC4-FB3304D1768D}" type="pres">
      <dgm:prSet presAssocID="{0CC59976-64CC-4537-8D8E-B8FCC07D4A56}" presName="dummy6a" presStyleCnt="0"/>
      <dgm:spPr/>
    </dgm:pt>
    <dgm:pt modelId="{FAA213C5-586F-4AC7-B1A6-31CDA7211B37}" type="pres">
      <dgm:prSet presAssocID="{0CC59976-64CC-4537-8D8E-B8FCC07D4A56}" presName="dummy6b" presStyleCnt="0"/>
      <dgm:spPr/>
    </dgm:pt>
    <dgm:pt modelId="{D71A6E66-33C1-424E-9406-2878A3DD5A71}" type="pres">
      <dgm:prSet presAssocID="{0CC59976-64CC-4537-8D8E-B8FCC07D4A56}" presName="wedge6Tx" presStyleLbl="node1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5E1EC9-0933-4E6B-AECB-D952B70FC643}" type="pres">
      <dgm:prSet presAssocID="{76296FD6-98EC-4A51-B0AE-603F8E7D623D}" presName="arrowWedge1" presStyleLbl="fgSibTrans2D1" presStyleIdx="0" presStyleCnt="6"/>
      <dgm:spPr>
        <a:solidFill>
          <a:schemeClr val="accent2">
            <a:lumMod val="75000"/>
          </a:schemeClr>
        </a:solidFill>
      </dgm:spPr>
    </dgm:pt>
    <dgm:pt modelId="{A4DA3E07-BB5F-47AE-8641-79F859DB5CB5}" type="pres">
      <dgm:prSet presAssocID="{9DB6A80E-7349-44E0-A016-93394582D131}" presName="arrowWedge2" presStyleLbl="fgSibTrans2D1" presStyleIdx="1" presStyleCnt="6"/>
      <dgm:spPr/>
    </dgm:pt>
    <dgm:pt modelId="{213181CF-CFAC-4748-ABA5-035FEB22F4F7}" type="pres">
      <dgm:prSet presAssocID="{482E5A08-8EA2-4BBB-B2AF-0AFA8970CC88}" presName="arrowWedge3" presStyleLbl="fgSibTrans2D1" presStyleIdx="2" presStyleCnt="6"/>
      <dgm:spPr/>
    </dgm:pt>
    <dgm:pt modelId="{A92B7A11-A671-4B89-9347-B0ACB03A440B}" type="pres">
      <dgm:prSet presAssocID="{3BD1F4B0-7453-454F-A14A-FE56C84337AB}" presName="arrowWedge4" presStyleLbl="fgSibTrans2D1" presStyleIdx="3" presStyleCnt="6"/>
      <dgm:spPr/>
    </dgm:pt>
    <dgm:pt modelId="{7BA1513E-5EC7-4F59-860A-3B64659C2085}" type="pres">
      <dgm:prSet presAssocID="{93A48A5E-E443-4EE8-BA17-BB2D05E5DCBA}" presName="arrowWedge5" presStyleLbl="fgSibTrans2D1" presStyleIdx="4" presStyleCnt="6"/>
      <dgm:spPr/>
    </dgm:pt>
    <dgm:pt modelId="{0D69B72D-0C44-42CD-AEA0-3AD3918B2D39}" type="pres">
      <dgm:prSet presAssocID="{FA7967A1-D43F-457B-A04F-2D6451A2B03F}" presName="arrowWedge6" presStyleLbl="fgSibTrans2D1" presStyleIdx="5" presStyleCnt="6"/>
      <dgm:spPr/>
    </dgm:pt>
  </dgm:ptLst>
  <dgm:cxnLst>
    <dgm:cxn modelId="{EB3AA91D-3D7B-4374-B3F7-97C40F0CA0A7}" type="presOf" srcId="{DB9137E0-04C3-41DD-92EF-B909727F1245}" destId="{842E3C46-EC8A-4ABB-BCAE-D9BAAC0F901D}" srcOrd="0" destOrd="0" presId="urn:microsoft.com/office/officeart/2005/8/layout/cycle8"/>
    <dgm:cxn modelId="{A55E5BAA-BC43-4D95-9614-81BFB1C2196C}" srcId="{0CC59976-64CC-4537-8D8E-B8FCC07D4A56}" destId="{05E172B5-4C68-4BC9-815B-9E2AE5DDFB57}" srcOrd="4" destOrd="0" parTransId="{C605A835-60BA-4E4C-A1B7-45FA8A0F045F}" sibTransId="{93A48A5E-E443-4EE8-BA17-BB2D05E5DCBA}"/>
    <dgm:cxn modelId="{83C0B71A-83FB-40CA-ADA2-F57568F599D9}" type="presOf" srcId="{67C479B8-79CB-4E3C-AF4B-51F99AF1F0F6}" destId="{D71A6E66-33C1-424E-9406-2878A3DD5A71}" srcOrd="1" destOrd="0" presId="urn:microsoft.com/office/officeart/2005/8/layout/cycle8"/>
    <dgm:cxn modelId="{BFAB04C5-ABE3-4527-9606-9EA331365D0F}" type="presOf" srcId="{ECB64474-2C4E-4705-AAF6-8050BAE96CFE}" destId="{4EC7F541-63A3-4EAE-B73C-7B624E9A8B04}" srcOrd="0" destOrd="0" presId="urn:microsoft.com/office/officeart/2005/8/layout/cycle8"/>
    <dgm:cxn modelId="{41F2AC8D-068A-4633-93B3-1F7CF042C6E9}" srcId="{0CC59976-64CC-4537-8D8E-B8FCC07D4A56}" destId="{DB9137E0-04C3-41DD-92EF-B909727F1245}" srcOrd="1" destOrd="0" parTransId="{1CC5151F-53A8-4196-97AA-63386F8B9A90}" sibTransId="{9DB6A80E-7349-44E0-A016-93394582D131}"/>
    <dgm:cxn modelId="{96ED972A-8166-4654-A500-D4F0C7B1E3F1}" type="presOf" srcId="{17F76E49-923E-46CA-8364-D26CACBCD025}" destId="{CF8795A2-0B39-49CF-9E5A-203CAA8C33C6}" srcOrd="1" destOrd="0" presId="urn:microsoft.com/office/officeart/2005/8/layout/cycle8"/>
    <dgm:cxn modelId="{69C9B0C3-B875-49DA-8D88-AD05108DE5F0}" type="presOf" srcId="{05E172B5-4C68-4BC9-815B-9E2AE5DDFB57}" destId="{2C360389-B675-45DE-A33A-F1C14C06ECE2}" srcOrd="1" destOrd="0" presId="urn:microsoft.com/office/officeart/2005/8/layout/cycle8"/>
    <dgm:cxn modelId="{2838D954-7E13-433F-8530-C9C16978BB30}" type="presOf" srcId="{ECB64474-2C4E-4705-AAF6-8050BAE96CFE}" destId="{68657E94-A1A4-466A-A4AE-DF569D48D293}" srcOrd="1" destOrd="0" presId="urn:microsoft.com/office/officeart/2005/8/layout/cycle8"/>
    <dgm:cxn modelId="{B5252B14-6E94-499C-8743-CF815FD4832E}" type="presOf" srcId="{17F76E49-923E-46CA-8364-D26CACBCD025}" destId="{EF4DAB56-0E4E-4262-BFE2-5F22B9C565D7}" srcOrd="0" destOrd="0" presId="urn:microsoft.com/office/officeart/2005/8/layout/cycle8"/>
    <dgm:cxn modelId="{60130FF4-5BC6-40D2-9DC0-2E0FAFD52AE0}" type="presOf" srcId="{804975CC-6CF4-47D1-BD0A-940EBDCA7574}" destId="{4AF62A4F-6281-44A9-8CCB-EC1D32ECC29E}" srcOrd="0" destOrd="0" presId="urn:microsoft.com/office/officeart/2005/8/layout/cycle8"/>
    <dgm:cxn modelId="{16F9D93B-ACDB-49A4-AE4B-5143EA88A525}" srcId="{0CC59976-64CC-4537-8D8E-B8FCC07D4A56}" destId="{67C479B8-79CB-4E3C-AF4B-51F99AF1F0F6}" srcOrd="5" destOrd="0" parTransId="{96F7D31E-F01D-4D75-ADAF-0C5EE9D7676C}" sibTransId="{FA7967A1-D43F-457B-A04F-2D6451A2B03F}"/>
    <dgm:cxn modelId="{3909185B-3969-481C-AA5D-54888D04CA2D}" type="presOf" srcId="{804975CC-6CF4-47D1-BD0A-940EBDCA7574}" destId="{740B71DB-D616-4EF1-98F2-8EAEDB8665E1}" srcOrd="1" destOrd="0" presId="urn:microsoft.com/office/officeart/2005/8/layout/cycle8"/>
    <dgm:cxn modelId="{29A43981-884C-44A9-B33E-F04E02355011}" type="presOf" srcId="{67C479B8-79CB-4E3C-AF4B-51F99AF1F0F6}" destId="{DA87E9FC-B2D7-4745-9F92-BBE64603542E}" srcOrd="0" destOrd="0" presId="urn:microsoft.com/office/officeart/2005/8/layout/cycle8"/>
    <dgm:cxn modelId="{F2AF6333-9F20-4262-A99D-D03480DC94AB}" srcId="{0CC59976-64CC-4537-8D8E-B8FCC07D4A56}" destId="{ECB64474-2C4E-4705-AAF6-8050BAE96CFE}" srcOrd="3" destOrd="0" parTransId="{711F63B3-9B13-4AE5-AE28-0F5E81D88C2B}" sibTransId="{3BD1F4B0-7453-454F-A14A-FE56C84337AB}"/>
    <dgm:cxn modelId="{4237B6ED-DDEE-42B2-8E43-820FA46C28A0}" srcId="{0CC59976-64CC-4537-8D8E-B8FCC07D4A56}" destId="{804975CC-6CF4-47D1-BD0A-940EBDCA7574}" srcOrd="0" destOrd="0" parTransId="{0527C35E-81F7-466F-8D06-63A4EF65A333}" sibTransId="{76296FD6-98EC-4A51-B0AE-603F8E7D623D}"/>
    <dgm:cxn modelId="{4D951E67-1E92-4E86-B5C6-009D152A71BA}" type="presOf" srcId="{DB9137E0-04C3-41DD-92EF-B909727F1245}" destId="{13877B98-6675-42E9-945C-2FAC2CCA660C}" srcOrd="1" destOrd="0" presId="urn:microsoft.com/office/officeart/2005/8/layout/cycle8"/>
    <dgm:cxn modelId="{BBD3EB3C-B427-4F81-8525-C33F3F9EBFB9}" type="presOf" srcId="{05E172B5-4C68-4BC9-815B-9E2AE5DDFB57}" destId="{0476E67D-5740-41C1-B512-8D9664E886EA}" srcOrd="0" destOrd="0" presId="urn:microsoft.com/office/officeart/2005/8/layout/cycle8"/>
    <dgm:cxn modelId="{EF639702-1CE3-4E2E-A2D8-F12A5935547A}" type="presOf" srcId="{0CC59976-64CC-4537-8D8E-B8FCC07D4A56}" destId="{5A83CEAF-857D-4241-8103-98853D011D82}" srcOrd="0" destOrd="0" presId="urn:microsoft.com/office/officeart/2005/8/layout/cycle8"/>
    <dgm:cxn modelId="{10AC6F65-CFA1-4664-96BA-31E34285EC17}" srcId="{0CC59976-64CC-4537-8D8E-B8FCC07D4A56}" destId="{17F76E49-923E-46CA-8364-D26CACBCD025}" srcOrd="2" destOrd="0" parTransId="{61273E43-A622-43E7-9F9E-013BA2AC3E56}" sibTransId="{482E5A08-8EA2-4BBB-B2AF-0AFA8970CC88}"/>
    <dgm:cxn modelId="{A1DBA41F-53F5-4C3D-A34F-D4FB62C7FC08}" type="presParOf" srcId="{5A83CEAF-857D-4241-8103-98853D011D82}" destId="{4AF62A4F-6281-44A9-8CCB-EC1D32ECC29E}" srcOrd="0" destOrd="0" presId="urn:microsoft.com/office/officeart/2005/8/layout/cycle8"/>
    <dgm:cxn modelId="{92B6316D-0DE5-4551-BFE3-4819E5405611}" type="presParOf" srcId="{5A83CEAF-857D-4241-8103-98853D011D82}" destId="{0D278E1A-672D-4E79-A420-13FD6E1C6454}" srcOrd="1" destOrd="0" presId="urn:microsoft.com/office/officeart/2005/8/layout/cycle8"/>
    <dgm:cxn modelId="{34D4C8E0-B18E-4481-8032-6E48FDEAD7E1}" type="presParOf" srcId="{5A83CEAF-857D-4241-8103-98853D011D82}" destId="{C0797E7B-9B21-424A-8FF5-3B0874FDD097}" srcOrd="2" destOrd="0" presId="urn:microsoft.com/office/officeart/2005/8/layout/cycle8"/>
    <dgm:cxn modelId="{3FA7CD6A-380E-4045-AB58-2DD93ABA0851}" type="presParOf" srcId="{5A83CEAF-857D-4241-8103-98853D011D82}" destId="{740B71DB-D616-4EF1-98F2-8EAEDB8665E1}" srcOrd="3" destOrd="0" presId="urn:microsoft.com/office/officeart/2005/8/layout/cycle8"/>
    <dgm:cxn modelId="{049AFCE5-DD57-4E10-9B79-4E16E1932368}" type="presParOf" srcId="{5A83CEAF-857D-4241-8103-98853D011D82}" destId="{842E3C46-EC8A-4ABB-BCAE-D9BAAC0F901D}" srcOrd="4" destOrd="0" presId="urn:microsoft.com/office/officeart/2005/8/layout/cycle8"/>
    <dgm:cxn modelId="{BA3553BA-EE8F-430A-860A-684A56295C0F}" type="presParOf" srcId="{5A83CEAF-857D-4241-8103-98853D011D82}" destId="{750BBB24-9553-4978-A5C7-E6BFB7ED49D0}" srcOrd="5" destOrd="0" presId="urn:microsoft.com/office/officeart/2005/8/layout/cycle8"/>
    <dgm:cxn modelId="{10C609CC-7137-485B-A6F0-027396A47D79}" type="presParOf" srcId="{5A83CEAF-857D-4241-8103-98853D011D82}" destId="{E2647F9B-D437-4C8F-80E6-471F5C0183BF}" srcOrd="6" destOrd="0" presId="urn:microsoft.com/office/officeart/2005/8/layout/cycle8"/>
    <dgm:cxn modelId="{152C0A60-502C-4305-9D85-A7D9B9097804}" type="presParOf" srcId="{5A83CEAF-857D-4241-8103-98853D011D82}" destId="{13877B98-6675-42E9-945C-2FAC2CCA660C}" srcOrd="7" destOrd="0" presId="urn:microsoft.com/office/officeart/2005/8/layout/cycle8"/>
    <dgm:cxn modelId="{5680D80D-7452-435B-8DAC-105E3E9705F2}" type="presParOf" srcId="{5A83CEAF-857D-4241-8103-98853D011D82}" destId="{EF4DAB56-0E4E-4262-BFE2-5F22B9C565D7}" srcOrd="8" destOrd="0" presId="urn:microsoft.com/office/officeart/2005/8/layout/cycle8"/>
    <dgm:cxn modelId="{F88EC142-2894-45EC-B820-FC4759C2479F}" type="presParOf" srcId="{5A83CEAF-857D-4241-8103-98853D011D82}" destId="{5A7D453C-E265-42CE-8911-E2E2A2D9A579}" srcOrd="9" destOrd="0" presId="urn:microsoft.com/office/officeart/2005/8/layout/cycle8"/>
    <dgm:cxn modelId="{30A58B57-67CD-451F-998B-8454EEA0927E}" type="presParOf" srcId="{5A83CEAF-857D-4241-8103-98853D011D82}" destId="{598D2280-9461-4EE1-AA2C-BC3C4C3C41F1}" srcOrd="10" destOrd="0" presId="urn:microsoft.com/office/officeart/2005/8/layout/cycle8"/>
    <dgm:cxn modelId="{7F84AAF1-7FA1-4B74-85F7-6BAB691DC43F}" type="presParOf" srcId="{5A83CEAF-857D-4241-8103-98853D011D82}" destId="{CF8795A2-0B39-49CF-9E5A-203CAA8C33C6}" srcOrd="11" destOrd="0" presId="urn:microsoft.com/office/officeart/2005/8/layout/cycle8"/>
    <dgm:cxn modelId="{CD77995F-BEB4-4789-8695-3C26C537B473}" type="presParOf" srcId="{5A83CEAF-857D-4241-8103-98853D011D82}" destId="{4EC7F541-63A3-4EAE-B73C-7B624E9A8B04}" srcOrd="12" destOrd="0" presId="urn:microsoft.com/office/officeart/2005/8/layout/cycle8"/>
    <dgm:cxn modelId="{A16A6892-C17E-4C83-83B8-E448E9866430}" type="presParOf" srcId="{5A83CEAF-857D-4241-8103-98853D011D82}" destId="{F96A818A-D8C9-41DD-9CB3-C7DE7AE8CF4F}" srcOrd="13" destOrd="0" presId="urn:microsoft.com/office/officeart/2005/8/layout/cycle8"/>
    <dgm:cxn modelId="{AD7E9E1C-F36F-481D-B145-AAEC7B95CEB4}" type="presParOf" srcId="{5A83CEAF-857D-4241-8103-98853D011D82}" destId="{BFD46E79-D8E1-4475-A9C1-61CAA34304EE}" srcOrd="14" destOrd="0" presId="urn:microsoft.com/office/officeart/2005/8/layout/cycle8"/>
    <dgm:cxn modelId="{CCCD38BC-A6BB-4C56-AF21-7F81BD14D265}" type="presParOf" srcId="{5A83CEAF-857D-4241-8103-98853D011D82}" destId="{68657E94-A1A4-466A-A4AE-DF569D48D293}" srcOrd="15" destOrd="0" presId="urn:microsoft.com/office/officeart/2005/8/layout/cycle8"/>
    <dgm:cxn modelId="{B6CE9AF7-E03F-49CE-BD17-48AA2B71AE4B}" type="presParOf" srcId="{5A83CEAF-857D-4241-8103-98853D011D82}" destId="{0476E67D-5740-41C1-B512-8D9664E886EA}" srcOrd="16" destOrd="0" presId="urn:microsoft.com/office/officeart/2005/8/layout/cycle8"/>
    <dgm:cxn modelId="{279E9EF8-D243-4971-B971-3DA826871FF6}" type="presParOf" srcId="{5A83CEAF-857D-4241-8103-98853D011D82}" destId="{703C93DC-6538-419A-BF89-E09F262006D9}" srcOrd="17" destOrd="0" presId="urn:microsoft.com/office/officeart/2005/8/layout/cycle8"/>
    <dgm:cxn modelId="{6E6177CF-F496-48C1-A147-61E4E1B038E4}" type="presParOf" srcId="{5A83CEAF-857D-4241-8103-98853D011D82}" destId="{8FBBB6A5-D1B6-4EC1-9D4E-3B2FA54A9325}" srcOrd="18" destOrd="0" presId="urn:microsoft.com/office/officeart/2005/8/layout/cycle8"/>
    <dgm:cxn modelId="{A0CB4A85-0515-449C-9B3B-723DE0085A16}" type="presParOf" srcId="{5A83CEAF-857D-4241-8103-98853D011D82}" destId="{2C360389-B675-45DE-A33A-F1C14C06ECE2}" srcOrd="19" destOrd="0" presId="urn:microsoft.com/office/officeart/2005/8/layout/cycle8"/>
    <dgm:cxn modelId="{AF5E31F2-3B19-460F-A1E3-E716328A614F}" type="presParOf" srcId="{5A83CEAF-857D-4241-8103-98853D011D82}" destId="{DA87E9FC-B2D7-4745-9F92-BBE64603542E}" srcOrd="20" destOrd="0" presId="urn:microsoft.com/office/officeart/2005/8/layout/cycle8"/>
    <dgm:cxn modelId="{4AE98E9B-11C3-431A-94D5-EB08F49341C1}" type="presParOf" srcId="{5A83CEAF-857D-4241-8103-98853D011D82}" destId="{10953369-E3EE-45C5-BFC4-FB3304D1768D}" srcOrd="21" destOrd="0" presId="urn:microsoft.com/office/officeart/2005/8/layout/cycle8"/>
    <dgm:cxn modelId="{1B55A58E-9398-4D02-8443-B4CE9098FD1D}" type="presParOf" srcId="{5A83CEAF-857D-4241-8103-98853D011D82}" destId="{FAA213C5-586F-4AC7-B1A6-31CDA7211B37}" srcOrd="22" destOrd="0" presId="urn:microsoft.com/office/officeart/2005/8/layout/cycle8"/>
    <dgm:cxn modelId="{811025A9-D12C-43CE-8296-375892C7721B}" type="presParOf" srcId="{5A83CEAF-857D-4241-8103-98853D011D82}" destId="{D71A6E66-33C1-424E-9406-2878A3DD5A71}" srcOrd="23" destOrd="0" presId="urn:microsoft.com/office/officeart/2005/8/layout/cycle8"/>
    <dgm:cxn modelId="{D8A5C464-2457-4A98-8EC9-E3F9496E65B9}" type="presParOf" srcId="{5A83CEAF-857D-4241-8103-98853D011D82}" destId="{645E1EC9-0933-4E6B-AECB-D952B70FC643}" srcOrd="24" destOrd="0" presId="urn:microsoft.com/office/officeart/2005/8/layout/cycle8"/>
    <dgm:cxn modelId="{F57F9BE2-98AE-4E7A-8A80-41FFBE821901}" type="presParOf" srcId="{5A83CEAF-857D-4241-8103-98853D011D82}" destId="{A4DA3E07-BB5F-47AE-8641-79F859DB5CB5}" srcOrd="25" destOrd="0" presId="urn:microsoft.com/office/officeart/2005/8/layout/cycle8"/>
    <dgm:cxn modelId="{6B7C1D5C-21E4-4E18-BD99-C0E4FF2F1110}" type="presParOf" srcId="{5A83CEAF-857D-4241-8103-98853D011D82}" destId="{213181CF-CFAC-4748-ABA5-035FEB22F4F7}" srcOrd="26" destOrd="0" presId="urn:microsoft.com/office/officeart/2005/8/layout/cycle8"/>
    <dgm:cxn modelId="{5ECDA30B-0D4F-4D72-BDE8-F4ED9E1D0A2A}" type="presParOf" srcId="{5A83CEAF-857D-4241-8103-98853D011D82}" destId="{A92B7A11-A671-4B89-9347-B0ACB03A440B}" srcOrd="27" destOrd="0" presId="urn:microsoft.com/office/officeart/2005/8/layout/cycle8"/>
    <dgm:cxn modelId="{1256DBD4-C274-4A07-8B14-81CA67BFC5D6}" type="presParOf" srcId="{5A83CEAF-857D-4241-8103-98853D011D82}" destId="{7BA1513E-5EC7-4F59-860A-3B64659C2085}" srcOrd="28" destOrd="0" presId="urn:microsoft.com/office/officeart/2005/8/layout/cycle8"/>
    <dgm:cxn modelId="{2575776D-3AD4-4577-A6A3-BC57123EC397}" type="presParOf" srcId="{5A83CEAF-857D-4241-8103-98853D011D82}" destId="{0D69B72D-0C44-42CD-AEA0-3AD3918B2D39}" srcOrd="2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79,0%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79,5%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774,0</a:t>
          </a:r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797,0</a:t>
          </a:r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797,0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93,0%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93,8%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95,0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60,0%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60,6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62,0%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63,0%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20,0%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22,0%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100%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23ABD8C4-CF77-4C46-A295-64972678A6B0}" type="presOf" srcId="{B27758F7-CCC5-4853-943C-C625AC5B9618}" destId="{C1736FFF-D3A9-461C-843A-75D86022B9DC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E22DEA21-EF77-45F3-B6A9-E9996A83B496}" type="presOf" srcId="{4D9EF634-1BF2-4A35-90CA-8A6D73717D8F}" destId="{B35EEDEE-A63C-4DC0-9860-A34A7BFD903E}" srcOrd="0" destOrd="0" presId="urn:microsoft.com/office/officeart/2005/8/layout/hierarchy4"/>
    <dgm:cxn modelId="{3831DDB8-C2DB-4418-8AAD-A81EF0091D00}" type="presOf" srcId="{CE075476-E9CA-4A59-A127-31223E8D37A1}" destId="{25DDEEC2-9BA5-4367-BB24-33CAA47BBC09}" srcOrd="0" destOrd="0" presId="urn:microsoft.com/office/officeart/2005/8/layout/hierarchy4"/>
    <dgm:cxn modelId="{8D329199-0502-4F92-8F44-3360C43443E7}" type="presOf" srcId="{9A0A1B48-08CE-44F2-8C66-5814C06EE4CC}" destId="{41590EE3-70B4-4E0E-8D44-18EF1FD97F2E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BBA5ECFA-7B39-4440-8061-C76690321438}" type="presOf" srcId="{38339FB0-E72C-41C6-B50E-F0AC88B19FB8}" destId="{B0232F34-051D-481D-9CC7-7CFB0339C454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463F4D02-89C0-4CAF-872B-D63D7226329B}" type="presOf" srcId="{30D4164A-77BD-4082-90FA-94DEA28292F9}" destId="{6C2FB839-90B1-4C3A-BFA4-60802C25EC81}" srcOrd="0" destOrd="0" presId="urn:microsoft.com/office/officeart/2005/8/layout/hierarchy4"/>
    <dgm:cxn modelId="{2D001B3C-4E6C-4976-843D-958617A687F8}" type="presOf" srcId="{F6F97186-B344-4193-9FE9-6DFB5403A289}" destId="{8A4A9CFA-AEA9-4F05-83EE-AD7DC19C36EB}" srcOrd="0" destOrd="0" presId="urn:microsoft.com/office/officeart/2005/8/layout/hierarchy4"/>
    <dgm:cxn modelId="{37D162F0-8D75-40CA-82F0-C66D1B79CBD7}" type="presOf" srcId="{A1BB5A2E-A45D-4F6A-B329-CD4782193917}" destId="{33D6FFE4-E349-423D-A7F1-8E1A49A29AC4}" srcOrd="0" destOrd="0" presId="urn:microsoft.com/office/officeart/2005/8/layout/hierarchy4"/>
    <dgm:cxn modelId="{123F0B46-1462-4ED3-AB3F-9FA70BFCFB44}" type="presOf" srcId="{B34B6A16-5EF9-4B63-A5E4-12B190B34880}" destId="{C586111C-58B6-40AF-8D8A-60EE680572BA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F3C07B46-9325-4A0D-9985-9B1B92980A67}" type="presOf" srcId="{791EFB96-2A48-4A9C-BE1D-F031EA878AFE}" destId="{615F75F9-6DBD-4ECA-9FA4-52847E4C9098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4DAEDEE0-A92B-45E9-924F-87789FB9485D}" type="presOf" srcId="{614AF9F2-E1A1-4D10-882A-EB6B0D669FCA}" destId="{6CE5FDB4-BFBB-4259-A330-B441199BCE24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A0D383DC-67BE-4261-B675-0EDBFE1020E7}" type="presOf" srcId="{8536FD6B-8AD2-4A43-B337-6FD60B3FD4B2}" destId="{85D767EC-FAE5-4312-B23F-9B41F2C6B7D7}" srcOrd="0" destOrd="0" presId="urn:microsoft.com/office/officeart/2005/8/layout/hierarchy4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93D7CCEC-E07F-45C4-BEAD-7C3FD430C326}" type="presOf" srcId="{A0EE0816-71FE-4855-B1E0-02990AF78A21}" destId="{4DC6FEF6-AA8E-4A28-95B0-4EA11C79CD95}" srcOrd="0" destOrd="0" presId="urn:microsoft.com/office/officeart/2005/8/layout/hierarchy4"/>
    <dgm:cxn modelId="{04EED5CB-25DD-4D35-84D5-86B472F238E5}" type="presOf" srcId="{6B08672F-E0FF-490A-8A6A-EE15E9A347DB}" destId="{F6FE7E8E-883A-4C79-93F7-AEF9AEF9F9DE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0F66B280-1ACD-449A-92B8-EA3C844EDC4E}" type="presOf" srcId="{760B7BB0-6CDC-4C42-A4D4-3948592E3CC2}" destId="{D0394572-BF2C-44BB-9A5E-1619CF8086D8}" srcOrd="0" destOrd="0" presId="urn:microsoft.com/office/officeart/2005/8/layout/hierarchy4"/>
    <dgm:cxn modelId="{1139147B-C877-453D-A504-468AF415F20A}" type="presOf" srcId="{BEF973DE-6365-49F3-835F-CCBF08C4BF08}" destId="{9BB5BEDE-0A68-4B74-853B-ED035F285445}" srcOrd="0" destOrd="0" presId="urn:microsoft.com/office/officeart/2005/8/layout/hierarchy4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B2A55064-1542-408F-A878-582C14BD2755}" type="presOf" srcId="{CD119780-6575-4106-AE5B-2CC6B48E5482}" destId="{14BABD28-5047-47A3-A701-B7AFBBE28819}" srcOrd="0" destOrd="0" presId="urn:microsoft.com/office/officeart/2005/8/layout/hierarchy4"/>
    <dgm:cxn modelId="{45A7E7F0-68A1-4B4D-9FB7-1FA4A8C22183}" type="presOf" srcId="{9C715FE5-31CA-4541-A958-D2C730C134E0}" destId="{2BC9EB28-F68D-4321-836D-A642C2C0DAB1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3F918391-7611-40BD-9004-7DCD5DB72BA8}" type="presOf" srcId="{7711325B-E859-44FE-8B41-57F9AFDCA54B}" destId="{576C6983-4618-426C-8177-DEA9FE3AC4EB}" srcOrd="0" destOrd="0" presId="urn:microsoft.com/office/officeart/2005/8/layout/hierarchy4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BB2BC834-39AE-464F-A0B8-FD8178E6153A}" type="presOf" srcId="{88AF55BF-2C52-478B-8F7B-157C2C0B3B5C}" destId="{A222F7FC-2C70-4D44-8E21-34A02376492D}" srcOrd="0" destOrd="0" presId="urn:microsoft.com/office/officeart/2005/8/layout/hierarchy4"/>
    <dgm:cxn modelId="{67C03FE9-361E-43AB-9D21-D6443914BBA0}" type="presOf" srcId="{44367D81-039C-4579-8E09-66CAF90F5041}" destId="{085136A3-D02F-461C-B31C-FD1D69D16759}" srcOrd="0" destOrd="0" presId="urn:microsoft.com/office/officeart/2005/8/layout/hierarchy4"/>
    <dgm:cxn modelId="{7B98CF4E-CCB1-4D59-87E1-79B567A08776}" type="presOf" srcId="{1EB24ED6-8318-42F7-A9D6-D82438474064}" destId="{4F8FFF34-D04F-4EDB-B6E8-78ED95BECC76}" srcOrd="0" destOrd="0" presId="urn:microsoft.com/office/officeart/2005/8/layout/hierarchy4"/>
    <dgm:cxn modelId="{9FE3CD89-4437-465D-B237-B17A04DC7BAE}" type="presOf" srcId="{A57325F4-ED51-4632-8210-EB7BB1A937E3}" destId="{98728C6C-700D-4AF5-919D-571D1B1C73D6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98A93C0C-E56C-457E-B181-3C3D76529BA5}" type="presOf" srcId="{946393D2-3BB5-4D19-BAF6-84B7339845C4}" destId="{9DF12F5D-797B-4C71-93F7-7C835BFF7982}" srcOrd="0" destOrd="0" presId="urn:microsoft.com/office/officeart/2005/8/layout/hierarchy4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0A48637F-ECAB-4467-92E3-2FDEF43F3455}" type="presOf" srcId="{DC722614-D910-48E5-B4DB-10C9FEEA1F64}" destId="{0173EF90-65AC-40C1-BC63-3905C32CCBD3}" srcOrd="0" destOrd="0" presId="urn:microsoft.com/office/officeart/2005/8/layout/hierarchy4"/>
    <dgm:cxn modelId="{25F616EE-4C5D-4B0A-A4A0-CF0A2E81D305}" type="presOf" srcId="{5A6BA2F8-AB86-4FEA-9FCE-F9FA52A7F9A0}" destId="{EFD09625-1EEB-463A-9D51-52F09A5E039B}" srcOrd="0" destOrd="0" presId="urn:microsoft.com/office/officeart/2005/8/layout/hierarchy4"/>
    <dgm:cxn modelId="{4096A98C-5A59-4FCE-B526-A1E90A095DC8}" type="presOf" srcId="{BE98D1AB-A280-4D0B-A815-73E57FD87EC3}" destId="{89DC61A6-3199-4C88-A8D1-98ADCFDD3274}" srcOrd="0" destOrd="0" presId="urn:microsoft.com/office/officeart/2005/8/layout/hierarchy4"/>
    <dgm:cxn modelId="{D320316D-D0AA-4067-AA28-55513E0B88B8}" type="presOf" srcId="{93520637-36B3-4AB9-B949-92D55141E733}" destId="{8E7E2D4A-62E6-4A23-A5DD-552A63903B64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7E3F9214-8CB7-4604-92B2-7798CDB9D4D8}" type="presParOf" srcId="{25DDEEC2-9BA5-4367-BB24-33CAA47BBC09}" destId="{87933F1B-038B-4A5D-83E8-61DBF60EC4B3}" srcOrd="0" destOrd="0" presId="urn:microsoft.com/office/officeart/2005/8/layout/hierarchy4"/>
    <dgm:cxn modelId="{2D18AFF2-DBEC-4A01-968B-366C0A807878}" type="presParOf" srcId="{87933F1B-038B-4A5D-83E8-61DBF60EC4B3}" destId="{9DF12F5D-797B-4C71-93F7-7C835BFF7982}" srcOrd="0" destOrd="0" presId="urn:microsoft.com/office/officeart/2005/8/layout/hierarchy4"/>
    <dgm:cxn modelId="{FD32E8A3-5CA3-4663-BEE8-4667390E1A67}" type="presParOf" srcId="{87933F1B-038B-4A5D-83E8-61DBF60EC4B3}" destId="{BB51C614-670C-40C7-BCBD-B3150FB090FB}" srcOrd="1" destOrd="0" presId="urn:microsoft.com/office/officeart/2005/8/layout/hierarchy4"/>
    <dgm:cxn modelId="{1CD157B5-F13F-4F63-A0ED-39FBA89842A1}" type="presParOf" srcId="{87933F1B-038B-4A5D-83E8-61DBF60EC4B3}" destId="{B74154C5-AFFE-498C-8E4C-911D7456AC97}" srcOrd="2" destOrd="0" presId="urn:microsoft.com/office/officeart/2005/8/layout/hierarchy4"/>
    <dgm:cxn modelId="{41BBEBEA-8995-4945-AD2F-F36B849C74DE}" type="presParOf" srcId="{B74154C5-AFFE-498C-8E4C-911D7456AC97}" destId="{AA6E5317-C9D5-49D6-9218-04A9A8CDF9E8}" srcOrd="0" destOrd="0" presId="urn:microsoft.com/office/officeart/2005/8/layout/hierarchy4"/>
    <dgm:cxn modelId="{0ACFB5B5-185B-44E6-8B6A-D4934EDDBA60}" type="presParOf" srcId="{AA6E5317-C9D5-49D6-9218-04A9A8CDF9E8}" destId="{EFD09625-1EEB-463A-9D51-52F09A5E039B}" srcOrd="0" destOrd="0" presId="urn:microsoft.com/office/officeart/2005/8/layout/hierarchy4"/>
    <dgm:cxn modelId="{2EEBD4C6-C9CE-4257-8F90-DB28E9B8DE41}" type="presParOf" srcId="{AA6E5317-C9D5-49D6-9218-04A9A8CDF9E8}" destId="{D65A41FF-7035-4133-9240-517AEBC67369}" srcOrd="1" destOrd="0" presId="urn:microsoft.com/office/officeart/2005/8/layout/hierarchy4"/>
    <dgm:cxn modelId="{87ADEA34-876F-4EA3-8DD0-FBD9B6C11E5F}" type="presParOf" srcId="{AA6E5317-C9D5-49D6-9218-04A9A8CDF9E8}" destId="{ED986375-36F5-4143-A5F0-85653599471E}" srcOrd="2" destOrd="0" presId="urn:microsoft.com/office/officeart/2005/8/layout/hierarchy4"/>
    <dgm:cxn modelId="{902E117D-FCE2-431C-AD64-1EFA4E84FB6F}" type="presParOf" srcId="{ED986375-36F5-4143-A5F0-85653599471E}" destId="{3DBCE625-CEFD-4EF1-944D-CC5E1F9EB348}" srcOrd="0" destOrd="0" presId="urn:microsoft.com/office/officeart/2005/8/layout/hierarchy4"/>
    <dgm:cxn modelId="{541D0A76-5F2A-43A5-9152-31DABE0DCA01}" type="presParOf" srcId="{3DBCE625-CEFD-4EF1-944D-CC5E1F9EB348}" destId="{A222F7FC-2C70-4D44-8E21-34A02376492D}" srcOrd="0" destOrd="0" presId="urn:microsoft.com/office/officeart/2005/8/layout/hierarchy4"/>
    <dgm:cxn modelId="{EA340AEE-7636-44EB-B1F3-F5C9A0310549}" type="presParOf" srcId="{3DBCE625-CEFD-4EF1-944D-CC5E1F9EB348}" destId="{F0163781-30A9-4492-8F46-0B375E77D606}" srcOrd="1" destOrd="0" presId="urn:microsoft.com/office/officeart/2005/8/layout/hierarchy4"/>
    <dgm:cxn modelId="{AB670A93-7C56-462E-8EEF-79A04ACEA8DD}" type="presParOf" srcId="{3DBCE625-CEFD-4EF1-944D-CC5E1F9EB348}" destId="{6207E762-9DCF-4231-A9C6-08BD43E83D20}" srcOrd="2" destOrd="0" presId="urn:microsoft.com/office/officeart/2005/8/layout/hierarchy4"/>
    <dgm:cxn modelId="{451B33AC-F240-4314-B6DC-9D436EB89832}" type="presParOf" srcId="{6207E762-9DCF-4231-A9C6-08BD43E83D20}" destId="{CFAF5DA1-06E5-4585-BDBB-446033F9BE23}" srcOrd="0" destOrd="0" presId="urn:microsoft.com/office/officeart/2005/8/layout/hierarchy4"/>
    <dgm:cxn modelId="{E08CB65A-7B97-4CE1-9ED6-8BD408406E71}" type="presParOf" srcId="{CFAF5DA1-06E5-4585-BDBB-446033F9BE23}" destId="{F6FE7E8E-883A-4C79-93F7-AEF9AEF9F9DE}" srcOrd="0" destOrd="0" presId="urn:microsoft.com/office/officeart/2005/8/layout/hierarchy4"/>
    <dgm:cxn modelId="{5BBC0A76-57B3-45EC-AF35-57226C4FCCB8}" type="presParOf" srcId="{CFAF5DA1-06E5-4585-BDBB-446033F9BE23}" destId="{F4A7653C-2830-4B7A-B97A-E0B91F2A457A}" srcOrd="1" destOrd="0" presId="urn:microsoft.com/office/officeart/2005/8/layout/hierarchy4"/>
    <dgm:cxn modelId="{2B05104C-339F-4F55-8DD6-641189E24E3F}" type="presParOf" srcId="{CFAF5DA1-06E5-4585-BDBB-446033F9BE23}" destId="{E69FA2EB-A010-4E64-83A0-722237B7A7E1}" srcOrd="2" destOrd="0" presId="urn:microsoft.com/office/officeart/2005/8/layout/hierarchy4"/>
    <dgm:cxn modelId="{49490B67-069C-40D5-946D-33F100CDD1E0}" type="presParOf" srcId="{E69FA2EB-A010-4E64-83A0-722237B7A7E1}" destId="{67CE9756-A8D0-45D9-86D8-03109F5CBCE9}" srcOrd="0" destOrd="0" presId="urn:microsoft.com/office/officeart/2005/8/layout/hierarchy4"/>
    <dgm:cxn modelId="{27DC05BE-7996-49B1-9F25-524CBE4B6489}" type="presParOf" srcId="{67CE9756-A8D0-45D9-86D8-03109F5CBCE9}" destId="{B0232F34-051D-481D-9CC7-7CFB0339C454}" srcOrd="0" destOrd="0" presId="urn:microsoft.com/office/officeart/2005/8/layout/hierarchy4"/>
    <dgm:cxn modelId="{7F8AC0CD-0635-415B-9F7C-522C075F271D}" type="presParOf" srcId="{67CE9756-A8D0-45D9-86D8-03109F5CBCE9}" destId="{571A3C60-BC49-49D1-BCCE-B160FCDBC262}" srcOrd="1" destOrd="0" presId="urn:microsoft.com/office/officeart/2005/8/layout/hierarchy4"/>
    <dgm:cxn modelId="{F422F614-81F6-40BF-910E-0248865F7CF6}" type="presParOf" srcId="{67CE9756-A8D0-45D9-86D8-03109F5CBCE9}" destId="{03D9FDDF-6FEE-4AC3-8403-A2D130230B08}" srcOrd="2" destOrd="0" presId="urn:microsoft.com/office/officeart/2005/8/layout/hierarchy4"/>
    <dgm:cxn modelId="{7B23421E-7AE3-4FD4-B2D2-454A6E650F6F}" type="presParOf" srcId="{03D9FDDF-6FEE-4AC3-8403-A2D130230B08}" destId="{A97F1489-052C-4C38-86B7-BC4BB90AC75E}" srcOrd="0" destOrd="0" presId="urn:microsoft.com/office/officeart/2005/8/layout/hierarchy4"/>
    <dgm:cxn modelId="{AB67EA6B-4E76-4D12-9752-898DE4D7A286}" type="presParOf" srcId="{A97F1489-052C-4C38-86B7-BC4BB90AC75E}" destId="{4DC6FEF6-AA8E-4A28-95B0-4EA11C79CD95}" srcOrd="0" destOrd="0" presId="urn:microsoft.com/office/officeart/2005/8/layout/hierarchy4"/>
    <dgm:cxn modelId="{91D182F9-0B0D-49E9-AF90-8D31B6B7323A}" type="presParOf" srcId="{A97F1489-052C-4C38-86B7-BC4BB90AC75E}" destId="{A86EFF89-E9BD-466E-8956-F5C947F3F307}" srcOrd="1" destOrd="0" presId="urn:microsoft.com/office/officeart/2005/8/layout/hierarchy4"/>
    <dgm:cxn modelId="{2C77A5E0-285D-4636-8E57-5D9FC3692B2F}" type="presParOf" srcId="{A97F1489-052C-4C38-86B7-BC4BB90AC75E}" destId="{63BC19EF-6235-4CE4-A4BA-F52EF090EA43}" srcOrd="2" destOrd="0" presId="urn:microsoft.com/office/officeart/2005/8/layout/hierarchy4"/>
    <dgm:cxn modelId="{5BA3F676-6216-4CDC-8A78-37B27701A58C}" type="presParOf" srcId="{63BC19EF-6235-4CE4-A4BA-F52EF090EA43}" destId="{73293728-592E-4338-AB87-2AC4FCED647C}" srcOrd="0" destOrd="0" presId="urn:microsoft.com/office/officeart/2005/8/layout/hierarchy4"/>
    <dgm:cxn modelId="{ABE5F0E3-F63E-4D30-BC1B-1B78F87C2903}" type="presParOf" srcId="{73293728-592E-4338-AB87-2AC4FCED647C}" destId="{615F75F9-6DBD-4ECA-9FA4-52847E4C9098}" srcOrd="0" destOrd="0" presId="urn:microsoft.com/office/officeart/2005/8/layout/hierarchy4"/>
    <dgm:cxn modelId="{B8F5A9DE-B70B-4754-970F-66A998FE19F3}" type="presParOf" srcId="{73293728-592E-4338-AB87-2AC4FCED647C}" destId="{B8C8B5A2-76C8-4678-86AB-DBE9F295BAD2}" srcOrd="1" destOrd="0" presId="urn:microsoft.com/office/officeart/2005/8/layout/hierarchy4"/>
    <dgm:cxn modelId="{8C68FC1B-AE4A-449A-B520-0BC35A4705C9}" type="presParOf" srcId="{73293728-592E-4338-AB87-2AC4FCED647C}" destId="{C877937E-BF6D-4EE3-A84E-C485A4A82125}" srcOrd="2" destOrd="0" presId="urn:microsoft.com/office/officeart/2005/8/layout/hierarchy4"/>
    <dgm:cxn modelId="{61649C76-375D-440D-B6B3-A30AC32488FE}" type="presParOf" srcId="{C877937E-BF6D-4EE3-A84E-C485A4A82125}" destId="{E5FAF1B6-DF8B-41BB-9450-959403177014}" srcOrd="0" destOrd="0" presId="urn:microsoft.com/office/officeart/2005/8/layout/hierarchy4"/>
    <dgm:cxn modelId="{F7F7D3FE-1910-4A14-8D35-AED3D7D227F0}" type="presParOf" srcId="{E5FAF1B6-DF8B-41BB-9450-959403177014}" destId="{9BB5BEDE-0A68-4B74-853B-ED035F285445}" srcOrd="0" destOrd="0" presId="urn:microsoft.com/office/officeart/2005/8/layout/hierarchy4"/>
    <dgm:cxn modelId="{40F5A4E0-E840-41D0-BA77-1934FFA25D04}" type="presParOf" srcId="{E5FAF1B6-DF8B-41BB-9450-959403177014}" destId="{14EB2D3E-8D0A-4478-B85E-864C8F700D89}" srcOrd="1" destOrd="0" presId="urn:microsoft.com/office/officeart/2005/8/layout/hierarchy4"/>
    <dgm:cxn modelId="{087A7EFD-3602-44A8-BEC4-8392A0800CE7}" type="presParOf" srcId="{E5FAF1B6-DF8B-41BB-9450-959403177014}" destId="{F76323CD-0211-4D0A-9436-5011E89DC58D}" srcOrd="2" destOrd="0" presId="urn:microsoft.com/office/officeart/2005/8/layout/hierarchy4"/>
    <dgm:cxn modelId="{2EB76C79-3147-4536-96E4-8BA22C349E48}" type="presParOf" srcId="{F76323CD-0211-4D0A-9436-5011E89DC58D}" destId="{229A73DC-6CC6-4786-8845-25809D353107}" srcOrd="0" destOrd="0" presId="urn:microsoft.com/office/officeart/2005/8/layout/hierarchy4"/>
    <dgm:cxn modelId="{73A89051-DD04-4981-875D-98CE812422C3}" type="presParOf" srcId="{229A73DC-6CC6-4786-8845-25809D353107}" destId="{D0394572-BF2C-44BB-9A5E-1619CF8086D8}" srcOrd="0" destOrd="0" presId="urn:microsoft.com/office/officeart/2005/8/layout/hierarchy4"/>
    <dgm:cxn modelId="{BB6DD097-243D-4649-AFBE-8CF47B89381E}" type="presParOf" srcId="{229A73DC-6CC6-4786-8845-25809D353107}" destId="{2B2CDC6D-E68E-49E9-AD6C-8AE4487E1E75}" srcOrd="1" destOrd="0" presId="urn:microsoft.com/office/officeart/2005/8/layout/hierarchy4"/>
    <dgm:cxn modelId="{EC22C456-FB54-4C2C-963B-6B0083CE317F}" type="presParOf" srcId="{229A73DC-6CC6-4786-8845-25809D353107}" destId="{E37820FE-BEC5-4BB7-9E41-E2B17ED92E62}" srcOrd="2" destOrd="0" presId="urn:microsoft.com/office/officeart/2005/8/layout/hierarchy4"/>
    <dgm:cxn modelId="{291BAD53-ADD6-40E1-A9F2-562D7E0A3B59}" type="presParOf" srcId="{E37820FE-BEC5-4BB7-9E41-E2B17ED92E62}" destId="{D8877AE0-E91C-48A5-BBE9-F3AF2AB45D03}" srcOrd="0" destOrd="0" presId="urn:microsoft.com/office/officeart/2005/8/layout/hierarchy4"/>
    <dgm:cxn modelId="{03CD2B80-5AFA-43C9-BC07-B98CF4034163}" type="presParOf" srcId="{D8877AE0-E91C-48A5-BBE9-F3AF2AB45D03}" destId="{4F8FFF34-D04F-4EDB-B6E8-78ED95BECC76}" srcOrd="0" destOrd="0" presId="urn:microsoft.com/office/officeart/2005/8/layout/hierarchy4"/>
    <dgm:cxn modelId="{3E42EE73-067D-4788-9E3A-C339E71CDC25}" type="presParOf" srcId="{D8877AE0-E91C-48A5-BBE9-F3AF2AB45D03}" destId="{7BD644E5-730C-4769-BE26-4A7A687D497F}" srcOrd="1" destOrd="0" presId="urn:microsoft.com/office/officeart/2005/8/layout/hierarchy4"/>
    <dgm:cxn modelId="{ED835D55-384D-4779-B756-045BE86CF6CC}" type="presParOf" srcId="{ED986375-36F5-4143-A5F0-85653599471E}" destId="{9F687AEC-AB3B-4512-84AB-9EF38359FE99}" srcOrd="1" destOrd="0" presId="urn:microsoft.com/office/officeart/2005/8/layout/hierarchy4"/>
    <dgm:cxn modelId="{491A10BC-D989-4D0C-9A50-29DE97612A4E}" type="presParOf" srcId="{ED986375-36F5-4143-A5F0-85653599471E}" destId="{113415A5-E91F-4FE8-9BF8-30244626B0BF}" srcOrd="2" destOrd="0" presId="urn:microsoft.com/office/officeart/2005/8/layout/hierarchy4"/>
    <dgm:cxn modelId="{A00B9484-AEA9-41FD-92E0-F01EBCF36690}" type="presParOf" srcId="{113415A5-E91F-4FE8-9BF8-30244626B0BF}" destId="{98728C6C-700D-4AF5-919D-571D1B1C73D6}" srcOrd="0" destOrd="0" presId="urn:microsoft.com/office/officeart/2005/8/layout/hierarchy4"/>
    <dgm:cxn modelId="{59848053-079D-4B10-A406-CCAEED8D4C29}" type="presParOf" srcId="{113415A5-E91F-4FE8-9BF8-30244626B0BF}" destId="{7DA4393A-B616-4187-9FD5-5855AF709139}" srcOrd="1" destOrd="0" presId="urn:microsoft.com/office/officeart/2005/8/layout/hierarchy4"/>
    <dgm:cxn modelId="{405BE329-005B-435D-A799-A19ECDAEE6DA}" type="presParOf" srcId="{113415A5-E91F-4FE8-9BF8-30244626B0BF}" destId="{5DBF41F9-76A7-4B1D-8947-AD1CA93918D7}" srcOrd="2" destOrd="0" presId="urn:microsoft.com/office/officeart/2005/8/layout/hierarchy4"/>
    <dgm:cxn modelId="{FC2CF1D8-5623-4899-B9A9-FDC7286EDC85}" type="presParOf" srcId="{5DBF41F9-76A7-4B1D-8947-AD1CA93918D7}" destId="{AE066C26-0F89-4F74-8EEE-568A145904EB}" srcOrd="0" destOrd="0" presId="urn:microsoft.com/office/officeart/2005/8/layout/hierarchy4"/>
    <dgm:cxn modelId="{29A43216-A1E5-4452-AC64-4A9A26F01478}" type="presParOf" srcId="{AE066C26-0F89-4F74-8EEE-568A145904EB}" destId="{8A4A9CFA-AEA9-4F05-83EE-AD7DC19C36EB}" srcOrd="0" destOrd="0" presId="urn:microsoft.com/office/officeart/2005/8/layout/hierarchy4"/>
    <dgm:cxn modelId="{8AFDBCF7-779F-4CCE-B673-8C4CD61D6D1D}" type="presParOf" srcId="{AE066C26-0F89-4F74-8EEE-568A145904EB}" destId="{895BD70D-9B23-4D1F-955D-1C23DF0F0579}" srcOrd="1" destOrd="0" presId="urn:microsoft.com/office/officeart/2005/8/layout/hierarchy4"/>
    <dgm:cxn modelId="{A354AA08-F19E-4250-9F81-CC2D7BCC2737}" type="presParOf" srcId="{AE066C26-0F89-4F74-8EEE-568A145904EB}" destId="{74FFA38C-DB40-401A-8BBA-313CB5741F28}" srcOrd="2" destOrd="0" presId="urn:microsoft.com/office/officeart/2005/8/layout/hierarchy4"/>
    <dgm:cxn modelId="{9479CBF5-EAB0-4AA9-941A-4EAC3BD9503B}" type="presParOf" srcId="{74FFA38C-DB40-401A-8BBA-313CB5741F28}" destId="{0149EBE6-AA59-4F78-AF18-137F8047AB47}" srcOrd="0" destOrd="0" presId="urn:microsoft.com/office/officeart/2005/8/layout/hierarchy4"/>
    <dgm:cxn modelId="{52B877BE-5D37-4CB8-9EA7-D4DFF5D7588F}" type="presParOf" srcId="{0149EBE6-AA59-4F78-AF18-137F8047AB47}" destId="{14BABD28-5047-47A3-A701-B7AFBBE28819}" srcOrd="0" destOrd="0" presId="urn:microsoft.com/office/officeart/2005/8/layout/hierarchy4"/>
    <dgm:cxn modelId="{353445CA-4DC0-4174-B3F9-F390D6837D5F}" type="presParOf" srcId="{0149EBE6-AA59-4F78-AF18-137F8047AB47}" destId="{3F489D25-51FA-4C91-9DDF-6BA1DB51256D}" srcOrd="1" destOrd="0" presId="urn:microsoft.com/office/officeart/2005/8/layout/hierarchy4"/>
    <dgm:cxn modelId="{08179ACF-EF12-48F7-8A2C-7B1A53B44323}" type="presParOf" srcId="{0149EBE6-AA59-4F78-AF18-137F8047AB47}" destId="{D0D594F6-8533-4A50-8AE7-20755C3BFFA9}" srcOrd="2" destOrd="0" presId="urn:microsoft.com/office/officeart/2005/8/layout/hierarchy4"/>
    <dgm:cxn modelId="{17B94EE6-0D37-47DC-80B7-6456A1131D32}" type="presParOf" srcId="{D0D594F6-8533-4A50-8AE7-20755C3BFFA9}" destId="{25C7D557-F0AE-4C4E-8B80-BC2468777DC6}" srcOrd="0" destOrd="0" presId="urn:microsoft.com/office/officeart/2005/8/layout/hierarchy4"/>
    <dgm:cxn modelId="{90BDA0C4-9937-4857-8032-5B2FF6B4EE61}" type="presParOf" srcId="{25C7D557-F0AE-4C4E-8B80-BC2468777DC6}" destId="{8E7E2D4A-62E6-4A23-A5DD-552A63903B64}" srcOrd="0" destOrd="0" presId="urn:microsoft.com/office/officeart/2005/8/layout/hierarchy4"/>
    <dgm:cxn modelId="{1B36428D-62A7-41B1-A5A6-EBEA9673D16B}" type="presParOf" srcId="{25C7D557-F0AE-4C4E-8B80-BC2468777DC6}" destId="{9B983630-5D09-45D7-92AD-109BAA43CF48}" srcOrd="1" destOrd="0" presId="urn:microsoft.com/office/officeart/2005/8/layout/hierarchy4"/>
    <dgm:cxn modelId="{E8A3D532-C2B5-4033-B96C-02C326B9BB51}" type="presParOf" srcId="{25C7D557-F0AE-4C4E-8B80-BC2468777DC6}" destId="{B338BAF6-59FE-4215-B697-18ED9B1E550D}" srcOrd="2" destOrd="0" presId="urn:microsoft.com/office/officeart/2005/8/layout/hierarchy4"/>
    <dgm:cxn modelId="{AB4DF39C-FA11-4AF6-89C8-61D785DBD0D3}" type="presParOf" srcId="{B338BAF6-59FE-4215-B697-18ED9B1E550D}" destId="{C2D8D153-FBF9-44C5-B447-F4BF501D8FA1}" srcOrd="0" destOrd="0" presId="urn:microsoft.com/office/officeart/2005/8/layout/hierarchy4"/>
    <dgm:cxn modelId="{CA611977-3FBB-4EB5-B7C6-D0E654DE0835}" type="presParOf" srcId="{C2D8D153-FBF9-44C5-B447-F4BF501D8FA1}" destId="{085136A3-D02F-461C-B31C-FD1D69D16759}" srcOrd="0" destOrd="0" presId="urn:microsoft.com/office/officeart/2005/8/layout/hierarchy4"/>
    <dgm:cxn modelId="{9B8231D8-BA93-4243-872F-6D8219402ACC}" type="presParOf" srcId="{C2D8D153-FBF9-44C5-B447-F4BF501D8FA1}" destId="{DCA6CF81-D743-4AD3-A3A1-3DF9D9BFBC77}" srcOrd="1" destOrd="0" presId="urn:microsoft.com/office/officeart/2005/8/layout/hierarchy4"/>
    <dgm:cxn modelId="{C865AA22-AEFD-4189-85CF-F8F5B5C91930}" type="presParOf" srcId="{C2D8D153-FBF9-44C5-B447-F4BF501D8FA1}" destId="{8A9FECDA-0971-4926-9F35-6C36E65B14A9}" srcOrd="2" destOrd="0" presId="urn:microsoft.com/office/officeart/2005/8/layout/hierarchy4"/>
    <dgm:cxn modelId="{EF66323A-781A-4CC4-8F9D-192A2AB411C8}" type="presParOf" srcId="{8A9FECDA-0971-4926-9F35-6C36E65B14A9}" destId="{4A1D7939-C139-4889-AA8A-C0FC12630CEE}" srcOrd="0" destOrd="0" presId="urn:microsoft.com/office/officeart/2005/8/layout/hierarchy4"/>
    <dgm:cxn modelId="{3418755F-D7EC-422B-AD0B-8FA15C6BDC33}" type="presParOf" srcId="{4A1D7939-C139-4889-AA8A-C0FC12630CEE}" destId="{2BC9EB28-F68D-4321-836D-A642C2C0DAB1}" srcOrd="0" destOrd="0" presId="urn:microsoft.com/office/officeart/2005/8/layout/hierarchy4"/>
    <dgm:cxn modelId="{19E64607-25C9-4AE3-939A-E8B38A9DD308}" type="presParOf" srcId="{4A1D7939-C139-4889-AA8A-C0FC12630CEE}" destId="{27FCCA56-038C-4613-B7B2-16CD590F385E}" srcOrd="1" destOrd="0" presId="urn:microsoft.com/office/officeart/2005/8/layout/hierarchy4"/>
    <dgm:cxn modelId="{228513E9-1E9C-4D4E-A873-B1439C61FF1A}" type="presParOf" srcId="{4A1D7939-C139-4889-AA8A-C0FC12630CEE}" destId="{7F93EC46-9C8D-4119-8F52-CCFA2BE3D856}" srcOrd="2" destOrd="0" presId="urn:microsoft.com/office/officeart/2005/8/layout/hierarchy4"/>
    <dgm:cxn modelId="{902D004B-AE28-4C61-8870-EFF7F7CDA339}" type="presParOf" srcId="{7F93EC46-9C8D-4119-8F52-CCFA2BE3D856}" destId="{57E5281D-099B-4146-8847-39F267019B93}" srcOrd="0" destOrd="0" presId="urn:microsoft.com/office/officeart/2005/8/layout/hierarchy4"/>
    <dgm:cxn modelId="{22101B08-ECCD-47F6-9198-B7A9DBFAD701}" type="presParOf" srcId="{57E5281D-099B-4146-8847-39F267019B93}" destId="{85D767EC-FAE5-4312-B23F-9B41F2C6B7D7}" srcOrd="0" destOrd="0" presId="urn:microsoft.com/office/officeart/2005/8/layout/hierarchy4"/>
    <dgm:cxn modelId="{D7F57472-607D-465F-8114-08D7274C3E95}" type="presParOf" srcId="{57E5281D-099B-4146-8847-39F267019B93}" destId="{A9B5E747-E89C-44EE-90A6-8904E34D8B12}" srcOrd="1" destOrd="0" presId="urn:microsoft.com/office/officeart/2005/8/layout/hierarchy4"/>
    <dgm:cxn modelId="{46753CC9-9E47-4331-9890-0B4846C7AF7F}" type="presParOf" srcId="{57E5281D-099B-4146-8847-39F267019B93}" destId="{E795CE46-C816-4100-AC67-9520DA742BDE}" srcOrd="2" destOrd="0" presId="urn:microsoft.com/office/officeart/2005/8/layout/hierarchy4"/>
    <dgm:cxn modelId="{40BBE129-1DF2-46C8-999D-C4C97DF5648A}" type="presParOf" srcId="{E795CE46-C816-4100-AC67-9520DA742BDE}" destId="{AF157ACE-04CF-46AC-BBA4-4513DAC2FEED}" srcOrd="0" destOrd="0" presId="urn:microsoft.com/office/officeart/2005/8/layout/hierarchy4"/>
    <dgm:cxn modelId="{6CF19477-19E5-4B97-971E-AF4B4745AEDC}" type="presParOf" srcId="{AF157ACE-04CF-46AC-BBA4-4513DAC2FEED}" destId="{0173EF90-65AC-40C1-BC63-3905C32CCBD3}" srcOrd="0" destOrd="0" presId="urn:microsoft.com/office/officeart/2005/8/layout/hierarchy4"/>
    <dgm:cxn modelId="{E318FA39-AA01-4C9D-8FD0-7C40796053E0}" type="presParOf" srcId="{AF157ACE-04CF-46AC-BBA4-4513DAC2FEED}" destId="{074A374B-49A7-4B87-A7E3-020A459817C7}" srcOrd="1" destOrd="0" presId="urn:microsoft.com/office/officeart/2005/8/layout/hierarchy4"/>
    <dgm:cxn modelId="{94F77F65-F4CE-4AFD-B224-77EBFC3EC7D7}" type="presParOf" srcId="{B74154C5-AFFE-498C-8E4C-911D7456AC97}" destId="{694C6A3E-E1B4-4940-ABED-A0BE47161CCE}" srcOrd="1" destOrd="0" presId="urn:microsoft.com/office/officeart/2005/8/layout/hierarchy4"/>
    <dgm:cxn modelId="{440BC4C9-332D-48FD-880F-98F2B228BFFB}" type="presParOf" srcId="{B74154C5-AFFE-498C-8E4C-911D7456AC97}" destId="{22BDFE06-8D1B-4C76-8FF0-2DABD4B35522}" srcOrd="2" destOrd="0" presId="urn:microsoft.com/office/officeart/2005/8/layout/hierarchy4"/>
    <dgm:cxn modelId="{444ABBD2-CFB8-4F0C-B0DE-59555B79F137}" type="presParOf" srcId="{22BDFE06-8D1B-4C76-8FF0-2DABD4B35522}" destId="{576C6983-4618-426C-8177-DEA9FE3AC4EB}" srcOrd="0" destOrd="0" presId="urn:microsoft.com/office/officeart/2005/8/layout/hierarchy4"/>
    <dgm:cxn modelId="{8CC634FE-5007-4F08-996B-6F71950EE0A6}" type="presParOf" srcId="{22BDFE06-8D1B-4C76-8FF0-2DABD4B35522}" destId="{498D5BED-6816-45E0-A418-8DCFF49902AF}" srcOrd="1" destOrd="0" presId="urn:microsoft.com/office/officeart/2005/8/layout/hierarchy4"/>
    <dgm:cxn modelId="{950102AB-E7C0-4DA5-A578-3712D3E26EC5}" type="presParOf" srcId="{22BDFE06-8D1B-4C76-8FF0-2DABD4B35522}" destId="{508A389B-C0F5-43D4-BD46-7C9F058EB2F7}" srcOrd="2" destOrd="0" presId="urn:microsoft.com/office/officeart/2005/8/layout/hierarchy4"/>
    <dgm:cxn modelId="{77F27FBE-19B6-4483-AC0E-215D7726B922}" type="presParOf" srcId="{508A389B-C0F5-43D4-BD46-7C9F058EB2F7}" destId="{4BE30B0A-6BC4-4384-8F26-09633F1C2F67}" srcOrd="0" destOrd="0" presId="urn:microsoft.com/office/officeart/2005/8/layout/hierarchy4"/>
    <dgm:cxn modelId="{00899B68-CB16-4855-9898-41C7E1C4B204}" type="presParOf" srcId="{4BE30B0A-6BC4-4384-8F26-09633F1C2F67}" destId="{C1736FFF-D3A9-461C-843A-75D86022B9DC}" srcOrd="0" destOrd="0" presId="urn:microsoft.com/office/officeart/2005/8/layout/hierarchy4"/>
    <dgm:cxn modelId="{F84E0145-4CDF-46B6-8DEC-981166643C37}" type="presParOf" srcId="{4BE30B0A-6BC4-4384-8F26-09633F1C2F67}" destId="{45FD02FA-D649-4107-81C7-BA7596601166}" srcOrd="1" destOrd="0" presId="urn:microsoft.com/office/officeart/2005/8/layout/hierarchy4"/>
    <dgm:cxn modelId="{03F0EFD7-3A6F-4827-B0B6-F32EFACE40F8}" type="presParOf" srcId="{4BE30B0A-6BC4-4384-8F26-09633F1C2F67}" destId="{62BDDD9A-D02D-4EC9-9A51-1238D67179B7}" srcOrd="2" destOrd="0" presId="urn:microsoft.com/office/officeart/2005/8/layout/hierarchy4"/>
    <dgm:cxn modelId="{28035954-F9D2-4AE6-838E-19CDDB3AD478}" type="presParOf" srcId="{62BDDD9A-D02D-4EC9-9A51-1238D67179B7}" destId="{244A4C12-9192-4253-93E3-A0FF0E338196}" srcOrd="0" destOrd="0" presId="urn:microsoft.com/office/officeart/2005/8/layout/hierarchy4"/>
    <dgm:cxn modelId="{335CF3AC-EAC6-4461-8B21-23D6BBFC7F96}" type="presParOf" srcId="{244A4C12-9192-4253-93E3-A0FF0E338196}" destId="{33D6FFE4-E349-423D-A7F1-8E1A49A29AC4}" srcOrd="0" destOrd="0" presId="urn:microsoft.com/office/officeart/2005/8/layout/hierarchy4"/>
    <dgm:cxn modelId="{39AB579A-A3C5-4417-899D-1633BAD08957}" type="presParOf" srcId="{244A4C12-9192-4253-93E3-A0FF0E338196}" destId="{43C3D53A-843E-4C4F-9A60-8FB58F11DD4E}" srcOrd="1" destOrd="0" presId="urn:microsoft.com/office/officeart/2005/8/layout/hierarchy4"/>
    <dgm:cxn modelId="{E2A9BA78-7D23-4CDD-BD9F-9EB08E0CBB5D}" type="presParOf" srcId="{244A4C12-9192-4253-93E3-A0FF0E338196}" destId="{6E5BFFB0-6E2B-4011-9640-F6BAB03B9ADF}" srcOrd="2" destOrd="0" presId="urn:microsoft.com/office/officeart/2005/8/layout/hierarchy4"/>
    <dgm:cxn modelId="{4378B20C-BD6B-49A0-AEE3-B77B6F429BD5}" type="presParOf" srcId="{6E5BFFB0-6E2B-4011-9640-F6BAB03B9ADF}" destId="{FF422C5A-2F9A-4C9D-854E-BFC785439DEC}" srcOrd="0" destOrd="0" presId="urn:microsoft.com/office/officeart/2005/8/layout/hierarchy4"/>
    <dgm:cxn modelId="{EF0915D5-A42C-4BC1-B57C-C992F4EDD855}" type="presParOf" srcId="{FF422C5A-2F9A-4C9D-854E-BFC785439DEC}" destId="{C586111C-58B6-40AF-8D8A-60EE680572BA}" srcOrd="0" destOrd="0" presId="urn:microsoft.com/office/officeart/2005/8/layout/hierarchy4"/>
    <dgm:cxn modelId="{D46EB9BE-DC09-43A2-A6B3-BC75B657C86D}" type="presParOf" srcId="{FF422C5A-2F9A-4C9D-854E-BFC785439DEC}" destId="{A0E0AB26-1DEA-4D08-AD62-8A7E0816A59C}" srcOrd="1" destOrd="0" presId="urn:microsoft.com/office/officeart/2005/8/layout/hierarchy4"/>
    <dgm:cxn modelId="{321BDBD0-11D2-4E51-8C09-F53477D004EC}" type="presParOf" srcId="{FF422C5A-2F9A-4C9D-854E-BFC785439DEC}" destId="{FFF447F9-BACE-4B19-B5DF-5D71FE61C4DC}" srcOrd="2" destOrd="0" presId="urn:microsoft.com/office/officeart/2005/8/layout/hierarchy4"/>
    <dgm:cxn modelId="{42F642ED-8941-4A71-B600-832891B1DDB2}" type="presParOf" srcId="{FFF447F9-BACE-4B19-B5DF-5D71FE61C4DC}" destId="{5106FDE3-AC3E-4615-8C4F-829EABC2C26C}" srcOrd="0" destOrd="0" presId="urn:microsoft.com/office/officeart/2005/8/layout/hierarchy4"/>
    <dgm:cxn modelId="{AC6B6E3C-A27B-42D6-B757-99DA0F75C103}" type="presParOf" srcId="{5106FDE3-AC3E-4615-8C4F-829EABC2C26C}" destId="{41590EE3-70B4-4E0E-8D44-18EF1FD97F2E}" srcOrd="0" destOrd="0" presId="urn:microsoft.com/office/officeart/2005/8/layout/hierarchy4"/>
    <dgm:cxn modelId="{7230F54F-732B-4858-9704-2CF6E70645C5}" type="presParOf" srcId="{5106FDE3-AC3E-4615-8C4F-829EABC2C26C}" destId="{58DAA9F4-0E18-4F78-BD4F-92D296477D35}" srcOrd="1" destOrd="0" presId="urn:microsoft.com/office/officeart/2005/8/layout/hierarchy4"/>
    <dgm:cxn modelId="{F465C018-C5F5-4316-862A-A9FDF237D4F8}" type="presParOf" srcId="{5106FDE3-AC3E-4615-8C4F-829EABC2C26C}" destId="{D1A4E4BA-FB74-44DD-88E4-672303AAC4FA}" srcOrd="2" destOrd="0" presId="urn:microsoft.com/office/officeart/2005/8/layout/hierarchy4"/>
    <dgm:cxn modelId="{55AD162F-C172-4C9A-88F0-0EC3EFDC3849}" type="presParOf" srcId="{D1A4E4BA-FB74-44DD-88E4-672303AAC4FA}" destId="{E5B57F09-2B59-4711-A8C9-974EF4149D9A}" srcOrd="0" destOrd="0" presId="urn:microsoft.com/office/officeart/2005/8/layout/hierarchy4"/>
    <dgm:cxn modelId="{386CF5AE-D07A-4A96-836E-8221EA93D35F}" type="presParOf" srcId="{E5B57F09-2B59-4711-A8C9-974EF4149D9A}" destId="{6CE5FDB4-BFBB-4259-A330-B441199BCE24}" srcOrd="0" destOrd="0" presId="urn:microsoft.com/office/officeart/2005/8/layout/hierarchy4"/>
    <dgm:cxn modelId="{9DECEDF3-2474-4709-AF44-AA77D8E65CA8}" type="presParOf" srcId="{E5B57F09-2B59-4711-A8C9-974EF4149D9A}" destId="{333F826B-C233-4B5F-A398-764D3F47A1BA}" srcOrd="1" destOrd="0" presId="urn:microsoft.com/office/officeart/2005/8/layout/hierarchy4"/>
    <dgm:cxn modelId="{B51D96CD-20E1-4726-B1D5-026350BA2EC8}" type="presParOf" srcId="{E5B57F09-2B59-4711-A8C9-974EF4149D9A}" destId="{E607D5B5-B0CE-46E0-84C5-F456BAF04EE4}" srcOrd="2" destOrd="0" presId="urn:microsoft.com/office/officeart/2005/8/layout/hierarchy4"/>
    <dgm:cxn modelId="{0301B85F-29F9-4555-85A5-A746D93C8667}" type="presParOf" srcId="{E607D5B5-B0CE-46E0-84C5-F456BAF04EE4}" destId="{F267116D-D0B1-4457-ABA0-2D94424C53E8}" srcOrd="0" destOrd="0" presId="urn:microsoft.com/office/officeart/2005/8/layout/hierarchy4"/>
    <dgm:cxn modelId="{52D31ECC-D1E5-412D-9B32-AD05221FA5A1}" type="presParOf" srcId="{F267116D-D0B1-4457-ABA0-2D94424C53E8}" destId="{89DC61A6-3199-4C88-A8D1-98ADCFDD3274}" srcOrd="0" destOrd="0" presId="urn:microsoft.com/office/officeart/2005/8/layout/hierarchy4"/>
    <dgm:cxn modelId="{000F8757-0121-4081-879A-5D7DE157B9D4}" type="presParOf" srcId="{F267116D-D0B1-4457-ABA0-2D94424C53E8}" destId="{911FD772-B984-413E-A468-8F0F3007E9F5}" srcOrd="1" destOrd="0" presId="urn:microsoft.com/office/officeart/2005/8/layout/hierarchy4"/>
    <dgm:cxn modelId="{03394455-4812-4692-BF3F-8202F0B78209}" type="presParOf" srcId="{F267116D-D0B1-4457-ABA0-2D94424C53E8}" destId="{C7E808E6-5BB0-42AD-9568-7FA84FFA1273}" srcOrd="2" destOrd="0" presId="urn:microsoft.com/office/officeart/2005/8/layout/hierarchy4"/>
    <dgm:cxn modelId="{934FC0D6-B41C-4B07-A6E2-650C2B3D9DD5}" type="presParOf" srcId="{C7E808E6-5BB0-42AD-9568-7FA84FFA1273}" destId="{6143EFE8-4DC9-41D7-A90D-BEF4DD9D6775}" srcOrd="0" destOrd="0" presId="urn:microsoft.com/office/officeart/2005/8/layout/hierarchy4"/>
    <dgm:cxn modelId="{C6D45C14-AEB4-429A-B4AE-3D29D60351A2}" type="presParOf" srcId="{6143EFE8-4DC9-41D7-A90D-BEF4DD9D6775}" destId="{B35EEDEE-A63C-4DC0-9860-A34A7BFD903E}" srcOrd="0" destOrd="0" presId="urn:microsoft.com/office/officeart/2005/8/layout/hierarchy4"/>
    <dgm:cxn modelId="{E295D36C-8ECA-4ED1-8DFB-0381150CBF9F}" type="presParOf" srcId="{6143EFE8-4DC9-41D7-A90D-BEF4DD9D6775}" destId="{DE95F23C-C4B0-414E-84D4-9F202008C6C7}" srcOrd="1" destOrd="0" presId="urn:microsoft.com/office/officeart/2005/8/layout/hierarchy4"/>
    <dgm:cxn modelId="{F04EFC52-BAA3-438B-9FCE-7E53DFC68A8B}" type="presParOf" srcId="{6143EFE8-4DC9-41D7-A90D-BEF4DD9D6775}" destId="{2AFD5925-89E6-4CDB-B771-8976E3EAA1E0}" srcOrd="2" destOrd="0" presId="urn:microsoft.com/office/officeart/2005/8/layout/hierarchy4"/>
    <dgm:cxn modelId="{6EDF0D9F-80BF-4C82-9ACE-8C892D234278}" type="presParOf" srcId="{2AFD5925-89E6-4CDB-B771-8976E3EAA1E0}" destId="{70126A72-D428-49FA-8D64-455D3BB37C3B}" srcOrd="0" destOrd="0" presId="urn:microsoft.com/office/officeart/2005/8/layout/hierarchy4"/>
    <dgm:cxn modelId="{6AA0C8CE-7E56-445F-984B-2DBF6B104D0D}" type="presParOf" srcId="{70126A72-D428-49FA-8D64-455D3BB37C3B}" destId="{6C2FB839-90B1-4C3A-BFA4-60802C25EC81}" srcOrd="0" destOrd="0" presId="urn:microsoft.com/office/officeart/2005/8/layout/hierarchy4"/>
    <dgm:cxn modelId="{B753BACE-A0A0-4049-B3C8-559D18A3F66B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smtClean="0"/>
            <a:t>5,0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4,95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4,9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0,65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0,7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17,3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18,9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17,1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LinFactNeighborX="-747" custLinFactNeighborY="5769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9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9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63BC19EF-6235-4CE4-A4BA-F52EF090EA43}" type="pres">
      <dgm:prSet presAssocID="{A0EE0816-71FE-4855-B1E0-02990AF78A21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3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4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5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338BAF6-59FE-4215-B697-18ED9B1E550D}" type="pres">
      <dgm:prSet presAssocID="{93520637-36B3-4AB9-B949-92D55141E733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6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7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8" presStyleCnt="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1A4E4BA-FB74-44DD-88E4-672303AAC4FA}" type="pres">
      <dgm:prSet presAssocID="{9A0A1B48-08CE-44F2-8C66-5814C06EE4CC}" presName="horzFour" presStyleCnt="0"/>
      <dgm:spPr/>
    </dgm:pt>
  </dgm:ptLst>
  <dgm:cxnLst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99CF5C96-04F6-48AD-9C69-431CD1A942C7}" type="presOf" srcId="{F6F97186-B344-4193-9FE9-6DFB5403A289}" destId="{8A4A9CFA-AEA9-4F05-83EE-AD7DC19C36EB}" srcOrd="0" destOrd="0" presId="urn:microsoft.com/office/officeart/2005/8/layout/hierarchy4"/>
    <dgm:cxn modelId="{86C4501F-2B7C-4B60-800B-2F2404335389}" type="presOf" srcId="{CD119780-6575-4106-AE5B-2CC6B48E5482}" destId="{14BABD28-5047-47A3-A701-B7AFBBE28819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F10F0B3B-125D-4487-8318-0B7D85FDC2BC}" type="presOf" srcId="{A57325F4-ED51-4632-8210-EB7BB1A937E3}" destId="{98728C6C-700D-4AF5-919D-571D1B1C73D6}" srcOrd="0" destOrd="0" presId="urn:microsoft.com/office/officeart/2005/8/layout/hierarchy4"/>
    <dgm:cxn modelId="{8A605536-CDB7-4E55-B070-7C1AA69E0107}" type="presOf" srcId="{946393D2-3BB5-4D19-BAF6-84B7339845C4}" destId="{9DF12F5D-797B-4C71-93F7-7C835BFF7982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F372042D-FF58-41BF-A70B-AF302E28572D}" type="presOf" srcId="{5A6BA2F8-AB86-4FEA-9FCE-F9FA52A7F9A0}" destId="{EFD09625-1EEB-463A-9D51-52F09A5E039B}" srcOrd="0" destOrd="0" presId="urn:microsoft.com/office/officeart/2005/8/layout/hierarchy4"/>
    <dgm:cxn modelId="{F1D0F2E5-3FA8-4D71-BDD9-5967BCF159C7}" type="presOf" srcId="{CE075476-E9CA-4A59-A127-31223E8D37A1}" destId="{25DDEEC2-9BA5-4367-BB24-33CAA47BBC09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7BF28B4B-62C2-4AEA-8252-A0B31D5D20DD}" type="presOf" srcId="{6B08672F-E0FF-490A-8A6A-EE15E9A347DB}" destId="{F6FE7E8E-883A-4C79-93F7-AEF9AEF9F9DE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28C939D4-A39F-43B5-8D74-A850B0814B14}" type="presOf" srcId="{7711325B-E859-44FE-8B41-57F9AFDCA54B}" destId="{576C6983-4618-426C-8177-DEA9FE3AC4EB}" srcOrd="0" destOrd="0" presId="urn:microsoft.com/office/officeart/2005/8/layout/hierarchy4"/>
    <dgm:cxn modelId="{3068B57F-A67D-4240-B88A-CF9393035066}" type="presOf" srcId="{88AF55BF-2C52-478B-8F7B-157C2C0B3B5C}" destId="{A222F7FC-2C70-4D44-8E21-34A02376492D}" srcOrd="0" destOrd="0" presId="urn:microsoft.com/office/officeart/2005/8/layout/hierarchy4"/>
    <dgm:cxn modelId="{CFCC3963-4FA2-4B33-93F7-093EB8BB0D76}" type="presOf" srcId="{38339FB0-E72C-41C6-B50E-F0AC88B19FB8}" destId="{B0232F34-051D-481D-9CC7-7CFB0339C454}" srcOrd="0" destOrd="0" presId="urn:microsoft.com/office/officeart/2005/8/layout/hierarchy4"/>
    <dgm:cxn modelId="{7E155227-83CC-490A-9833-DC2A5B51B18A}" type="presOf" srcId="{93520637-36B3-4AB9-B949-92D55141E733}" destId="{8E7E2D4A-62E6-4A23-A5DD-552A63903B64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79037111-AE69-40CA-9821-B5A9EE7D7242}" type="presOf" srcId="{9A0A1B48-08CE-44F2-8C66-5814C06EE4CC}" destId="{41590EE3-70B4-4E0E-8D44-18EF1FD97F2E}" srcOrd="0" destOrd="0" presId="urn:microsoft.com/office/officeart/2005/8/layout/hierarchy4"/>
    <dgm:cxn modelId="{D1DA4556-4A28-41A0-B31B-B2DB6159B081}" type="presOf" srcId="{A1BB5A2E-A45D-4F6A-B329-CD4782193917}" destId="{33D6FFE4-E349-423D-A7F1-8E1A49A29AC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892DAF65-53DC-4FCC-9522-0B166ADEFA95}" type="presOf" srcId="{B34B6A16-5EF9-4B63-A5E4-12B190B34880}" destId="{C586111C-58B6-40AF-8D8A-60EE680572BA}" srcOrd="0" destOrd="0" presId="urn:microsoft.com/office/officeart/2005/8/layout/hierarchy4"/>
    <dgm:cxn modelId="{DC762826-E83B-4F31-BAAA-1D55C59B8859}" type="presOf" srcId="{A0EE0816-71FE-4855-B1E0-02990AF78A21}" destId="{4DC6FEF6-AA8E-4A28-95B0-4EA11C79CD95}" srcOrd="0" destOrd="0" presId="urn:microsoft.com/office/officeart/2005/8/layout/hierarchy4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C0031A1E-FDB7-4506-BF20-9C108051746E}" type="presOf" srcId="{B27758F7-CCC5-4853-943C-C625AC5B9618}" destId="{C1736FFF-D3A9-461C-843A-75D86022B9DC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65E3B068-BA1C-4BBD-8F3C-93BB0012B10E}" type="presParOf" srcId="{25DDEEC2-9BA5-4367-BB24-33CAA47BBC09}" destId="{87933F1B-038B-4A5D-83E8-61DBF60EC4B3}" srcOrd="0" destOrd="0" presId="urn:microsoft.com/office/officeart/2005/8/layout/hierarchy4"/>
    <dgm:cxn modelId="{7896AE63-1761-4CD2-8E7F-C12DF9FE5E83}" type="presParOf" srcId="{87933F1B-038B-4A5D-83E8-61DBF60EC4B3}" destId="{9DF12F5D-797B-4C71-93F7-7C835BFF7982}" srcOrd="0" destOrd="0" presId="urn:microsoft.com/office/officeart/2005/8/layout/hierarchy4"/>
    <dgm:cxn modelId="{3794A808-A780-4508-A61C-9720D9B16565}" type="presParOf" srcId="{87933F1B-038B-4A5D-83E8-61DBF60EC4B3}" destId="{BB51C614-670C-40C7-BCBD-B3150FB090FB}" srcOrd="1" destOrd="0" presId="urn:microsoft.com/office/officeart/2005/8/layout/hierarchy4"/>
    <dgm:cxn modelId="{93943E08-D268-4065-BB70-43096D7E405A}" type="presParOf" srcId="{87933F1B-038B-4A5D-83E8-61DBF60EC4B3}" destId="{B74154C5-AFFE-498C-8E4C-911D7456AC97}" srcOrd="2" destOrd="0" presId="urn:microsoft.com/office/officeart/2005/8/layout/hierarchy4"/>
    <dgm:cxn modelId="{D87D7624-D67F-4314-B259-39781755D05B}" type="presParOf" srcId="{B74154C5-AFFE-498C-8E4C-911D7456AC97}" destId="{AA6E5317-C9D5-49D6-9218-04A9A8CDF9E8}" srcOrd="0" destOrd="0" presId="urn:microsoft.com/office/officeart/2005/8/layout/hierarchy4"/>
    <dgm:cxn modelId="{75355C39-324F-487F-9403-FF49E1D96985}" type="presParOf" srcId="{AA6E5317-C9D5-49D6-9218-04A9A8CDF9E8}" destId="{EFD09625-1EEB-463A-9D51-52F09A5E039B}" srcOrd="0" destOrd="0" presId="urn:microsoft.com/office/officeart/2005/8/layout/hierarchy4"/>
    <dgm:cxn modelId="{7C2B5553-18FA-44FA-A3B3-A56785C0466D}" type="presParOf" srcId="{AA6E5317-C9D5-49D6-9218-04A9A8CDF9E8}" destId="{D65A41FF-7035-4133-9240-517AEBC67369}" srcOrd="1" destOrd="0" presId="urn:microsoft.com/office/officeart/2005/8/layout/hierarchy4"/>
    <dgm:cxn modelId="{74E0AAFF-8DD1-44CB-A983-262372DA7DCC}" type="presParOf" srcId="{AA6E5317-C9D5-49D6-9218-04A9A8CDF9E8}" destId="{ED986375-36F5-4143-A5F0-85653599471E}" srcOrd="2" destOrd="0" presId="urn:microsoft.com/office/officeart/2005/8/layout/hierarchy4"/>
    <dgm:cxn modelId="{537831E3-DD73-43CE-9B93-A56C3FD55B48}" type="presParOf" srcId="{ED986375-36F5-4143-A5F0-85653599471E}" destId="{3DBCE625-CEFD-4EF1-944D-CC5E1F9EB348}" srcOrd="0" destOrd="0" presId="urn:microsoft.com/office/officeart/2005/8/layout/hierarchy4"/>
    <dgm:cxn modelId="{C6C6DEF3-18B3-4554-9E70-897A2ACDC149}" type="presParOf" srcId="{3DBCE625-CEFD-4EF1-944D-CC5E1F9EB348}" destId="{A222F7FC-2C70-4D44-8E21-34A02376492D}" srcOrd="0" destOrd="0" presId="urn:microsoft.com/office/officeart/2005/8/layout/hierarchy4"/>
    <dgm:cxn modelId="{6E951A1C-F847-4E80-A586-D895329D496C}" type="presParOf" srcId="{3DBCE625-CEFD-4EF1-944D-CC5E1F9EB348}" destId="{F0163781-30A9-4492-8F46-0B375E77D606}" srcOrd="1" destOrd="0" presId="urn:microsoft.com/office/officeart/2005/8/layout/hierarchy4"/>
    <dgm:cxn modelId="{4D8A3645-176D-4EEC-A6BF-1150E4A0777C}" type="presParOf" srcId="{3DBCE625-CEFD-4EF1-944D-CC5E1F9EB348}" destId="{6207E762-9DCF-4231-A9C6-08BD43E83D20}" srcOrd="2" destOrd="0" presId="urn:microsoft.com/office/officeart/2005/8/layout/hierarchy4"/>
    <dgm:cxn modelId="{A5BDDD70-6189-44C8-AF8E-028309A17B93}" type="presParOf" srcId="{6207E762-9DCF-4231-A9C6-08BD43E83D20}" destId="{CFAF5DA1-06E5-4585-BDBB-446033F9BE23}" srcOrd="0" destOrd="0" presId="urn:microsoft.com/office/officeart/2005/8/layout/hierarchy4"/>
    <dgm:cxn modelId="{25B62731-EC5A-492B-BB9E-F3ECA3C82E2C}" type="presParOf" srcId="{CFAF5DA1-06E5-4585-BDBB-446033F9BE23}" destId="{F6FE7E8E-883A-4C79-93F7-AEF9AEF9F9DE}" srcOrd="0" destOrd="0" presId="urn:microsoft.com/office/officeart/2005/8/layout/hierarchy4"/>
    <dgm:cxn modelId="{0626799A-75EE-45BD-B9FE-C77ADB93EE64}" type="presParOf" srcId="{CFAF5DA1-06E5-4585-BDBB-446033F9BE23}" destId="{F4A7653C-2830-4B7A-B97A-E0B91F2A457A}" srcOrd="1" destOrd="0" presId="urn:microsoft.com/office/officeart/2005/8/layout/hierarchy4"/>
    <dgm:cxn modelId="{2AEEB6AE-FFC2-4090-894B-8CE408D36630}" type="presParOf" srcId="{CFAF5DA1-06E5-4585-BDBB-446033F9BE23}" destId="{E69FA2EB-A010-4E64-83A0-722237B7A7E1}" srcOrd="2" destOrd="0" presId="urn:microsoft.com/office/officeart/2005/8/layout/hierarchy4"/>
    <dgm:cxn modelId="{F5E8686A-CA4F-4AC4-80B8-E8FF0A2AF4DE}" type="presParOf" srcId="{E69FA2EB-A010-4E64-83A0-722237B7A7E1}" destId="{67CE9756-A8D0-45D9-86D8-03109F5CBCE9}" srcOrd="0" destOrd="0" presId="urn:microsoft.com/office/officeart/2005/8/layout/hierarchy4"/>
    <dgm:cxn modelId="{12515014-2DEE-443E-AD6E-A04EECE6FC08}" type="presParOf" srcId="{67CE9756-A8D0-45D9-86D8-03109F5CBCE9}" destId="{B0232F34-051D-481D-9CC7-7CFB0339C454}" srcOrd="0" destOrd="0" presId="urn:microsoft.com/office/officeart/2005/8/layout/hierarchy4"/>
    <dgm:cxn modelId="{2823FB92-60EE-4033-BD44-536B1124A424}" type="presParOf" srcId="{67CE9756-A8D0-45D9-86D8-03109F5CBCE9}" destId="{571A3C60-BC49-49D1-BCCE-B160FCDBC262}" srcOrd="1" destOrd="0" presId="urn:microsoft.com/office/officeart/2005/8/layout/hierarchy4"/>
    <dgm:cxn modelId="{9F624167-FDC3-488E-A643-ACE6C5B24329}" type="presParOf" srcId="{67CE9756-A8D0-45D9-86D8-03109F5CBCE9}" destId="{03D9FDDF-6FEE-4AC3-8403-A2D130230B08}" srcOrd="2" destOrd="0" presId="urn:microsoft.com/office/officeart/2005/8/layout/hierarchy4"/>
    <dgm:cxn modelId="{D39EDC81-81B2-4D81-8D5E-CB086FEF758D}" type="presParOf" srcId="{03D9FDDF-6FEE-4AC3-8403-A2D130230B08}" destId="{A97F1489-052C-4C38-86B7-BC4BB90AC75E}" srcOrd="0" destOrd="0" presId="urn:microsoft.com/office/officeart/2005/8/layout/hierarchy4"/>
    <dgm:cxn modelId="{27BB4974-7B81-4D98-A9E2-A2FB54E8192D}" type="presParOf" srcId="{A97F1489-052C-4C38-86B7-BC4BB90AC75E}" destId="{4DC6FEF6-AA8E-4A28-95B0-4EA11C79CD95}" srcOrd="0" destOrd="0" presId="urn:microsoft.com/office/officeart/2005/8/layout/hierarchy4"/>
    <dgm:cxn modelId="{D8CF4221-491B-42A4-9155-3C77C44159E5}" type="presParOf" srcId="{A97F1489-052C-4C38-86B7-BC4BB90AC75E}" destId="{63BC19EF-6235-4CE4-A4BA-F52EF090EA43}" srcOrd="1" destOrd="0" presId="urn:microsoft.com/office/officeart/2005/8/layout/hierarchy4"/>
    <dgm:cxn modelId="{26A244CD-CD15-4E8F-88AA-A52DFBCE05FE}" type="presParOf" srcId="{ED986375-36F5-4143-A5F0-85653599471E}" destId="{9F687AEC-AB3B-4512-84AB-9EF38359FE99}" srcOrd="1" destOrd="0" presId="urn:microsoft.com/office/officeart/2005/8/layout/hierarchy4"/>
    <dgm:cxn modelId="{0B904E8D-771F-4E5B-9928-9188FD7EE8DC}" type="presParOf" srcId="{ED986375-36F5-4143-A5F0-85653599471E}" destId="{113415A5-E91F-4FE8-9BF8-30244626B0BF}" srcOrd="2" destOrd="0" presId="urn:microsoft.com/office/officeart/2005/8/layout/hierarchy4"/>
    <dgm:cxn modelId="{624EF0BF-BE5C-42A1-BDC6-1A999501EF54}" type="presParOf" srcId="{113415A5-E91F-4FE8-9BF8-30244626B0BF}" destId="{98728C6C-700D-4AF5-919D-571D1B1C73D6}" srcOrd="0" destOrd="0" presId="urn:microsoft.com/office/officeart/2005/8/layout/hierarchy4"/>
    <dgm:cxn modelId="{C3D548BE-D52D-447F-8744-2145F102B32D}" type="presParOf" srcId="{113415A5-E91F-4FE8-9BF8-30244626B0BF}" destId="{7DA4393A-B616-4187-9FD5-5855AF709139}" srcOrd="1" destOrd="0" presId="urn:microsoft.com/office/officeart/2005/8/layout/hierarchy4"/>
    <dgm:cxn modelId="{5BEB2970-424F-4874-9163-AA2755781D23}" type="presParOf" srcId="{113415A5-E91F-4FE8-9BF8-30244626B0BF}" destId="{5DBF41F9-76A7-4B1D-8947-AD1CA93918D7}" srcOrd="2" destOrd="0" presId="urn:microsoft.com/office/officeart/2005/8/layout/hierarchy4"/>
    <dgm:cxn modelId="{3E41B910-1D38-4151-98A7-8F6AB9AD9369}" type="presParOf" srcId="{5DBF41F9-76A7-4B1D-8947-AD1CA93918D7}" destId="{AE066C26-0F89-4F74-8EEE-568A145904EB}" srcOrd="0" destOrd="0" presId="urn:microsoft.com/office/officeart/2005/8/layout/hierarchy4"/>
    <dgm:cxn modelId="{CB02F89F-BCEE-44A3-A1D7-2E9B6E5F6EE7}" type="presParOf" srcId="{AE066C26-0F89-4F74-8EEE-568A145904EB}" destId="{8A4A9CFA-AEA9-4F05-83EE-AD7DC19C36EB}" srcOrd="0" destOrd="0" presId="urn:microsoft.com/office/officeart/2005/8/layout/hierarchy4"/>
    <dgm:cxn modelId="{36E5959A-D7CB-42AA-A995-06F530ED29F8}" type="presParOf" srcId="{AE066C26-0F89-4F74-8EEE-568A145904EB}" destId="{895BD70D-9B23-4D1F-955D-1C23DF0F0579}" srcOrd="1" destOrd="0" presId="urn:microsoft.com/office/officeart/2005/8/layout/hierarchy4"/>
    <dgm:cxn modelId="{053BF075-E09E-48DC-BF27-3455366F2839}" type="presParOf" srcId="{AE066C26-0F89-4F74-8EEE-568A145904EB}" destId="{74FFA38C-DB40-401A-8BBA-313CB5741F28}" srcOrd="2" destOrd="0" presId="urn:microsoft.com/office/officeart/2005/8/layout/hierarchy4"/>
    <dgm:cxn modelId="{451DD3F9-8B9F-4539-8102-FDFAD8FC7648}" type="presParOf" srcId="{74FFA38C-DB40-401A-8BBA-313CB5741F28}" destId="{0149EBE6-AA59-4F78-AF18-137F8047AB47}" srcOrd="0" destOrd="0" presId="urn:microsoft.com/office/officeart/2005/8/layout/hierarchy4"/>
    <dgm:cxn modelId="{6B68E4C0-9396-4AB7-8921-86E1B1FCD3C7}" type="presParOf" srcId="{0149EBE6-AA59-4F78-AF18-137F8047AB47}" destId="{14BABD28-5047-47A3-A701-B7AFBBE28819}" srcOrd="0" destOrd="0" presId="urn:microsoft.com/office/officeart/2005/8/layout/hierarchy4"/>
    <dgm:cxn modelId="{5F6FA1D8-CE39-417E-83D1-C77A353BC2E0}" type="presParOf" srcId="{0149EBE6-AA59-4F78-AF18-137F8047AB47}" destId="{3F489D25-51FA-4C91-9DDF-6BA1DB51256D}" srcOrd="1" destOrd="0" presId="urn:microsoft.com/office/officeart/2005/8/layout/hierarchy4"/>
    <dgm:cxn modelId="{FFA086E3-240E-4B71-9A22-33C09AE04A26}" type="presParOf" srcId="{0149EBE6-AA59-4F78-AF18-137F8047AB47}" destId="{D0D594F6-8533-4A50-8AE7-20755C3BFFA9}" srcOrd="2" destOrd="0" presId="urn:microsoft.com/office/officeart/2005/8/layout/hierarchy4"/>
    <dgm:cxn modelId="{A727141C-90D3-404E-B8FE-C7556568C163}" type="presParOf" srcId="{D0D594F6-8533-4A50-8AE7-20755C3BFFA9}" destId="{25C7D557-F0AE-4C4E-8B80-BC2468777DC6}" srcOrd="0" destOrd="0" presId="urn:microsoft.com/office/officeart/2005/8/layout/hierarchy4"/>
    <dgm:cxn modelId="{31507DFC-3CB8-4AAC-9B44-2A406D916880}" type="presParOf" srcId="{25C7D557-F0AE-4C4E-8B80-BC2468777DC6}" destId="{8E7E2D4A-62E6-4A23-A5DD-552A63903B64}" srcOrd="0" destOrd="0" presId="urn:microsoft.com/office/officeart/2005/8/layout/hierarchy4"/>
    <dgm:cxn modelId="{9ABBE237-E28F-460B-AD57-DC514F02370C}" type="presParOf" srcId="{25C7D557-F0AE-4C4E-8B80-BC2468777DC6}" destId="{B338BAF6-59FE-4215-B697-18ED9B1E550D}" srcOrd="1" destOrd="0" presId="urn:microsoft.com/office/officeart/2005/8/layout/hierarchy4"/>
    <dgm:cxn modelId="{808B5642-4E31-4016-9F8D-8525F8A32BC8}" type="presParOf" srcId="{B74154C5-AFFE-498C-8E4C-911D7456AC97}" destId="{694C6A3E-E1B4-4940-ABED-A0BE47161CCE}" srcOrd="1" destOrd="0" presId="urn:microsoft.com/office/officeart/2005/8/layout/hierarchy4"/>
    <dgm:cxn modelId="{8DB1FB95-5F50-499A-B15C-45FBD2F0E444}" type="presParOf" srcId="{B74154C5-AFFE-498C-8E4C-911D7456AC97}" destId="{22BDFE06-8D1B-4C76-8FF0-2DABD4B35522}" srcOrd="2" destOrd="0" presId="urn:microsoft.com/office/officeart/2005/8/layout/hierarchy4"/>
    <dgm:cxn modelId="{141EB613-E312-43A3-B222-207A75EC46C3}" type="presParOf" srcId="{22BDFE06-8D1B-4C76-8FF0-2DABD4B35522}" destId="{576C6983-4618-426C-8177-DEA9FE3AC4EB}" srcOrd="0" destOrd="0" presId="urn:microsoft.com/office/officeart/2005/8/layout/hierarchy4"/>
    <dgm:cxn modelId="{52788998-397A-4C23-9D32-277EFFDF4192}" type="presParOf" srcId="{22BDFE06-8D1B-4C76-8FF0-2DABD4B35522}" destId="{498D5BED-6816-45E0-A418-8DCFF49902AF}" srcOrd="1" destOrd="0" presId="urn:microsoft.com/office/officeart/2005/8/layout/hierarchy4"/>
    <dgm:cxn modelId="{716BEDE0-4007-4009-B340-E09971055DE7}" type="presParOf" srcId="{22BDFE06-8D1B-4C76-8FF0-2DABD4B35522}" destId="{508A389B-C0F5-43D4-BD46-7C9F058EB2F7}" srcOrd="2" destOrd="0" presId="urn:microsoft.com/office/officeart/2005/8/layout/hierarchy4"/>
    <dgm:cxn modelId="{75D712AF-FC44-4499-8A61-BCAEDB359016}" type="presParOf" srcId="{508A389B-C0F5-43D4-BD46-7C9F058EB2F7}" destId="{4BE30B0A-6BC4-4384-8F26-09633F1C2F67}" srcOrd="0" destOrd="0" presId="urn:microsoft.com/office/officeart/2005/8/layout/hierarchy4"/>
    <dgm:cxn modelId="{58D69243-A967-4F67-A8EA-2FE717DBBDA2}" type="presParOf" srcId="{4BE30B0A-6BC4-4384-8F26-09633F1C2F67}" destId="{C1736FFF-D3A9-461C-843A-75D86022B9DC}" srcOrd="0" destOrd="0" presId="urn:microsoft.com/office/officeart/2005/8/layout/hierarchy4"/>
    <dgm:cxn modelId="{95A6AAD9-5D5E-4512-B493-2F07EF092CEB}" type="presParOf" srcId="{4BE30B0A-6BC4-4384-8F26-09633F1C2F67}" destId="{45FD02FA-D649-4107-81C7-BA7596601166}" srcOrd="1" destOrd="0" presId="urn:microsoft.com/office/officeart/2005/8/layout/hierarchy4"/>
    <dgm:cxn modelId="{234B84D8-C299-4AE0-8D39-600ABCE98230}" type="presParOf" srcId="{4BE30B0A-6BC4-4384-8F26-09633F1C2F67}" destId="{62BDDD9A-D02D-4EC9-9A51-1238D67179B7}" srcOrd="2" destOrd="0" presId="urn:microsoft.com/office/officeart/2005/8/layout/hierarchy4"/>
    <dgm:cxn modelId="{D55BFC50-D291-4606-9850-A532550DA48D}" type="presParOf" srcId="{62BDDD9A-D02D-4EC9-9A51-1238D67179B7}" destId="{244A4C12-9192-4253-93E3-A0FF0E338196}" srcOrd="0" destOrd="0" presId="urn:microsoft.com/office/officeart/2005/8/layout/hierarchy4"/>
    <dgm:cxn modelId="{73E7EF39-9386-4936-BCCB-4F4742F0AD39}" type="presParOf" srcId="{244A4C12-9192-4253-93E3-A0FF0E338196}" destId="{33D6FFE4-E349-423D-A7F1-8E1A49A29AC4}" srcOrd="0" destOrd="0" presId="urn:microsoft.com/office/officeart/2005/8/layout/hierarchy4"/>
    <dgm:cxn modelId="{F4C4067A-F2A9-48FC-B416-CA749160CBB3}" type="presParOf" srcId="{244A4C12-9192-4253-93E3-A0FF0E338196}" destId="{43C3D53A-843E-4C4F-9A60-8FB58F11DD4E}" srcOrd="1" destOrd="0" presId="urn:microsoft.com/office/officeart/2005/8/layout/hierarchy4"/>
    <dgm:cxn modelId="{F69AA6F6-7F12-4585-A650-46DB33FBC923}" type="presParOf" srcId="{244A4C12-9192-4253-93E3-A0FF0E338196}" destId="{6E5BFFB0-6E2B-4011-9640-F6BAB03B9ADF}" srcOrd="2" destOrd="0" presId="urn:microsoft.com/office/officeart/2005/8/layout/hierarchy4"/>
    <dgm:cxn modelId="{EB9F1EE4-839D-42EB-908B-F2BF97EF30A5}" type="presParOf" srcId="{6E5BFFB0-6E2B-4011-9640-F6BAB03B9ADF}" destId="{FF422C5A-2F9A-4C9D-854E-BFC785439DEC}" srcOrd="0" destOrd="0" presId="urn:microsoft.com/office/officeart/2005/8/layout/hierarchy4"/>
    <dgm:cxn modelId="{3D29150C-B831-4E6D-93C1-ED480F2459D6}" type="presParOf" srcId="{FF422C5A-2F9A-4C9D-854E-BFC785439DEC}" destId="{C586111C-58B6-40AF-8D8A-60EE680572BA}" srcOrd="0" destOrd="0" presId="urn:microsoft.com/office/officeart/2005/8/layout/hierarchy4"/>
    <dgm:cxn modelId="{48552064-315D-43F9-80DC-89BE20DA66C4}" type="presParOf" srcId="{FF422C5A-2F9A-4C9D-854E-BFC785439DEC}" destId="{A0E0AB26-1DEA-4D08-AD62-8A7E0816A59C}" srcOrd="1" destOrd="0" presId="urn:microsoft.com/office/officeart/2005/8/layout/hierarchy4"/>
    <dgm:cxn modelId="{CFAE5A47-3B2F-4B9C-97D0-579895895026}" type="presParOf" srcId="{FF422C5A-2F9A-4C9D-854E-BFC785439DEC}" destId="{FFF447F9-BACE-4B19-B5DF-5D71FE61C4DC}" srcOrd="2" destOrd="0" presId="urn:microsoft.com/office/officeart/2005/8/layout/hierarchy4"/>
    <dgm:cxn modelId="{2832D4BC-8018-4BC4-A69D-5F4D46E0F658}" type="presParOf" srcId="{FFF447F9-BACE-4B19-B5DF-5D71FE61C4DC}" destId="{5106FDE3-AC3E-4615-8C4F-829EABC2C26C}" srcOrd="0" destOrd="0" presId="urn:microsoft.com/office/officeart/2005/8/layout/hierarchy4"/>
    <dgm:cxn modelId="{10D88281-7458-4372-A1E8-1E6A3FCD2840}" type="presParOf" srcId="{5106FDE3-AC3E-4615-8C4F-829EABC2C26C}" destId="{41590EE3-70B4-4E0E-8D44-18EF1FD97F2E}" srcOrd="0" destOrd="0" presId="urn:microsoft.com/office/officeart/2005/8/layout/hierarchy4"/>
    <dgm:cxn modelId="{86E5B3BC-703F-4FF2-AE60-BE08A86F9CF8}" type="presParOf" srcId="{5106FDE3-AC3E-4615-8C4F-829EABC2C26C}" destId="{D1A4E4BA-FB74-44DD-88E4-672303AAC4FA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99,8%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99,9%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1%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0,15%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45,2%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50%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45%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51%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20%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20,4%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25%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>
        <a:solidFill>
          <a:schemeClr val="tx2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rgbClr val="00B05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rgbClr val="FFC000"/>
        </a:solidFill>
      </dgm:spPr>
      <dgm:t>
        <a:bodyPr/>
        <a:lstStyle/>
        <a:p>
          <a:r>
            <a:rPr lang="ru-RU" sz="1100" b="1" dirty="0" smtClean="0"/>
            <a:t>350 человек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 custScaleY="8265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8" custScaleY="6883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8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8" custScaleY="12522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37820FE-BEC5-4BB7-9E41-E2B17ED92E62}" type="pres">
      <dgm:prSet presAssocID="{760B7BB0-6CDC-4C42-A4D4-3948592E3CC2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6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8" presStyleCnt="18" custScaleY="12238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9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0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1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795CE46-C816-4100-AC67-9520DA742BDE}" type="pres">
      <dgm:prSet presAssocID="{8536FD6B-8AD2-4A43-B337-6FD60B3FD4B2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 custScaleY="822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2" presStyleCnt="18" custScaleY="7382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3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4" presStyleCnt="18" custScaleY="122394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5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6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7" presStyleCnt="1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AFD5925-89E6-4CDB-B771-8976E3EAA1E0}" type="pres">
      <dgm:prSet presAssocID="{4D9EF634-1BF2-4A35-90CA-8A6D73717D8F}" presName="horzFour" presStyleCnt="0"/>
      <dgm:spPr/>
    </dgm:pt>
  </dgm:ptLst>
  <dgm:cxnLst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B0A5287E-636A-4DB3-B1C0-24522897FE0F}" type="presOf" srcId="{9A0A1B48-08CE-44F2-8C66-5814C06EE4CC}" destId="{41590EE3-70B4-4E0E-8D44-18EF1FD97F2E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A4AB3A6F-B304-4D60-8A7F-559D230E22E8}" type="presOf" srcId="{B34B6A16-5EF9-4B63-A5E4-12B190B34880}" destId="{C586111C-58B6-40AF-8D8A-60EE680572BA}" srcOrd="0" destOrd="0" presId="urn:microsoft.com/office/officeart/2005/8/layout/hierarchy4"/>
    <dgm:cxn modelId="{AB49674D-B309-4F16-8BF2-448EF9C49FB3}" type="presOf" srcId="{9C715FE5-31CA-4541-A958-D2C730C134E0}" destId="{2BC9EB28-F68D-4321-836D-A642C2C0DAB1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A68BEFAC-859F-4780-8035-C6465B76A3F3}" type="presOf" srcId="{88AF55BF-2C52-478B-8F7B-157C2C0B3B5C}" destId="{A222F7FC-2C70-4D44-8E21-34A02376492D}" srcOrd="0" destOrd="0" presId="urn:microsoft.com/office/officeart/2005/8/layout/hierarchy4"/>
    <dgm:cxn modelId="{726606C5-3A07-4255-BF99-C17BC60887B8}" type="presOf" srcId="{BE98D1AB-A280-4D0B-A815-73E57FD87EC3}" destId="{89DC61A6-3199-4C88-A8D1-98ADCFDD3274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72C219B8-9ADD-4A73-9552-A057D8C25F21}" type="presOf" srcId="{F6F97186-B344-4193-9FE9-6DFB5403A289}" destId="{8A4A9CFA-AEA9-4F05-83EE-AD7DC19C36EB}" srcOrd="0" destOrd="0" presId="urn:microsoft.com/office/officeart/2005/8/layout/hierarchy4"/>
    <dgm:cxn modelId="{A3D43703-6D34-40D2-BE4B-6E8C5496658B}" type="presOf" srcId="{7711325B-E859-44FE-8B41-57F9AFDCA54B}" destId="{576C6983-4618-426C-8177-DEA9FE3AC4EB}" srcOrd="0" destOrd="0" presId="urn:microsoft.com/office/officeart/2005/8/layout/hierarchy4"/>
    <dgm:cxn modelId="{7AECE00E-6936-4155-95A7-22CE081A4DE0}" type="presOf" srcId="{A1BB5A2E-A45D-4F6A-B329-CD4782193917}" destId="{33D6FFE4-E349-423D-A7F1-8E1A49A29AC4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827B6E87-9799-40C5-A152-1A6AE197C704}" type="presOf" srcId="{CE075476-E9CA-4A59-A127-31223E8D37A1}" destId="{25DDEEC2-9BA5-4367-BB24-33CAA47BBC09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BC52953E-B2CA-4F54-A4FD-CC3858924983}" type="presOf" srcId="{93520637-36B3-4AB9-B949-92D55141E733}" destId="{8E7E2D4A-62E6-4A23-A5DD-552A63903B64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6EEEB216-BD82-41C3-AB8A-241FBCCB491A}" type="presOf" srcId="{614AF9F2-E1A1-4D10-882A-EB6B0D669FCA}" destId="{6CE5FDB4-BFBB-4259-A330-B441199BCE24}" srcOrd="0" destOrd="0" presId="urn:microsoft.com/office/officeart/2005/8/layout/hierarchy4"/>
    <dgm:cxn modelId="{8E54F472-9F8F-4544-92AF-510AF2E89561}" type="presOf" srcId="{CD119780-6575-4106-AE5B-2CC6B48E5482}" destId="{14BABD28-5047-47A3-A701-B7AFBBE28819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2AA4F25E-CBED-46BF-8702-B0B2A9F8077F}" type="presOf" srcId="{A0EE0816-71FE-4855-B1E0-02990AF78A21}" destId="{4DC6FEF6-AA8E-4A28-95B0-4EA11C79CD95}" srcOrd="0" destOrd="0" presId="urn:microsoft.com/office/officeart/2005/8/layout/hierarchy4"/>
    <dgm:cxn modelId="{CBDA59B9-D0D6-45FD-894E-8B5D0CE3D56D}" type="presOf" srcId="{44367D81-039C-4579-8E09-66CAF90F5041}" destId="{085136A3-D02F-461C-B31C-FD1D69D16759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BA846D6B-B914-4C99-A8FE-D548EFAF5D9E}" type="presOf" srcId="{B27758F7-CCC5-4853-943C-C625AC5B9618}" destId="{C1736FFF-D3A9-461C-843A-75D86022B9DC}" srcOrd="0" destOrd="0" presId="urn:microsoft.com/office/officeart/2005/8/layout/hierarchy4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8F8B2F0F-01E6-4CB8-8D2F-8D62E0668682}" type="presOf" srcId="{791EFB96-2A48-4A9C-BE1D-F031EA878AFE}" destId="{615F75F9-6DBD-4ECA-9FA4-52847E4C9098}" srcOrd="0" destOrd="0" presId="urn:microsoft.com/office/officeart/2005/8/layout/hierarchy4"/>
    <dgm:cxn modelId="{43AC85B0-C3B2-4228-8275-8341B511DCF4}" type="presOf" srcId="{A57325F4-ED51-4632-8210-EB7BB1A937E3}" destId="{98728C6C-700D-4AF5-919D-571D1B1C73D6}" srcOrd="0" destOrd="0" presId="urn:microsoft.com/office/officeart/2005/8/layout/hierarchy4"/>
    <dgm:cxn modelId="{78B9D1DA-1E72-4E4A-AE8D-654EE08D9022}" type="presOf" srcId="{BEF973DE-6365-49F3-835F-CCBF08C4BF08}" destId="{9BB5BEDE-0A68-4B74-853B-ED035F285445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EDA435B7-4497-4D63-AE80-C9FE54366F65}" type="presOf" srcId="{4D9EF634-1BF2-4A35-90CA-8A6D73717D8F}" destId="{B35EEDEE-A63C-4DC0-9860-A34A7BFD903E}" srcOrd="0" destOrd="0" presId="urn:microsoft.com/office/officeart/2005/8/layout/hierarchy4"/>
    <dgm:cxn modelId="{5CC8547A-E1F5-4B08-BBCA-A9F2F392BA7A}" type="presOf" srcId="{38339FB0-E72C-41C6-B50E-F0AC88B19FB8}" destId="{B0232F34-051D-481D-9CC7-7CFB0339C454}" srcOrd="0" destOrd="0" presId="urn:microsoft.com/office/officeart/2005/8/layout/hierarchy4"/>
    <dgm:cxn modelId="{5E242513-17FA-4AEE-AA33-966A7D98934C}" type="presOf" srcId="{946393D2-3BB5-4D19-BAF6-84B7339845C4}" destId="{9DF12F5D-797B-4C71-93F7-7C835BFF7982}" srcOrd="0" destOrd="0" presId="urn:microsoft.com/office/officeart/2005/8/layout/hierarchy4"/>
    <dgm:cxn modelId="{0C7CBAB3-53F1-441C-A9C2-4CCB243AB7E1}" type="presOf" srcId="{6B08672F-E0FF-490A-8A6A-EE15E9A347DB}" destId="{F6FE7E8E-883A-4C79-93F7-AEF9AEF9F9DE}" srcOrd="0" destOrd="0" presId="urn:microsoft.com/office/officeart/2005/8/layout/hierarchy4"/>
    <dgm:cxn modelId="{746031D8-5F10-4643-8D4F-CDD8AEB78618}" type="presOf" srcId="{5A6BA2F8-AB86-4FEA-9FCE-F9FA52A7F9A0}" destId="{EFD09625-1EEB-463A-9D51-52F09A5E039B}" srcOrd="0" destOrd="0" presId="urn:microsoft.com/office/officeart/2005/8/layout/hierarchy4"/>
    <dgm:cxn modelId="{43550F40-F2A6-4BDD-A49E-801A9AEE8437}" type="presOf" srcId="{760B7BB0-6CDC-4C42-A4D4-3948592E3CC2}" destId="{D0394572-BF2C-44BB-9A5E-1619CF8086D8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E2985588-E25B-401E-86D3-76076D210BC3}" type="presOf" srcId="{8536FD6B-8AD2-4A43-B337-6FD60B3FD4B2}" destId="{85D767EC-FAE5-4312-B23F-9B41F2C6B7D7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30A54E1E-0C48-478C-9166-A0E816132698}" type="presParOf" srcId="{25DDEEC2-9BA5-4367-BB24-33CAA47BBC09}" destId="{87933F1B-038B-4A5D-83E8-61DBF60EC4B3}" srcOrd="0" destOrd="0" presId="urn:microsoft.com/office/officeart/2005/8/layout/hierarchy4"/>
    <dgm:cxn modelId="{37197CB5-D952-4B48-B825-DC940F6F2B0A}" type="presParOf" srcId="{87933F1B-038B-4A5D-83E8-61DBF60EC4B3}" destId="{9DF12F5D-797B-4C71-93F7-7C835BFF7982}" srcOrd="0" destOrd="0" presId="urn:microsoft.com/office/officeart/2005/8/layout/hierarchy4"/>
    <dgm:cxn modelId="{B10A76AB-EEC3-4AF6-AC8D-42A436C1CB57}" type="presParOf" srcId="{87933F1B-038B-4A5D-83E8-61DBF60EC4B3}" destId="{BB51C614-670C-40C7-BCBD-B3150FB090FB}" srcOrd="1" destOrd="0" presId="urn:microsoft.com/office/officeart/2005/8/layout/hierarchy4"/>
    <dgm:cxn modelId="{6B2B73AE-0367-4823-A39F-3BED8F5D5DB7}" type="presParOf" srcId="{87933F1B-038B-4A5D-83E8-61DBF60EC4B3}" destId="{B74154C5-AFFE-498C-8E4C-911D7456AC97}" srcOrd="2" destOrd="0" presId="urn:microsoft.com/office/officeart/2005/8/layout/hierarchy4"/>
    <dgm:cxn modelId="{EFC50945-7ACA-4F55-A9F2-0C07529B313B}" type="presParOf" srcId="{B74154C5-AFFE-498C-8E4C-911D7456AC97}" destId="{AA6E5317-C9D5-49D6-9218-04A9A8CDF9E8}" srcOrd="0" destOrd="0" presId="urn:microsoft.com/office/officeart/2005/8/layout/hierarchy4"/>
    <dgm:cxn modelId="{16E1598C-6CEA-4308-A810-1895BEABAC9B}" type="presParOf" srcId="{AA6E5317-C9D5-49D6-9218-04A9A8CDF9E8}" destId="{EFD09625-1EEB-463A-9D51-52F09A5E039B}" srcOrd="0" destOrd="0" presId="urn:microsoft.com/office/officeart/2005/8/layout/hierarchy4"/>
    <dgm:cxn modelId="{F9FDF4ED-4703-41B7-8D95-68A7B87F41DB}" type="presParOf" srcId="{AA6E5317-C9D5-49D6-9218-04A9A8CDF9E8}" destId="{D65A41FF-7035-4133-9240-517AEBC67369}" srcOrd="1" destOrd="0" presId="urn:microsoft.com/office/officeart/2005/8/layout/hierarchy4"/>
    <dgm:cxn modelId="{A675A896-4FEA-491F-BC14-D9D39E07BE21}" type="presParOf" srcId="{AA6E5317-C9D5-49D6-9218-04A9A8CDF9E8}" destId="{ED986375-36F5-4143-A5F0-85653599471E}" srcOrd="2" destOrd="0" presId="urn:microsoft.com/office/officeart/2005/8/layout/hierarchy4"/>
    <dgm:cxn modelId="{2BA41525-D81D-4FAE-8E4B-A3C886CDCA02}" type="presParOf" srcId="{ED986375-36F5-4143-A5F0-85653599471E}" destId="{3DBCE625-CEFD-4EF1-944D-CC5E1F9EB348}" srcOrd="0" destOrd="0" presId="urn:microsoft.com/office/officeart/2005/8/layout/hierarchy4"/>
    <dgm:cxn modelId="{A3D48EC2-F550-40E1-992C-CE4E4869A1C8}" type="presParOf" srcId="{3DBCE625-CEFD-4EF1-944D-CC5E1F9EB348}" destId="{A222F7FC-2C70-4D44-8E21-34A02376492D}" srcOrd="0" destOrd="0" presId="urn:microsoft.com/office/officeart/2005/8/layout/hierarchy4"/>
    <dgm:cxn modelId="{9BC2B8A9-1EC1-4F83-BBA5-F834E6CD0BD6}" type="presParOf" srcId="{3DBCE625-CEFD-4EF1-944D-CC5E1F9EB348}" destId="{F0163781-30A9-4492-8F46-0B375E77D606}" srcOrd="1" destOrd="0" presId="urn:microsoft.com/office/officeart/2005/8/layout/hierarchy4"/>
    <dgm:cxn modelId="{C5A938A9-126E-4765-B9AF-4FFDB797ED43}" type="presParOf" srcId="{3DBCE625-CEFD-4EF1-944D-CC5E1F9EB348}" destId="{6207E762-9DCF-4231-A9C6-08BD43E83D20}" srcOrd="2" destOrd="0" presId="urn:microsoft.com/office/officeart/2005/8/layout/hierarchy4"/>
    <dgm:cxn modelId="{60FD1C31-0D8C-4B1D-AE19-25E18BA8A56E}" type="presParOf" srcId="{6207E762-9DCF-4231-A9C6-08BD43E83D20}" destId="{CFAF5DA1-06E5-4585-BDBB-446033F9BE23}" srcOrd="0" destOrd="0" presId="urn:microsoft.com/office/officeart/2005/8/layout/hierarchy4"/>
    <dgm:cxn modelId="{3CEAEC7E-FD37-40BC-9958-BA6E636E4EA6}" type="presParOf" srcId="{CFAF5DA1-06E5-4585-BDBB-446033F9BE23}" destId="{F6FE7E8E-883A-4C79-93F7-AEF9AEF9F9DE}" srcOrd="0" destOrd="0" presId="urn:microsoft.com/office/officeart/2005/8/layout/hierarchy4"/>
    <dgm:cxn modelId="{6EA370DC-64BE-4E7A-9A4D-11C1329E2529}" type="presParOf" srcId="{CFAF5DA1-06E5-4585-BDBB-446033F9BE23}" destId="{F4A7653C-2830-4B7A-B97A-E0B91F2A457A}" srcOrd="1" destOrd="0" presId="urn:microsoft.com/office/officeart/2005/8/layout/hierarchy4"/>
    <dgm:cxn modelId="{74C76034-6141-4F73-913B-6EC286643147}" type="presParOf" srcId="{CFAF5DA1-06E5-4585-BDBB-446033F9BE23}" destId="{E69FA2EB-A010-4E64-83A0-722237B7A7E1}" srcOrd="2" destOrd="0" presId="urn:microsoft.com/office/officeart/2005/8/layout/hierarchy4"/>
    <dgm:cxn modelId="{99CC89B3-AC96-4B36-B044-6F8814610195}" type="presParOf" srcId="{E69FA2EB-A010-4E64-83A0-722237B7A7E1}" destId="{67CE9756-A8D0-45D9-86D8-03109F5CBCE9}" srcOrd="0" destOrd="0" presId="urn:microsoft.com/office/officeart/2005/8/layout/hierarchy4"/>
    <dgm:cxn modelId="{7EB023A6-0389-47D7-AA16-99FD9804C952}" type="presParOf" srcId="{67CE9756-A8D0-45D9-86D8-03109F5CBCE9}" destId="{B0232F34-051D-481D-9CC7-7CFB0339C454}" srcOrd="0" destOrd="0" presId="urn:microsoft.com/office/officeart/2005/8/layout/hierarchy4"/>
    <dgm:cxn modelId="{5D9E37AD-D375-4AE6-AC2B-59E87BC165A4}" type="presParOf" srcId="{67CE9756-A8D0-45D9-86D8-03109F5CBCE9}" destId="{571A3C60-BC49-49D1-BCCE-B160FCDBC262}" srcOrd="1" destOrd="0" presId="urn:microsoft.com/office/officeart/2005/8/layout/hierarchy4"/>
    <dgm:cxn modelId="{48EA9272-C6B7-4446-BF36-B951C6D844C8}" type="presParOf" srcId="{67CE9756-A8D0-45D9-86D8-03109F5CBCE9}" destId="{03D9FDDF-6FEE-4AC3-8403-A2D130230B08}" srcOrd="2" destOrd="0" presId="urn:microsoft.com/office/officeart/2005/8/layout/hierarchy4"/>
    <dgm:cxn modelId="{C58A9B10-1C10-403C-85D9-39B1115F0183}" type="presParOf" srcId="{03D9FDDF-6FEE-4AC3-8403-A2D130230B08}" destId="{A97F1489-052C-4C38-86B7-BC4BB90AC75E}" srcOrd="0" destOrd="0" presId="urn:microsoft.com/office/officeart/2005/8/layout/hierarchy4"/>
    <dgm:cxn modelId="{8D8F08CB-5038-4FBC-9082-C8EA9B256AD5}" type="presParOf" srcId="{A97F1489-052C-4C38-86B7-BC4BB90AC75E}" destId="{4DC6FEF6-AA8E-4A28-95B0-4EA11C79CD95}" srcOrd="0" destOrd="0" presId="urn:microsoft.com/office/officeart/2005/8/layout/hierarchy4"/>
    <dgm:cxn modelId="{2ECAC65C-2655-4633-A98C-B97E61B32AE9}" type="presParOf" srcId="{A97F1489-052C-4C38-86B7-BC4BB90AC75E}" destId="{A86EFF89-E9BD-466E-8956-F5C947F3F307}" srcOrd="1" destOrd="0" presId="urn:microsoft.com/office/officeart/2005/8/layout/hierarchy4"/>
    <dgm:cxn modelId="{3E4A0B1D-7375-49C2-9310-9823CB1048B9}" type="presParOf" srcId="{A97F1489-052C-4C38-86B7-BC4BB90AC75E}" destId="{63BC19EF-6235-4CE4-A4BA-F52EF090EA43}" srcOrd="2" destOrd="0" presId="urn:microsoft.com/office/officeart/2005/8/layout/hierarchy4"/>
    <dgm:cxn modelId="{5733A656-408D-4929-83FA-30954674C98A}" type="presParOf" srcId="{63BC19EF-6235-4CE4-A4BA-F52EF090EA43}" destId="{73293728-592E-4338-AB87-2AC4FCED647C}" srcOrd="0" destOrd="0" presId="urn:microsoft.com/office/officeart/2005/8/layout/hierarchy4"/>
    <dgm:cxn modelId="{75FF1A9C-8E09-4253-BF04-E9376CB50963}" type="presParOf" srcId="{73293728-592E-4338-AB87-2AC4FCED647C}" destId="{615F75F9-6DBD-4ECA-9FA4-52847E4C9098}" srcOrd="0" destOrd="0" presId="urn:microsoft.com/office/officeart/2005/8/layout/hierarchy4"/>
    <dgm:cxn modelId="{361C407A-1279-44D2-BFA5-DEAB4197A927}" type="presParOf" srcId="{73293728-592E-4338-AB87-2AC4FCED647C}" destId="{B8C8B5A2-76C8-4678-86AB-DBE9F295BAD2}" srcOrd="1" destOrd="0" presId="urn:microsoft.com/office/officeart/2005/8/layout/hierarchy4"/>
    <dgm:cxn modelId="{D6FD6238-DA06-42B2-86CC-A8554C4A04DB}" type="presParOf" srcId="{73293728-592E-4338-AB87-2AC4FCED647C}" destId="{C877937E-BF6D-4EE3-A84E-C485A4A82125}" srcOrd="2" destOrd="0" presId="urn:microsoft.com/office/officeart/2005/8/layout/hierarchy4"/>
    <dgm:cxn modelId="{66A1C87F-79CA-4FA4-A649-464DA8353197}" type="presParOf" srcId="{C877937E-BF6D-4EE3-A84E-C485A4A82125}" destId="{E5FAF1B6-DF8B-41BB-9450-959403177014}" srcOrd="0" destOrd="0" presId="urn:microsoft.com/office/officeart/2005/8/layout/hierarchy4"/>
    <dgm:cxn modelId="{6F5EAAD1-60A2-4E95-ADF3-533F4BA629BB}" type="presParOf" srcId="{E5FAF1B6-DF8B-41BB-9450-959403177014}" destId="{9BB5BEDE-0A68-4B74-853B-ED035F285445}" srcOrd="0" destOrd="0" presId="urn:microsoft.com/office/officeart/2005/8/layout/hierarchy4"/>
    <dgm:cxn modelId="{9B7C7D5D-0255-46DE-9D51-5F49034331E4}" type="presParOf" srcId="{E5FAF1B6-DF8B-41BB-9450-959403177014}" destId="{14EB2D3E-8D0A-4478-B85E-864C8F700D89}" srcOrd="1" destOrd="0" presId="urn:microsoft.com/office/officeart/2005/8/layout/hierarchy4"/>
    <dgm:cxn modelId="{9186EAFE-A6C1-445D-8A48-52D95CB946F8}" type="presParOf" srcId="{E5FAF1B6-DF8B-41BB-9450-959403177014}" destId="{F76323CD-0211-4D0A-9436-5011E89DC58D}" srcOrd="2" destOrd="0" presId="urn:microsoft.com/office/officeart/2005/8/layout/hierarchy4"/>
    <dgm:cxn modelId="{229C431D-03F9-4758-A641-E0F4D5B2DD35}" type="presParOf" srcId="{F76323CD-0211-4D0A-9436-5011E89DC58D}" destId="{229A73DC-6CC6-4786-8845-25809D353107}" srcOrd="0" destOrd="0" presId="urn:microsoft.com/office/officeart/2005/8/layout/hierarchy4"/>
    <dgm:cxn modelId="{B5A353BD-ED68-4582-A990-903A80ABFECC}" type="presParOf" srcId="{229A73DC-6CC6-4786-8845-25809D353107}" destId="{D0394572-BF2C-44BB-9A5E-1619CF8086D8}" srcOrd="0" destOrd="0" presId="urn:microsoft.com/office/officeart/2005/8/layout/hierarchy4"/>
    <dgm:cxn modelId="{755BF633-2BA7-4356-9847-BC79A5011D09}" type="presParOf" srcId="{229A73DC-6CC6-4786-8845-25809D353107}" destId="{E37820FE-BEC5-4BB7-9E41-E2B17ED92E62}" srcOrd="1" destOrd="0" presId="urn:microsoft.com/office/officeart/2005/8/layout/hierarchy4"/>
    <dgm:cxn modelId="{220E91E1-45C9-4B0C-998F-82A4E3E9186E}" type="presParOf" srcId="{ED986375-36F5-4143-A5F0-85653599471E}" destId="{9F687AEC-AB3B-4512-84AB-9EF38359FE99}" srcOrd="1" destOrd="0" presId="urn:microsoft.com/office/officeart/2005/8/layout/hierarchy4"/>
    <dgm:cxn modelId="{9B91CCF9-8CF3-4276-84A9-193A75FDBABD}" type="presParOf" srcId="{ED986375-36F5-4143-A5F0-85653599471E}" destId="{113415A5-E91F-4FE8-9BF8-30244626B0BF}" srcOrd="2" destOrd="0" presId="urn:microsoft.com/office/officeart/2005/8/layout/hierarchy4"/>
    <dgm:cxn modelId="{7A445EE4-ADCE-4B01-962E-EDEBD25AC239}" type="presParOf" srcId="{113415A5-E91F-4FE8-9BF8-30244626B0BF}" destId="{98728C6C-700D-4AF5-919D-571D1B1C73D6}" srcOrd="0" destOrd="0" presId="urn:microsoft.com/office/officeart/2005/8/layout/hierarchy4"/>
    <dgm:cxn modelId="{0A03879E-6DCE-4E83-8114-5D68710FB60B}" type="presParOf" srcId="{113415A5-E91F-4FE8-9BF8-30244626B0BF}" destId="{7DA4393A-B616-4187-9FD5-5855AF709139}" srcOrd="1" destOrd="0" presId="urn:microsoft.com/office/officeart/2005/8/layout/hierarchy4"/>
    <dgm:cxn modelId="{26E348E7-CA38-4564-BE7A-A7AB648D3793}" type="presParOf" srcId="{113415A5-E91F-4FE8-9BF8-30244626B0BF}" destId="{5DBF41F9-76A7-4B1D-8947-AD1CA93918D7}" srcOrd="2" destOrd="0" presId="urn:microsoft.com/office/officeart/2005/8/layout/hierarchy4"/>
    <dgm:cxn modelId="{FCDBED87-374B-4D7D-8717-10080122C5DE}" type="presParOf" srcId="{5DBF41F9-76A7-4B1D-8947-AD1CA93918D7}" destId="{AE066C26-0F89-4F74-8EEE-568A145904EB}" srcOrd="0" destOrd="0" presId="urn:microsoft.com/office/officeart/2005/8/layout/hierarchy4"/>
    <dgm:cxn modelId="{B4FB8089-205A-40F6-9DA6-434AAA5402B7}" type="presParOf" srcId="{AE066C26-0F89-4F74-8EEE-568A145904EB}" destId="{8A4A9CFA-AEA9-4F05-83EE-AD7DC19C36EB}" srcOrd="0" destOrd="0" presId="urn:microsoft.com/office/officeart/2005/8/layout/hierarchy4"/>
    <dgm:cxn modelId="{11C987E1-3138-49F8-8E4E-331866F607E6}" type="presParOf" srcId="{AE066C26-0F89-4F74-8EEE-568A145904EB}" destId="{895BD70D-9B23-4D1F-955D-1C23DF0F0579}" srcOrd="1" destOrd="0" presId="urn:microsoft.com/office/officeart/2005/8/layout/hierarchy4"/>
    <dgm:cxn modelId="{FFAA141F-5E5B-42DB-B31F-E4F5541DE8C9}" type="presParOf" srcId="{AE066C26-0F89-4F74-8EEE-568A145904EB}" destId="{74FFA38C-DB40-401A-8BBA-313CB5741F28}" srcOrd="2" destOrd="0" presId="urn:microsoft.com/office/officeart/2005/8/layout/hierarchy4"/>
    <dgm:cxn modelId="{C68AAF75-4B0F-438E-95EF-9568761D0084}" type="presParOf" srcId="{74FFA38C-DB40-401A-8BBA-313CB5741F28}" destId="{0149EBE6-AA59-4F78-AF18-137F8047AB47}" srcOrd="0" destOrd="0" presId="urn:microsoft.com/office/officeart/2005/8/layout/hierarchy4"/>
    <dgm:cxn modelId="{C679BB50-90DC-47BC-8293-859B3AC2A85A}" type="presParOf" srcId="{0149EBE6-AA59-4F78-AF18-137F8047AB47}" destId="{14BABD28-5047-47A3-A701-B7AFBBE28819}" srcOrd="0" destOrd="0" presId="urn:microsoft.com/office/officeart/2005/8/layout/hierarchy4"/>
    <dgm:cxn modelId="{F42D03F4-C2C1-415A-AA8F-09F4ED8E853F}" type="presParOf" srcId="{0149EBE6-AA59-4F78-AF18-137F8047AB47}" destId="{3F489D25-51FA-4C91-9DDF-6BA1DB51256D}" srcOrd="1" destOrd="0" presId="urn:microsoft.com/office/officeart/2005/8/layout/hierarchy4"/>
    <dgm:cxn modelId="{0E35D629-4ED5-4568-A0FA-77A97F74436B}" type="presParOf" srcId="{0149EBE6-AA59-4F78-AF18-137F8047AB47}" destId="{D0D594F6-8533-4A50-8AE7-20755C3BFFA9}" srcOrd="2" destOrd="0" presId="urn:microsoft.com/office/officeart/2005/8/layout/hierarchy4"/>
    <dgm:cxn modelId="{A1F6462F-470C-4A63-B73D-713E971F62DC}" type="presParOf" srcId="{D0D594F6-8533-4A50-8AE7-20755C3BFFA9}" destId="{25C7D557-F0AE-4C4E-8B80-BC2468777DC6}" srcOrd="0" destOrd="0" presId="urn:microsoft.com/office/officeart/2005/8/layout/hierarchy4"/>
    <dgm:cxn modelId="{A1D8CC07-8CB1-41F9-86A9-D0DE0984A172}" type="presParOf" srcId="{25C7D557-F0AE-4C4E-8B80-BC2468777DC6}" destId="{8E7E2D4A-62E6-4A23-A5DD-552A63903B64}" srcOrd="0" destOrd="0" presId="urn:microsoft.com/office/officeart/2005/8/layout/hierarchy4"/>
    <dgm:cxn modelId="{83240C13-7731-4A14-B5E8-7CBB369258F9}" type="presParOf" srcId="{25C7D557-F0AE-4C4E-8B80-BC2468777DC6}" destId="{9B983630-5D09-45D7-92AD-109BAA43CF48}" srcOrd="1" destOrd="0" presId="urn:microsoft.com/office/officeart/2005/8/layout/hierarchy4"/>
    <dgm:cxn modelId="{F55C3B93-2199-46DC-8A91-66CB82925C7B}" type="presParOf" srcId="{25C7D557-F0AE-4C4E-8B80-BC2468777DC6}" destId="{B338BAF6-59FE-4215-B697-18ED9B1E550D}" srcOrd="2" destOrd="0" presId="urn:microsoft.com/office/officeart/2005/8/layout/hierarchy4"/>
    <dgm:cxn modelId="{B56763DA-5BAA-4298-8548-D0183103C915}" type="presParOf" srcId="{B338BAF6-59FE-4215-B697-18ED9B1E550D}" destId="{C2D8D153-FBF9-44C5-B447-F4BF501D8FA1}" srcOrd="0" destOrd="0" presId="urn:microsoft.com/office/officeart/2005/8/layout/hierarchy4"/>
    <dgm:cxn modelId="{A75E37D8-0EFF-40A3-80E4-825827E038A6}" type="presParOf" srcId="{C2D8D153-FBF9-44C5-B447-F4BF501D8FA1}" destId="{085136A3-D02F-461C-B31C-FD1D69D16759}" srcOrd="0" destOrd="0" presId="urn:microsoft.com/office/officeart/2005/8/layout/hierarchy4"/>
    <dgm:cxn modelId="{16112803-7F9F-4603-8EE5-EEC486097A7B}" type="presParOf" srcId="{C2D8D153-FBF9-44C5-B447-F4BF501D8FA1}" destId="{DCA6CF81-D743-4AD3-A3A1-3DF9D9BFBC77}" srcOrd="1" destOrd="0" presId="urn:microsoft.com/office/officeart/2005/8/layout/hierarchy4"/>
    <dgm:cxn modelId="{524EC3DB-263F-49A1-9C1B-F096A49B5A4F}" type="presParOf" srcId="{C2D8D153-FBF9-44C5-B447-F4BF501D8FA1}" destId="{8A9FECDA-0971-4926-9F35-6C36E65B14A9}" srcOrd="2" destOrd="0" presId="urn:microsoft.com/office/officeart/2005/8/layout/hierarchy4"/>
    <dgm:cxn modelId="{C9BB6CBA-2B34-4F0A-8ABE-4C7CBDD404EA}" type="presParOf" srcId="{8A9FECDA-0971-4926-9F35-6C36E65B14A9}" destId="{4A1D7939-C139-4889-AA8A-C0FC12630CEE}" srcOrd="0" destOrd="0" presId="urn:microsoft.com/office/officeart/2005/8/layout/hierarchy4"/>
    <dgm:cxn modelId="{D8D8808D-C513-4F09-B284-67CD71B4AF2D}" type="presParOf" srcId="{4A1D7939-C139-4889-AA8A-C0FC12630CEE}" destId="{2BC9EB28-F68D-4321-836D-A642C2C0DAB1}" srcOrd="0" destOrd="0" presId="urn:microsoft.com/office/officeart/2005/8/layout/hierarchy4"/>
    <dgm:cxn modelId="{2B21D571-E23C-44B6-B570-1874B921B740}" type="presParOf" srcId="{4A1D7939-C139-4889-AA8A-C0FC12630CEE}" destId="{27FCCA56-038C-4613-B7B2-16CD590F385E}" srcOrd="1" destOrd="0" presId="urn:microsoft.com/office/officeart/2005/8/layout/hierarchy4"/>
    <dgm:cxn modelId="{CB37ECE4-239D-474E-8187-9926B91A2247}" type="presParOf" srcId="{4A1D7939-C139-4889-AA8A-C0FC12630CEE}" destId="{7F93EC46-9C8D-4119-8F52-CCFA2BE3D856}" srcOrd="2" destOrd="0" presId="urn:microsoft.com/office/officeart/2005/8/layout/hierarchy4"/>
    <dgm:cxn modelId="{8434CCBC-4F00-4201-86B0-506DF6E18CB9}" type="presParOf" srcId="{7F93EC46-9C8D-4119-8F52-CCFA2BE3D856}" destId="{57E5281D-099B-4146-8847-39F267019B93}" srcOrd="0" destOrd="0" presId="urn:microsoft.com/office/officeart/2005/8/layout/hierarchy4"/>
    <dgm:cxn modelId="{806B5D53-4101-438D-B5B3-8C376393232A}" type="presParOf" srcId="{57E5281D-099B-4146-8847-39F267019B93}" destId="{85D767EC-FAE5-4312-B23F-9B41F2C6B7D7}" srcOrd="0" destOrd="0" presId="urn:microsoft.com/office/officeart/2005/8/layout/hierarchy4"/>
    <dgm:cxn modelId="{2CF374B8-C6C1-45F0-8949-214FDA278E98}" type="presParOf" srcId="{57E5281D-099B-4146-8847-39F267019B93}" destId="{E795CE46-C816-4100-AC67-9520DA742BDE}" srcOrd="1" destOrd="0" presId="urn:microsoft.com/office/officeart/2005/8/layout/hierarchy4"/>
    <dgm:cxn modelId="{BEBCD543-7337-4807-AB56-BD0372F5ABDD}" type="presParOf" srcId="{B74154C5-AFFE-498C-8E4C-911D7456AC97}" destId="{694C6A3E-E1B4-4940-ABED-A0BE47161CCE}" srcOrd="1" destOrd="0" presId="urn:microsoft.com/office/officeart/2005/8/layout/hierarchy4"/>
    <dgm:cxn modelId="{9F98378D-D825-4EA0-BB85-F249E96403A2}" type="presParOf" srcId="{B74154C5-AFFE-498C-8E4C-911D7456AC97}" destId="{22BDFE06-8D1B-4C76-8FF0-2DABD4B35522}" srcOrd="2" destOrd="0" presId="urn:microsoft.com/office/officeart/2005/8/layout/hierarchy4"/>
    <dgm:cxn modelId="{365AC6A3-57B8-4219-89FC-503A590338E1}" type="presParOf" srcId="{22BDFE06-8D1B-4C76-8FF0-2DABD4B35522}" destId="{576C6983-4618-426C-8177-DEA9FE3AC4EB}" srcOrd="0" destOrd="0" presId="urn:microsoft.com/office/officeart/2005/8/layout/hierarchy4"/>
    <dgm:cxn modelId="{AF09EB00-47E9-4424-A76C-8D72CF9672C4}" type="presParOf" srcId="{22BDFE06-8D1B-4C76-8FF0-2DABD4B35522}" destId="{498D5BED-6816-45E0-A418-8DCFF49902AF}" srcOrd="1" destOrd="0" presId="urn:microsoft.com/office/officeart/2005/8/layout/hierarchy4"/>
    <dgm:cxn modelId="{154FAE1E-B193-4A40-B3DF-46AA3B6163AE}" type="presParOf" srcId="{22BDFE06-8D1B-4C76-8FF0-2DABD4B35522}" destId="{508A389B-C0F5-43D4-BD46-7C9F058EB2F7}" srcOrd="2" destOrd="0" presId="urn:microsoft.com/office/officeart/2005/8/layout/hierarchy4"/>
    <dgm:cxn modelId="{20A788F9-5735-4B91-8F30-A51912093943}" type="presParOf" srcId="{508A389B-C0F5-43D4-BD46-7C9F058EB2F7}" destId="{4BE30B0A-6BC4-4384-8F26-09633F1C2F67}" srcOrd="0" destOrd="0" presId="urn:microsoft.com/office/officeart/2005/8/layout/hierarchy4"/>
    <dgm:cxn modelId="{D955348F-D7DD-4D67-86C8-86FD49555D14}" type="presParOf" srcId="{4BE30B0A-6BC4-4384-8F26-09633F1C2F67}" destId="{C1736FFF-D3A9-461C-843A-75D86022B9DC}" srcOrd="0" destOrd="0" presId="urn:microsoft.com/office/officeart/2005/8/layout/hierarchy4"/>
    <dgm:cxn modelId="{D47CC156-304B-49D1-AF3B-C224408FFBF1}" type="presParOf" srcId="{4BE30B0A-6BC4-4384-8F26-09633F1C2F67}" destId="{45FD02FA-D649-4107-81C7-BA7596601166}" srcOrd="1" destOrd="0" presId="urn:microsoft.com/office/officeart/2005/8/layout/hierarchy4"/>
    <dgm:cxn modelId="{8B27376E-87AF-4E62-A808-27A7EA99D3C3}" type="presParOf" srcId="{4BE30B0A-6BC4-4384-8F26-09633F1C2F67}" destId="{62BDDD9A-D02D-4EC9-9A51-1238D67179B7}" srcOrd="2" destOrd="0" presId="urn:microsoft.com/office/officeart/2005/8/layout/hierarchy4"/>
    <dgm:cxn modelId="{B06995D9-A4C7-4B76-8085-2498CF844E64}" type="presParOf" srcId="{62BDDD9A-D02D-4EC9-9A51-1238D67179B7}" destId="{244A4C12-9192-4253-93E3-A0FF0E338196}" srcOrd="0" destOrd="0" presId="urn:microsoft.com/office/officeart/2005/8/layout/hierarchy4"/>
    <dgm:cxn modelId="{77942B99-D96D-4FC4-872C-337CBD77E84B}" type="presParOf" srcId="{244A4C12-9192-4253-93E3-A0FF0E338196}" destId="{33D6FFE4-E349-423D-A7F1-8E1A49A29AC4}" srcOrd="0" destOrd="0" presId="urn:microsoft.com/office/officeart/2005/8/layout/hierarchy4"/>
    <dgm:cxn modelId="{D3ADE927-DB64-4F3C-AF49-E468688F8D08}" type="presParOf" srcId="{244A4C12-9192-4253-93E3-A0FF0E338196}" destId="{43C3D53A-843E-4C4F-9A60-8FB58F11DD4E}" srcOrd="1" destOrd="0" presId="urn:microsoft.com/office/officeart/2005/8/layout/hierarchy4"/>
    <dgm:cxn modelId="{D00494FF-6291-4635-BEE9-59F886E822A2}" type="presParOf" srcId="{244A4C12-9192-4253-93E3-A0FF0E338196}" destId="{6E5BFFB0-6E2B-4011-9640-F6BAB03B9ADF}" srcOrd="2" destOrd="0" presId="urn:microsoft.com/office/officeart/2005/8/layout/hierarchy4"/>
    <dgm:cxn modelId="{584C9D42-9635-41FB-A3F9-AA2BD23E1479}" type="presParOf" srcId="{6E5BFFB0-6E2B-4011-9640-F6BAB03B9ADF}" destId="{FF422C5A-2F9A-4C9D-854E-BFC785439DEC}" srcOrd="0" destOrd="0" presId="urn:microsoft.com/office/officeart/2005/8/layout/hierarchy4"/>
    <dgm:cxn modelId="{706AD605-BE02-4322-91D5-B540F3B16225}" type="presParOf" srcId="{FF422C5A-2F9A-4C9D-854E-BFC785439DEC}" destId="{C586111C-58B6-40AF-8D8A-60EE680572BA}" srcOrd="0" destOrd="0" presId="urn:microsoft.com/office/officeart/2005/8/layout/hierarchy4"/>
    <dgm:cxn modelId="{DC110346-9BA7-460B-B964-32A531610231}" type="presParOf" srcId="{FF422C5A-2F9A-4C9D-854E-BFC785439DEC}" destId="{A0E0AB26-1DEA-4D08-AD62-8A7E0816A59C}" srcOrd="1" destOrd="0" presId="urn:microsoft.com/office/officeart/2005/8/layout/hierarchy4"/>
    <dgm:cxn modelId="{8BD6BCBC-1FF7-41C6-A996-F368C9459E12}" type="presParOf" srcId="{FF422C5A-2F9A-4C9D-854E-BFC785439DEC}" destId="{FFF447F9-BACE-4B19-B5DF-5D71FE61C4DC}" srcOrd="2" destOrd="0" presId="urn:microsoft.com/office/officeart/2005/8/layout/hierarchy4"/>
    <dgm:cxn modelId="{292DB0DC-9521-4EF5-858E-C0C1ACEC64B0}" type="presParOf" srcId="{FFF447F9-BACE-4B19-B5DF-5D71FE61C4DC}" destId="{5106FDE3-AC3E-4615-8C4F-829EABC2C26C}" srcOrd="0" destOrd="0" presId="urn:microsoft.com/office/officeart/2005/8/layout/hierarchy4"/>
    <dgm:cxn modelId="{F2F6DC60-7BB0-4AE5-97CF-107447C31C6D}" type="presParOf" srcId="{5106FDE3-AC3E-4615-8C4F-829EABC2C26C}" destId="{41590EE3-70B4-4E0E-8D44-18EF1FD97F2E}" srcOrd="0" destOrd="0" presId="urn:microsoft.com/office/officeart/2005/8/layout/hierarchy4"/>
    <dgm:cxn modelId="{0B6AF2FA-2A43-4788-9A1F-07F106B77DBC}" type="presParOf" srcId="{5106FDE3-AC3E-4615-8C4F-829EABC2C26C}" destId="{58DAA9F4-0E18-4F78-BD4F-92D296477D35}" srcOrd="1" destOrd="0" presId="urn:microsoft.com/office/officeart/2005/8/layout/hierarchy4"/>
    <dgm:cxn modelId="{C629C92F-15C8-4B78-B7F5-82F493C622EB}" type="presParOf" srcId="{5106FDE3-AC3E-4615-8C4F-829EABC2C26C}" destId="{D1A4E4BA-FB74-44DD-88E4-672303AAC4FA}" srcOrd="2" destOrd="0" presId="urn:microsoft.com/office/officeart/2005/8/layout/hierarchy4"/>
    <dgm:cxn modelId="{188895D0-87D2-47C0-92DF-8ACF88C5892F}" type="presParOf" srcId="{D1A4E4BA-FB74-44DD-88E4-672303AAC4FA}" destId="{E5B57F09-2B59-4711-A8C9-974EF4149D9A}" srcOrd="0" destOrd="0" presId="urn:microsoft.com/office/officeart/2005/8/layout/hierarchy4"/>
    <dgm:cxn modelId="{8EEFC7A4-D29E-4B90-AD72-70A6A5053AA7}" type="presParOf" srcId="{E5B57F09-2B59-4711-A8C9-974EF4149D9A}" destId="{6CE5FDB4-BFBB-4259-A330-B441199BCE24}" srcOrd="0" destOrd="0" presId="urn:microsoft.com/office/officeart/2005/8/layout/hierarchy4"/>
    <dgm:cxn modelId="{936B4B16-DFFA-4651-B29B-0B9FF891B23F}" type="presParOf" srcId="{E5B57F09-2B59-4711-A8C9-974EF4149D9A}" destId="{333F826B-C233-4B5F-A398-764D3F47A1BA}" srcOrd="1" destOrd="0" presId="urn:microsoft.com/office/officeart/2005/8/layout/hierarchy4"/>
    <dgm:cxn modelId="{309930B5-6A9C-4B51-B181-4D8756B5407E}" type="presParOf" srcId="{E5B57F09-2B59-4711-A8C9-974EF4149D9A}" destId="{E607D5B5-B0CE-46E0-84C5-F456BAF04EE4}" srcOrd="2" destOrd="0" presId="urn:microsoft.com/office/officeart/2005/8/layout/hierarchy4"/>
    <dgm:cxn modelId="{B773B391-89E9-4F21-BAD9-5B01FF1F2853}" type="presParOf" srcId="{E607D5B5-B0CE-46E0-84C5-F456BAF04EE4}" destId="{F267116D-D0B1-4457-ABA0-2D94424C53E8}" srcOrd="0" destOrd="0" presId="urn:microsoft.com/office/officeart/2005/8/layout/hierarchy4"/>
    <dgm:cxn modelId="{FC2F4631-C92A-4443-B54E-4C6DBBE32DAB}" type="presParOf" srcId="{F267116D-D0B1-4457-ABA0-2D94424C53E8}" destId="{89DC61A6-3199-4C88-A8D1-98ADCFDD3274}" srcOrd="0" destOrd="0" presId="urn:microsoft.com/office/officeart/2005/8/layout/hierarchy4"/>
    <dgm:cxn modelId="{0381D1CD-56A2-41E7-B6E1-B8D32078E395}" type="presParOf" srcId="{F267116D-D0B1-4457-ABA0-2D94424C53E8}" destId="{911FD772-B984-413E-A468-8F0F3007E9F5}" srcOrd="1" destOrd="0" presId="urn:microsoft.com/office/officeart/2005/8/layout/hierarchy4"/>
    <dgm:cxn modelId="{9EE89349-B444-4B57-8C2A-97198AF8FC20}" type="presParOf" srcId="{F267116D-D0B1-4457-ABA0-2D94424C53E8}" destId="{C7E808E6-5BB0-42AD-9568-7FA84FFA1273}" srcOrd="2" destOrd="0" presId="urn:microsoft.com/office/officeart/2005/8/layout/hierarchy4"/>
    <dgm:cxn modelId="{5F0C373F-7515-40AC-A6BA-0E0312E46E23}" type="presParOf" srcId="{C7E808E6-5BB0-42AD-9568-7FA84FFA1273}" destId="{6143EFE8-4DC9-41D7-A90D-BEF4DD9D6775}" srcOrd="0" destOrd="0" presId="urn:microsoft.com/office/officeart/2005/8/layout/hierarchy4"/>
    <dgm:cxn modelId="{26D3AAF4-AA4A-4BA5-94B4-0F326F7D01CD}" type="presParOf" srcId="{6143EFE8-4DC9-41D7-A90D-BEF4DD9D6775}" destId="{B35EEDEE-A63C-4DC0-9860-A34A7BFD903E}" srcOrd="0" destOrd="0" presId="urn:microsoft.com/office/officeart/2005/8/layout/hierarchy4"/>
    <dgm:cxn modelId="{51B68106-A90A-41DA-A755-DDD7322D1FC2}" type="presParOf" srcId="{6143EFE8-4DC9-41D7-A90D-BEF4DD9D6775}" destId="{2AFD5925-89E6-4CDB-B771-8976E3EAA1E0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73,7%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74,3%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82,4%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78,0%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83,0%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126,4%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126,6%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125,0 единиц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121,6 единиц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125,2 единиц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2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7937E-BF6D-4EE3-A84E-C485A4A82125}" type="pres">
      <dgm:prSet presAssocID="{791EFB96-2A48-4A9C-BE1D-F031EA878AFE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5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7" presStyleCnt="12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9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1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45992667-696E-473D-91E1-AACC44F0CC51}" type="presOf" srcId="{CD119780-6575-4106-AE5B-2CC6B48E5482}" destId="{14BABD28-5047-47A3-A701-B7AFBBE28819}" srcOrd="0" destOrd="0" presId="urn:microsoft.com/office/officeart/2005/8/layout/hierarchy4"/>
    <dgm:cxn modelId="{76C103CE-D55F-4C63-9A7B-F3036643FCD5}" type="presOf" srcId="{A1BB5A2E-A45D-4F6A-B329-CD4782193917}" destId="{33D6FFE4-E349-423D-A7F1-8E1A49A29AC4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6023A676-413C-48BF-8256-3FAA765F2D02}" type="presOf" srcId="{A0EE0816-71FE-4855-B1E0-02990AF78A21}" destId="{4DC6FEF6-AA8E-4A28-95B0-4EA11C79CD95}" srcOrd="0" destOrd="0" presId="urn:microsoft.com/office/officeart/2005/8/layout/hierarchy4"/>
    <dgm:cxn modelId="{CD8B7626-78FA-4C6A-9712-2814E4F1871A}" type="presOf" srcId="{44367D81-039C-4579-8E09-66CAF90F5041}" destId="{085136A3-D02F-461C-B31C-FD1D69D16759}" srcOrd="0" destOrd="0" presId="urn:microsoft.com/office/officeart/2005/8/layout/hierarchy4"/>
    <dgm:cxn modelId="{B7F648E1-DA2C-40DC-B10D-06575F90768B}" type="presOf" srcId="{B34B6A16-5EF9-4B63-A5E4-12B190B34880}" destId="{C586111C-58B6-40AF-8D8A-60EE680572BA}" srcOrd="0" destOrd="0" presId="urn:microsoft.com/office/officeart/2005/8/layout/hierarchy4"/>
    <dgm:cxn modelId="{56C1C8B1-9983-4EAD-ACAC-F4B4AE6A7A04}" type="presOf" srcId="{93520637-36B3-4AB9-B949-92D55141E733}" destId="{8E7E2D4A-62E6-4A23-A5DD-552A63903B64}" srcOrd="0" destOrd="0" presId="urn:microsoft.com/office/officeart/2005/8/layout/hierarchy4"/>
    <dgm:cxn modelId="{DB8DADFC-393A-4664-B8CD-4F13E4027BA9}" type="presOf" srcId="{F6F97186-B344-4193-9FE9-6DFB5403A289}" destId="{8A4A9CFA-AEA9-4F05-83EE-AD7DC19C36EB}" srcOrd="0" destOrd="0" presId="urn:microsoft.com/office/officeart/2005/8/layout/hierarchy4"/>
    <dgm:cxn modelId="{88AC812B-3DF0-47BA-8989-F5E88A55C377}" type="presOf" srcId="{614AF9F2-E1A1-4D10-882A-EB6B0D669FCA}" destId="{6CE5FDB4-BFBB-4259-A330-B441199BCE24}" srcOrd="0" destOrd="0" presId="urn:microsoft.com/office/officeart/2005/8/layout/hierarchy4"/>
    <dgm:cxn modelId="{4282EEDC-5245-44CD-B0CD-FAC89ECE1DBF}" type="presOf" srcId="{7711325B-E859-44FE-8B41-57F9AFDCA54B}" destId="{576C6983-4618-426C-8177-DEA9FE3AC4EB}" srcOrd="0" destOrd="0" presId="urn:microsoft.com/office/officeart/2005/8/layout/hierarchy4"/>
    <dgm:cxn modelId="{DE2A8D17-8C46-47A0-A1F1-280599127FA3}" type="presOf" srcId="{CE075476-E9CA-4A59-A127-31223E8D37A1}" destId="{25DDEEC2-9BA5-4367-BB24-33CAA47BBC09}" srcOrd="0" destOrd="0" presId="urn:microsoft.com/office/officeart/2005/8/layout/hierarchy4"/>
    <dgm:cxn modelId="{9F96750D-4E4C-4472-9191-BC2BE3CE1D95}" type="presOf" srcId="{5A6BA2F8-AB86-4FEA-9FCE-F9FA52A7F9A0}" destId="{EFD09625-1EEB-463A-9D51-52F09A5E039B}" srcOrd="0" destOrd="0" presId="urn:microsoft.com/office/officeart/2005/8/layout/hierarchy4"/>
    <dgm:cxn modelId="{99BC7919-DAA7-45BF-83EF-59083EE8914C}" type="presOf" srcId="{6B08672F-E0FF-490A-8A6A-EE15E9A347DB}" destId="{F6FE7E8E-883A-4C79-93F7-AEF9AEF9F9DE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B35A7C29-5C7B-42FD-AAC3-71A46AD6030A}" type="presOf" srcId="{9A0A1B48-08CE-44F2-8C66-5814C06EE4CC}" destId="{41590EE3-70B4-4E0E-8D44-18EF1FD97F2E}" srcOrd="0" destOrd="0" presId="urn:microsoft.com/office/officeart/2005/8/layout/hierarchy4"/>
    <dgm:cxn modelId="{6F354851-8E0F-4F93-81A7-4B295A7AE35E}" type="presOf" srcId="{88AF55BF-2C52-478B-8F7B-157C2C0B3B5C}" destId="{A222F7FC-2C70-4D44-8E21-34A02376492D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4AB6C40D-47E1-47C3-A95F-F874C4CCCCD4}" type="presOf" srcId="{946393D2-3BB5-4D19-BAF6-84B7339845C4}" destId="{9DF12F5D-797B-4C71-93F7-7C835BFF7982}" srcOrd="0" destOrd="0" presId="urn:microsoft.com/office/officeart/2005/8/layout/hierarchy4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A64587A6-71CE-45DE-95F5-557120C62D60}" type="presOf" srcId="{B27758F7-CCC5-4853-943C-C625AC5B9618}" destId="{C1736FFF-D3A9-461C-843A-75D86022B9DC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7A00A24F-0A59-4DD2-90BB-BE82AAF44513}" type="presOf" srcId="{791EFB96-2A48-4A9C-BE1D-F031EA878AFE}" destId="{615F75F9-6DBD-4ECA-9FA4-52847E4C9098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528A26FD-E62A-4EF2-8E39-418700DD0AFB}" type="presOf" srcId="{38339FB0-E72C-41C6-B50E-F0AC88B19FB8}" destId="{B0232F34-051D-481D-9CC7-7CFB0339C454}" srcOrd="0" destOrd="0" presId="urn:microsoft.com/office/officeart/2005/8/layout/hierarchy4"/>
    <dgm:cxn modelId="{46ED10CE-D67F-45F8-BEF7-B089294E7505}" type="presOf" srcId="{A57325F4-ED51-4632-8210-EB7BB1A937E3}" destId="{98728C6C-700D-4AF5-919D-571D1B1C73D6}" srcOrd="0" destOrd="0" presId="urn:microsoft.com/office/officeart/2005/8/layout/hierarchy4"/>
    <dgm:cxn modelId="{94AD0483-BE1C-42F3-9326-83B195A34FFC}" type="presParOf" srcId="{25DDEEC2-9BA5-4367-BB24-33CAA47BBC09}" destId="{87933F1B-038B-4A5D-83E8-61DBF60EC4B3}" srcOrd="0" destOrd="0" presId="urn:microsoft.com/office/officeart/2005/8/layout/hierarchy4"/>
    <dgm:cxn modelId="{52B236EF-8178-48C2-9A23-D126D8395D88}" type="presParOf" srcId="{87933F1B-038B-4A5D-83E8-61DBF60EC4B3}" destId="{9DF12F5D-797B-4C71-93F7-7C835BFF7982}" srcOrd="0" destOrd="0" presId="urn:microsoft.com/office/officeart/2005/8/layout/hierarchy4"/>
    <dgm:cxn modelId="{F7AB49D6-6DD1-4921-961E-D4CBCF6B7A17}" type="presParOf" srcId="{87933F1B-038B-4A5D-83E8-61DBF60EC4B3}" destId="{BB51C614-670C-40C7-BCBD-B3150FB090FB}" srcOrd="1" destOrd="0" presId="urn:microsoft.com/office/officeart/2005/8/layout/hierarchy4"/>
    <dgm:cxn modelId="{CACAE238-A855-4D2E-9FEE-BAE9877D45A4}" type="presParOf" srcId="{87933F1B-038B-4A5D-83E8-61DBF60EC4B3}" destId="{B74154C5-AFFE-498C-8E4C-911D7456AC97}" srcOrd="2" destOrd="0" presId="urn:microsoft.com/office/officeart/2005/8/layout/hierarchy4"/>
    <dgm:cxn modelId="{8C0F9325-869B-4E77-99AC-63621176F5A0}" type="presParOf" srcId="{B74154C5-AFFE-498C-8E4C-911D7456AC97}" destId="{AA6E5317-C9D5-49D6-9218-04A9A8CDF9E8}" srcOrd="0" destOrd="0" presId="urn:microsoft.com/office/officeart/2005/8/layout/hierarchy4"/>
    <dgm:cxn modelId="{624FEE54-DC3F-499A-9F0D-B989493A58AF}" type="presParOf" srcId="{AA6E5317-C9D5-49D6-9218-04A9A8CDF9E8}" destId="{EFD09625-1EEB-463A-9D51-52F09A5E039B}" srcOrd="0" destOrd="0" presId="urn:microsoft.com/office/officeart/2005/8/layout/hierarchy4"/>
    <dgm:cxn modelId="{A97F549E-EC7D-488C-9FD7-5D870619CF0E}" type="presParOf" srcId="{AA6E5317-C9D5-49D6-9218-04A9A8CDF9E8}" destId="{D65A41FF-7035-4133-9240-517AEBC67369}" srcOrd="1" destOrd="0" presId="urn:microsoft.com/office/officeart/2005/8/layout/hierarchy4"/>
    <dgm:cxn modelId="{2D6ED6DB-DDD2-42AE-8B99-C7AA46E5C129}" type="presParOf" srcId="{AA6E5317-C9D5-49D6-9218-04A9A8CDF9E8}" destId="{ED986375-36F5-4143-A5F0-85653599471E}" srcOrd="2" destOrd="0" presId="urn:microsoft.com/office/officeart/2005/8/layout/hierarchy4"/>
    <dgm:cxn modelId="{46BC3597-D584-4A2C-816C-C942A56024F7}" type="presParOf" srcId="{ED986375-36F5-4143-A5F0-85653599471E}" destId="{3DBCE625-CEFD-4EF1-944D-CC5E1F9EB348}" srcOrd="0" destOrd="0" presId="urn:microsoft.com/office/officeart/2005/8/layout/hierarchy4"/>
    <dgm:cxn modelId="{2F7E745D-D0DA-457F-9B95-A987D9068EAB}" type="presParOf" srcId="{3DBCE625-CEFD-4EF1-944D-CC5E1F9EB348}" destId="{A222F7FC-2C70-4D44-8E21-34A02376492D}" srcOrd="0" destOrd="0" presId="urn:microsoft.com/office/officeart/2005/8/layout/hierarchy4"/>
    <dgm:cxn modelId="{D25B6D12-BD0A-40E0-805E-38C6D7CE8858}" type="presParOf" srcId="{3DBCE625-CEFD-4EF1-944D-CC5E1F9EB348}" destId="{F0163781-30A9-4492-8F46-0B375E77D606}" srcOrd="1" destOrd="0" presId="urn:microsoft.com/office/officeart/2005/8/layout/hierarchy4"/>
    <dgm:cxn modelId="{186F27F6-9391-4F9C-93C7-7C1F40828007}" type="presParOf" srcId="{3DBCE625-CEFD-4EF1-944D-CC5E1F9EB348}" destId="{6207E762-9DCF-4231-A9C6-08BD43E83D20}" srcOrd="2" destOrd="0" presId="urn:microsoft.com/office/officeart/2005/8/layout/hierarchy4"/>
    <dgm:cxn modelId="{B8E382FB-77B4-4770-8833-48DF2F298921}" type="presParOf" srcId="{6207E762-9DCF-4231-A9C6-08BD43E83D20}" destId="{CFAF5DA1-06E5-4585-BDBB-446033F9BE23}" srcOrd="0" destOrd="0" presId="urn:microsoft.com/office/officeart/2005/8/layout/hierarchy4"/>
    <dgm:cxn modelId="{C2EC62D5-701A-42E0-B7E2-553239083F63}" type="presParOf" srcId="{CFAF5DA1-06E5-4585-BDBB-446033F9BE23}" destId="{F6FE7E8E-883A-4C79-93F7-AEF9AEF9F9DE}" srcOrd="0" destOrd="0" presId="urn:microsoft.com/office/officeart/2005/8/layout/hierarchy4"/>
    <dgm:cxn modelId="{267EBEE2-F6AF-4763-8E5F-4A69A121E72A}" type="presParOf" srcId="{CFAF5DA1-06E5-4585-BDBB-446033F9BE23}" destId="{F4A7653C-2830-4B7A-B97A-E0B91F2A457A}" srcOrd="1" destOrd="0" presId="urn:microsoft.com/office/officeart/2005/8/layout/hierarchy4"/>
    <dgm:cxn modelId="{A4F260EB-9B6B-4D53-88D8-FA1AC9C6DC19}" type="presParOf" srcId="{CFAF5DA1-06E5-4585-BDBB-446033F9BE23}" destId="{E69FA2EB-A010-4E64-83A0-722237B7A7E1}" srcOrd="2" destOrd="0" presId="urn:microsoft.com/office/officeart/2005/8/layout/hierarchy4"/>
    <dgm:cxn modelId="{0E42AB3A-72D4-415C-A80E-ACD90D4A5F43}" type="presParOf" srcId="{E69FA2EB-A010-4E64-83A0-722237B7A7E1}" destId="{67CE9756-A8D0-45D9-86D8-03109F5CBCE9}" srcOrd="0" destOrd="0" presId="urn:microsoft.com/office/officeart/2005/8/layout/hierarchy4"/>
    <dgm:cxn modelId="{F153D7D9-7417-4C14-BE12-F9E3E46FFDEF}" type="presParOf" srcId="{67CE9756-A8D0-45D9-86D8-03109F5CBCE9}" destId="{B0232F34-051D-481D-9CC7-7CFB0339C454}" srcOrd="0" destOrd="0" presId="urn:microsoft.com/office/officeart/2005/8/layout/hierarchy4"/>
    <dgm:cxn modelId="{1A3C6FF7-0917-4855-BA6C-9AF0D375F0B1}" type="presParOf" srcId="{67CE9756-A8D0-45D9-86D8-03109F5CBCE9}" destId="{571A3C60-BC49-49D1-BCCE-B160FCDBC262}" srcOrd="1" destOrd="0" presId="urn:microsoft.com/office/officeart/2005/8/layout/hierarchy4"/>
    <dgm:cxn modelId="{5E4B4228-1E5D-4C78-814D-A1A6C00AB474}" type="presParOf" srcId="{67CE9756-A8D0-45D9-86D8-03109F5CBCE9}" destId="{03D9FDDF-6FEE-4AC3-8403-A2D130230B08}" srcOrd="2" destOrd="0" presId="urn:microsoft.com/office/officeart/2005/8/layout/hierarchy4"/>
    <dgm:cxn modelId="{A233EDB5-266E-4BDC-8CE1-77E98AA2A7CA}" type="presParOf" srcId="{03D9FDDF-6FEE-4AC3-8403-A2D130230B08}" destId="{A97F1489-052C-4C38-86B7-BC4BB90AC75E}" srcOrd="0" destOrd="0" presId="urn:microsoft.com/office/officeart/2005/8/layout/hierarchy4"/>
    <dgm:cxn modelId="{16763D53-8ED1-4B10-A7B3-43006A667614}" type="presParOf" srcId="{A97F1489-052C-4C38-86B7-BC4BB90AC75E}" destId="{4DC6FEF6-AA8E-4A28-95B0-4EA11C79CD95}" srcOrd="0" destOrd="0" presId="urn:microsoft.com/office/officeart/2005/8/layout/hierarchy4"/>
    <dgm:cxn modelId="{6763F992-8341-4897-89CF-E961BFE8B394}" type="presParOf" srcId="{A97F1489-052C-4C38-86B7-BC4BB90AC75E}" destId="{A86EFF89-E9BD-466E-8956-F5C947F3F307}" srcOrd="1" destOrd="0" presId="urn:microsoft.com/office/officeart/2005/8/layout/hierarchy4"/>
    <dgm:cxn modelId="{47F99D51-A64D-4456-9141-57331C6B7637}" type="presParOf" srcId="{A97F1489-052C-4C38-86B7-BC4BB90AC75E}" destId="{63BC19EF-6235-4CE4-A4BA-F52EF090EA43}" srcOrd="2" destOrd="0" presId="urn:microsoft.com/office/officeart/2005/8/layout/hierarchy4"/>
    <dgm:cxn modelId="{A53BBD7D-07BE-444A-A5D0-B16F7983AEF5}" type="presParOf" srcId="{63BC19EF-6235-4CE4-A4BA-F52EF090EA43}" destId="{73293728-592E-4338-AB87-2AC4FCED647C}" srcOrd="0" destOrd="0" presId="urn:microsoft.com/office/officeart/2005/8/layout/hierarchy4"/>
    <dgm:cxn modelId="{65BC9D6D-4C89-42A3-88F4-722319E10D87}" type="presParOf" srcId="{73293728-592E-4338-AB87-2AC4FCED647C}" destId="{615F75F9-6DBD-4ECA-9FA4-52847E4C9098}" srcOrd="0" destOrd="0" presId="urn:microsoft.com/office/officeart/2005/8/layout/hierarchy4"/>
    <dgm:cxn modelId="{2AA803BD-F6E3-4B72-9C6A-1A20A48466A6}" type="presParOf" srcId="{73293728-592E-4338-AB87-2AC4FCED647C}" destId="{C877937E-BF6D-4EE3-A84E-C485A4A82125}" srcOrd="1" destOrd="0" presId="urn:microsoft.com/office/officeart/2005/8/layout/hierarchy4"/>
    <dgm:cxn modelId="{A4459471-7832-4C00-A682-63F8D6430641}" type="presParOf" srcId="{ED986375-36F5-4143-A5F0-85653599471E}" destId="{9F687AEC-AB3B-4512-84AB-9EF38359FE99}" srcOrd="1" destOrd="0" presId="urn:microsoft.com/office/officeart/2005/8/layout/hierarchy4"/>
    <dgm:cxn modelId="{D97410B8-BE95-4DC4-AD00-F2DAC7021D0B}" type="presParOf" srcId="{ED986375-36F5-4143-A5F0-85653599471E}" destId="{113415A5-E91F-4FE8-9BF8-30244626B0BF}" srcOrd="2" destOrd="0" presId="urn:microsoft.com/office/officeart/2005/8/layout/hierarchy4"/>
    <dgm:cxn modelId="{8A2E7F2D-15BC-4648-8396-83BF5A4B277E}" type="presParOf" srcId="{113415A5-E91F-4FE8-9BF8-30244626B0BF}" destId="{98728C6C-700D-4AF5-919D-571D1B1C73D6}" srcOrd="0" destOrd="0" presId="urn:microsoft.com/office/officeart/2005/8/layout/hierarchy4"/>
    <dgm:cxn modelId="{18828AB7-AD09-4D2E-BB93-45169BFDFD0C}" type="presParOf" srcId="{113415A5-E91F-4FE8-9BF8-30244626B0BF}" destId="{7DA4393A-B616-4187-9FD5-5855AF709139}" srcOrd="1" destOrd="0" presId="urn:microsoft.com/office/officeart/2005/8/layout/hierarchy4"/>
    <dgm:cxn modelId="{E93EB92B-2B60-43BE-879A-7611E0AC83D9}" type="presParOf" srcId="{113415A5-E91F-4FE8-9BF8-30244626B0BF}" destId="{5DBF41F9-76A7-4B1D-8947-AD1CA93918D7}" srcOrd="2" destOrd="0" presId="urn:microsoft.com/office/officeart/2005/8/layout/hierarchy4"/>
    <dgm:cxn modelId="{095506A3-B94D-4906-9BC2-695DAB8AFDB2}" type="presParOf" srcId="{5DBF41F9-76A7-4B1D-8947-AD1CA93918D7}" destId="{AE066C26-0F89-4F74-8EEE-568A145904EB}" srcOrd="0" destOrd="0" presId="urn:microsoft.com/office/officeart/2005/8/layout/hierarchy4"/>
    <dgm:cxn modelId="{D1B8CFE3-FCBB-485A-AAA3-00F06F599E0F}" type="presParOf" srcId="{AE066C26-0F89-4F74-8EEE-568A145904EB}" destId="{8A4A9CFA-AEA9-4F05-83EE-AD7DC19C36EB}" srcOrd="0" destOrd="0" presId="urn:microsoft.com/office/officeart/2005/8/layout/hierarchy4"/>
    <dgm:cxn modelId="{DF300F08-A000-4134-BA6C-B152057968AC}" type="presParOf" srcId="{AE066C26-0F89-4F74-8EEE-568A145904EB}" destId="{895BD70D-9B23-4D1F-955D-1C23DF0F0579}" srcOrd="1" destOrd="0" presId="urn:microsoft.com/office/officeart/2005/8/layout/hierarchy4"/>
    <dgm:cxn modelId="{47FB3E93-31AC-4E48-9491-B41A702EB82F}" type="presParOf" srcId="{AE066C26-0F89-4F74-8EEE-568A145904EB}" destId="{74FFA38C-DB40-401A-8BBA-313CB5741F28}" srcOrd="2" destOrd="0" presId="urn:microsoft.com/office/officeart/2005/8/layout/hierarchy4"/>
    <dgm:cxn modelId="{33DD9BAD-47A1-4B92-8ADB-8AD371F975F5}" type="presParOf" srcId="{74FFA38C-DB40-401A-8BBA-313CB5741F28}" destId="{0149EBE6-AA59-4F78-AF18-137F8047AB47}" srcOrd="0" destOrd="0" presId="urn:microsoft.com/office/officeart/2005/8/layout/hierarchy4"/>
    <dgm:cxn modelId="{E7907D80-B89C-4116-9CFE-55CE236FE67E}" type="presParOf" srcId="{0149EBE6-AA59-4F78-AF18-137F8047AB47}" destId="{14BABD28-5047-47A3-A701-B7AFBBE28819}" srcOrd="0" destOrd="0" presId="urn:microsoft.com/office/officeart/2005/8/layout/hierarchy4"/>
    <dgm:cxn modelId="{62376C2F-1D00-451B-98CA-82D3CE35713E}" type="presParOf" srcId="{0149EBE6-AA59-4F78-AF18-137F8047AB47}" destId="{3F489D25-51FA-4C91-9DDF-6BA1DB51256D}" srcOrd="1" destOrd="0" presId="urn:microsoft.com/office/officeart/2005/8/layout/hierarchy4"/>
    <dgm:cxn modelId="{3082A96D-464C-4782-92EB-7E31B487996D}" type="presParOf" srcId="{0149EBE6-AA59-4F78-AF18-137F8047AB47}" destId="{D0D594F6-8533-4A50-8AE7-20755C3BFFA9}" srcOrd="2" destOrd="0" presId="urn:microsoft.com/office/officeart/2005/8/layout/hierarchy4"/>
    <dgm:cxn modelId="{3FC2F26C-E9A5-4E0E-8521-91AA36D5CAD8}" type="presParOf" srcId="{D0D594F6-8533-4A50-8AE7-20755C3BFFA9}" destId="{25C7D557-F0AE-4C4E-8B80-BC2468777DC6}" srcOrd="0" destOrd="0" presId="urn:microsoft.com/office/officeart/2005/8/layout/hierarchy4"/>
    <dgm:cxn modelId="{1865EB57-1114-418D-8A1E-E745D9B05EA1}" type="presParOf" srcId="{25C7D557-F0AE-4C4E-8B80-BC2468777DC6}" destId="{8E7E2D4A-62E6-4A23-A5DD-552A63903B64}" srcOrd="0" destOrd="0" presId="urn:microsoft.com/office/officeart/2005/8/layout/hierarchy4"/>
    <dgm:cxn modelId="{4A5B1A73-C689-4D84-B541-16E302AAD009}" type="presParOf" srcId="{25C7D557-F0AE-4C4E-8B80-BC2468777DC6}" destId="{9B983630-5D09-45D7-92AD-109BAA43CF48}" srcOrd="1" destOrd="0" presId="urn:microsoft.com/office/officeart/2005/8/layout/hierarchy4"/>
    <dgm:cxn modelId="{696F10A0-0FDD-4093-9DE2-7DDD3A2C0766}" type="presParOf" srcId="{25C7D557-F0AE-4C4E-8B80-BC2468777DC6}" destId="{B338BAF6-59FE-4215-B697-18ED9B1E550D}" srcOrd="2" destOrd="0" presId="urn:microsoft.com/office/officeart/2005/8/layout/hierarchy4"/>
    <dgm:cxn modelId="{F397977D-EF01-48DF-ABAF-DCEEC6E3EC54}" type="presParOf" srcId="{B338BAF6-59FE-4215-B697-18ED9B1E550D}" destId="{C2D8D153-FBF9-44C5-B447-F4BF501D8FA1}" srcOrd="0" destOrd="0" presId="urn:microsoft.com/office/officeart/2005/8/layout/hierarchy4"/>
    <dgm:cxn modelId="{B72D7EF4-170B-4A87-A1EB-2038006506C8}" type="presParOf" srcId="{C2D8D153-FBF9-44C5-B447-F4BF501D8FA1}" destId="{085136A3-D02F-461C-B31C-FD1D69D16759}" srcOrd="0" destOrd="0" presId="urn:microsoft.com/office/officeart/2005/8/layout/hierarchy4"/>
    <dgm:cxn modelId="{E3B0753F-11D6-43DE-A946-65981E82F25F}" type="presParOf" srcId="{C2D8D153-FBF9-44C5-B447-F4BF501D8FA1}" destId="{8A9FECDA-0971-4926-9F35-6C36E65B14A9}" srcOrd="1" destOrd="0" presId="urn:microsoft.com/office/officeart/2005/8/layout/hierarchy4"/>
    <dgm:cxn modelId="{0B5C7D39-5FD1-44FF-A75C-1C851325CC0C}" type="presParOf" srcId="{B74154C5-AFFE-498C-8E4C-911D7456AC97}" destId="{694C6A3E-E1B4-4940-ABED-A0BE47161CCE}" srcOrd="1" destOrd="0" presId="urn:microsoft.com/office/officeart/2005/8/layout/hierarchy4"/>
    <dgm:cxn modelId="{C8DA695F-73F1-43E8-A2D2-271349DA1EB9}" type="presParOf" srcId="{B74154C5-AFFE-498C-8E4C-911D7456AC97}" destId="{22BDFE06-8D1B-4C76-8FF0-2DABD4B35522}" srcOrd="2" destOrd="0" presId="urn:microsoft.com/office/officeart/2005/8/layout/hierarchy4"/>
    <dgm:cxn modelId="{EC3D026C-1E02-41D4-81CF-96EBF1C18E7E}" type="presParOf" srcId="{22BDFE06-8D1B-4C76-8FF0-2DABD4B35522}" destId="{576C6983-4618-426C-8177-DEA9FE3AC4EB}" srcOrd="0" destOrd="0" presId="urn:microsoft.com/office/officeart/2005/8/layout/hierarchy4"/>
    <dgm:cxn modelId="{6BCE60C5-9B61-4886-9A0A-1615488C3779}" type="presParOf" srcId="{22BDFE06-8D1B-4C76-8FF0-2DABD4B35522}" destId="{498D5BED-6816-45E0-A418-8DCFF49902AF}" srcOrd="1" destOrd="0" presId="urn:microsoft.com/office/officeart/2005/8/layout/hierarchy4"/>
    <dgm:cxn modelId="{365F8973-84EB-43CA-BAD0-2A752D2D002D}" type="presParOf" srcId="{22BDFE06-8D1B-4C76-8FF0-2DABD4B35522}" destId="{508A389B-C0F5-43D4-BD46-7C9F058EB2F7}" srcOrd="2" destOrd="0" presId="urn:microsoft.com/office/officeart/2005/8/layout/hierarchy4"/>
    <dgm:cxn modelId="{F4FF904A-C342-41CF-9839-C0C6216E0F46}" type="presParOf" srcId="{508A389B-C0F5-43D4-BD46-7C9F058EB2F7}" destId="{4BE30B0A-6BC4-4384-8F26-09633F1C2F67}" srcOrd="0" destOrd="0" presId="urn:microsoft.com/office/officeart/2005/8/layout/hierarchy4"/>
    <dgm:cxn modelId="{DCBFFD5B-02DE-4A19-A1A9-940B29978B76}" type="presParOf" srcId="{4BE30B0A-6BC4-4384-8F26-09633F1C2F67}" destId="{C1736FFF-D3A9-461C-843A-75D86022B9DC}" srcOrd="0" destOrd="0" presId="urn:microsoft.com/office/officeart/2005/8/layout/hierarchy4"/>
    <dgm:cxn modelId="{AD738CE0-1E91-4684-A6E7-EFA4C3BFDDDE}" type="presParOf" srcId="{4BE30B0A-6BC4-4384-8F26-09633F1C2F67}" destId="{45FD02FA-D649-4107-81C7-BA7596601166}" srcOrd="1" destOrd="0" presId="urn:microsoft.com/office/officeart/2005/8/layout/hierarchy4"/>
    <dgm:cxn modelId="{E316D06E-915E-430D-BC0A-17CF94CBAF31}" type="presParOf" srcId="{4BE30B0A-6BC4-4384-8F26-09633F1C2F67}" destId="{62BDDD9A-D02D-4EC9-9A51-1238D67179B7}" srcOrd="2" destOrd="0" presId="urn:microsoft.com/office/officeart/2005/8/layout/hierarchy4"/>
    <dgm:cxn modelId="{D2A4D6D4-2CBB-4F4F-89FA-98CABB24FC7E}" type="presParOf" srcId="{62BDDD9A-D02D-4EC9-9A51-1238D67179B7}" destId="{244A4C12-9192-4253-93E3-A0FF0E338196}" srcOrd="0" destOrd="0" presId="urn:microsoft.com/office/officeart/2005/8/layout/hierarchy4"/>
    <dgm:cxn modelId="{C42C66B0-AFDA-4316-AD88-7D52CF6C443B}" type="presParOf" srcId="{244A4C12-9192-4253-93E3-A0FF0E338196}" destId="{33D6FFE4-E349-423D-A7F1-8E1A49A29AC4}" srcOrd="0" destOrd="0" presId="urn:microsoft.com/office/officeart/2005/8/layout/hierarchy4"/>
    <dgm:cxn modelId="{D1E56FF5-3979-4A2D-AE30-B6B8409661B8}" type="presParOf" srcId="{244A4C12-9192-4253-93E3-A0FF0E338196}" destId="{43C3D53A-843E-4C4F-9A60-8FB58F11DD4E}" srcOrd="1" destOrd="0" presId="urn:microsoft.com/office/officeart/2005/8/layout/hierarchy4"/>
    <dgm:cxn modelId="{1ABADF0F-750B-4B30-854B-066C2EB7BEC8}" type="presParOf" srcId="{244A4C12-9192-4253-93E3-A0FF0E338196}" destId="{6E5BFFB0-6E2B-4011-9640-F6BAB03B9ADF}" srcOrd="2" destOrd="0" presId="urn:microsoft.com/office/officeart/2005/8/layout/hierarchy4"/>
    <dgm:cxn modelId="{CCD8F9EA-D711-455B-BC6A-78DD36E577DF}" type="presParOf" srcId="{6E5BFFB0-6E2B-4011-9640-F6BAB03B9ADF}" destId="{FF422C5A-2F9A-4C9D-854E-BFC785439DEC}" srcOrd="0" destOrd="0" presId="urn:microsoft.com/office/officeart/2005/8/layout/hierarchy4"/>
    <dgm:cxn modelId="{BDB62768-78DB-47FF-A09C-772EED8F1F7F}" type="presParOf" srcId="{FF422C5A-2F9A-4C9D-854E-BFC785439DEC}" destId="{C586111C-58B6-40AF-8D8A-60EE680572BA}" srcOrd="0" destOrd="0" presId="urn:microsoft.com/office/officeart/2005/8/layout/hierarchy4"/>
    <dgm:cxn modelId="{4C8D216D-6DF2-41C3-A1FB-FF08F9F537A7}" type="presParOf" srcId="{FF422C5A-2F9A-4C9D-854E-BFC785439DEC}" destId="{A0E0AB26-1DEA-4D08-AD62-8A7E0816A59C}" srcOrd="1" destOrd="0" presId="urn:microsoft.com/office/officeart/2005/8/layout/hierarchy4"/>
    <dgm:cxn modelId="{091A60B9-3EDB-4A99-AA8B-B5AF026F6C5F}" type="presParOf" srcId="{FF422C5A-2F9A-4C9D-854E-BFC785439DEC}" destId="{FFF447F9-BACE-4B19-B5DF-5D71FE61C4DC}" srcOrd="2" destOrd="0" presId="urn:microsoft.com/office/officeart/2005/8/layout/hierarchy4"/>
    <dgm:cxn modelId="{FD7EFFFD-25E5-47DB-ADFC-1A6ED6F56330}" type="presParOf" srcId="{FFF447F9-BACE-4B19-B5DF-5D71FE61C4DC}" destId="{5106FDE3-AC3E-4615-8C4F-829EABC2C26C}" srcOrd="0" destOrd="0" presId="urn:microsoft.com/office/officeart/2005/8/layout/hierarchy4"/>
    <dgm:cxn modelId="{90F9E5BB-127B-4999-A55F-86A9340FED66}" type="presParOf" srcId="{5106FDE3-AC3E-4615-8C4F-829EABC2C26C}" destId="{41590EE3-70B4-4E0E-8D44-18EF1FD97F2E}" srcOrd="0" destOrd="0" presId="urn:microsoft.com/office/officeart/2005/8/layout/hierarchy4"/>
    <dgm:cxn modelId="{16EBADAD-6BE1-4F20-A0CC-4FAF979B9939}" type="presParOf" srcId="{5106FDE3-AC3E-4615-8C4F-829EABC2C26C}" destId="{58DAA9F4-0E18-4F78-BD4F-92D296477D35}" srcOrd="1" destOrd="0" presId="urn:microsoft.com/office/officeart/2005/8/layout/hierarchy4"/>
    <dgm:cxn modelId="{0945DF16-B76D-4649-B096-58280A7EBC2F}" type="presParOf" srcId="{5106FDE3-AC3E-4615-8C4F-829EABC2C26C}" destId="{D1A4E4BA-FB74-44DD-88E4-672303AAC4FA}" srcOrd="2" destOrd="0" presId="urn:microsoft.com/office/officeart/2005/8/layout/hierarchy4"/>
    <dgm:cxn modelId="{F05392AC-F337-4911-A5AA-8B2D8ABC11AB}" type="presParOf" srcId="{D1A4E4BA-FB74-44DD-88E4-672303AAC4FA}" destId="{E5B57F09-2B59-4711-A8C9-974EF4149D9A}" srcOrd="0" destOrd="0" presId="urn:microsoft.com/office/officeart/2005/8/layout/hierarchy4"/>
    <dgm:cxn modelId="{E823B5DC-36FB-4521-A9AB-F908506EF34C}" type="presParOf" srcId="{E5B57F09-2B59-4711-A8C9-974EF4149D9A}" destId="{6CE5FDB4-BFBB-4259-A330-B441199BCE24}" srcOrd="0" destOrd="0" presId="urn:microsoft.com/office/officeart/2005/8/layout/hierarchy4"/>
    <dgm:cxn modelId="{630C5453-EBEE-4A12-93E5-C3972B3F0D2B}" type="presParOf" srcId="{E5B57F09-2B59-4711-A8C9-974EF4149D9A}" destId="{E607D5B5-B0CE-46E0-84C5-F456BAF04E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69,5%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69,7%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69,6%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38,4%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39,2%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39,5%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45,8%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46,0%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46,3%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3,7%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6,6%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3,76%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12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12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C877937E-BF6D-4EE3-A84E-C485A4A82125}" type="pres">
      <dgm:prSet presAssocID="{791EFB96-2A48-4A9C-BE1D-F031EA878AFE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4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5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6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7" presStyleCnt="12" custLinFactNeighborX="-110" custLinFactNeighborY="824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A9FECDA-0971-4926-9F35-6C36E65B14A9}" type="pres">
      <dgm:prSet presAssocID="{44367D81-039C-4579-8E09-66CAF90F5041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8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9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0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1" presStyleCnt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E607D5B5-B0CE-46E0-84C5-F456BAF04EE4}" type="pres">
      <dgm:prSet presAssocID="{614AF9F2-E1A1-4D10-882A-EB6B0D669FCA}" presName="horzFour" presStyleCnt="0"/>
      <dgm:spPr/>
    </dgm:pt>
  </dgm:ptLst>
  <dgm:cxnLst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484D066E-C898-4359-A9DF-21CC8FA9CA3B}" type="presOf" srcId="{7711325B-E859-44FE-8B41-57F9AFDCA54B}" destId="{576C6983-4618-426C-8177-DEA9FE3AC4EB}" srcOrd="0" destOrd="0" presId="urn:microsoft.com/office/officeart/2005/8/layout/hierarchy4"/>
    <dgm:cxn modelId="{480E0C3F-ADBC-41AD-BECD-28E1E6215607}" type="presOf" srcId="{946393D2-3BB5-4D19-BAF6-84B7339845C4}" destId="{9DF12F5D-797B-4C71-93F7-7C835BFF7982}" srcOrd="0" destOrd="0" presId="urn:microsoft.com/office/officeart/2005/8/layout/hierarchy4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A04CDD91-1543-4458-A5C4-BD72473F3038}" type="presOf" srcId="{791EFB96-2A48-4A9C-BE1D-F031EA878AFE}" destId="{615F75F9-6DBD-4ECA-9FA4-52847E4C9098}" srcOrd="0" destOrd="0" presId="urn:microsoft.com/office/officeart/2005/8/layout/hierarchy4"/>
    <dgm:cxn modelId="{17F1F011-6C29-4BF3-BB1F-4BE84BA27D29}" type="presOf" srcId="{614AF9F2-E1A1-4D10-882A-EB6B0D669FCA}" destId="{6CE5FDB4-BFBB-4259-A330-B441199BCE24}" srcOrd="0" destOrd="0" presId="urn:microsoft.com/office/officeart/2005/8/layout/hierarchy4"/>
    <dgm:cxn modelId="{5CC4B3B4-E181-4444-ACF1-2EAD6B91F4E5}" type="presOf" srcId="{F6F97186-B344-4193-9FE9-6DFB5403A289}" destId="{8A4A9CFA-AEA9-4F05-83EE-AD7DC19C36EB}" srcOrd="0" destOrd="0" presId="urn:microsoft.com/office/officeart/2005/8/layout/hierarchy4"/>
    <dgm:cxn modelId="{8755F637-9D48-4A33-87FC-77220853C711}" type="presOf" srcId="{9A0A1B48-08CE-44F2-8C66-5814C06EE4CC}" destId="{41590EE3-70B4-4E0E-8D44-18EF1FD97F2E}" srcOrd="0" destOrd="0" presId="urn:microsoft.com/office/officeart/2005/8/layout/hierarchy4"/>
    <dgm:cxn modelId="{170B419C-6C69-41D5-A499-F282662B11C3}" type="presOf" srcId="{B27758F7-CCC5-4853-943C-C625AC5B9618}" destId="{C1736FFF-D3A9-461C-843A-75D86022B9DC}" srcOrd="0" destOrd="0" presId="urn:microsoft.com/office/officeart/2005/8/layout/hierarchy4"/>
    <dgm:cxn modelId="{3149DA7C-BB5F-4479-A1D9-8007258012B5}" type="presOf" srcId="{B34B6A16-5EF9-4B63-A5E4-12B190B34880}" destId="{C586111C-58B6-40AF-8D8A-60EE680572BA}" srcOrd="0" destOrd="0" presId="urn:microsoft.com/office/officeart/2005/8/layout/hierarchy4"/>
    <dgm:cxn modelId="{26052D36-63A3-4D8B-9FAA-3A50DAA1CC13}" type="presOf" srcId="{6B08672F-E0FF-490A-8A6A-EE15E9A347DB}" destId="{F6FE7E8E-883A-4C79-93F7-AEF9AEF9F9DE}" srcOrd="0" destOrd="0" presId="urn:microsoft.com/office/officeart/2005/8/layout/hierarchy4"/>
    <dgm:cxn modelId="{DF09E768-64EF-493D-8B69-7B030126D862}" type="presOf" srcId="{93520637-36B3-4AB9-B949-92D55141E733}" destId="{8E7E2D4A-62E6-4A23-A5DD-552A63903B64}" srcOrd="0" destOrd="0" presId="urn:microsoft.com/office/officeart/2005/8/layout/hierarchy4"/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D5CFD970-442F-4E09-8DD1-46AB0573FE71}" type="presOf" srcId="{A0EE0816-71FE-4855-B1E0-02990AF78A21}" destId="{4DC6FEF6-AA8E-4A28-95B0-4EA11C79CD95}" srcOrd="0" destOrd="0" presId="urn:microsoft.com/office/officeart/2005/8/layout/hierarchy4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EB09FD73-F487-4331-BB6A-BB729EA323A5}" type="presOf" srcId="{CD119780-6575-4106-AE5B-2CC6B48E5482}" destId="{14BABD28-5047-47A3-A701-B7AFBBE28819}" srcOrd="0" destOrd="0" presId="urn:microsoft.com/office/officeart/2005/8/layout/hierarchy4"/>
    <dgm:cxn modelId="{B195C7A9-6D02-4A6E-8CB7-2C5A5896804B}" type="presOf" srcId="{44367D81-039C-4579-8E09-66CAF90F5041}" destId="{085136A3-D02F-461C-B31C-FD1D69D16759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7C9ECD5F-CBF9-4C34-9D58-A84A23186CED}" type="presOf" srcId="{5A6BA2F8-AB86-4FEA-9FCE-F9FA52A7F9A0}" destId="{EFD09625-1EEB-463A-9D51-52F09A5E039B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F9D116D4-D612-4AF7-A255-D79836400BF4}" type="presOf" srcId="{88AF55BF-2C52-478B-8F7B-157C2C0B3B5C}" destId="{A222F7FC-2C70-4D44-8E21-34A02376492D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666E1036-334C-496A-879C-080FC02E6C6E}" type="presOf" srcId="{A57325F4-ED51-4632-8210-EB7BB1A937E3}" destId="{98728C6C-700D-4AF5-919D-571D1B1C73D6}" srcOrd="0" destOrd="0" presId="urn:microsoft.com/office/officeart/2005/8/layout/hierarchy4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D098D70D-F475-4724-AB60-9D89B61BA098}" type="presOf" srcId="{38339FB0-E72C-41C6-B50E-F0AC88B19FB8}" destId="{B0232F34-051D-481D-9CC7-7CFB0339C454}" srcOrd="0" destOrd="0" presId="urn:microsoft.com/office/officeart/2005/8/layout/hierarchy4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84BF9CD0-CCFA-46EC-A519-9727E860F2AD}" type="presOf" srcId="{A1BB5A2E-A45D-4F6A-B329-CD4782193917}" destId="{33D6FFE4-E349-423D-A7F1-8E1A49A29AC4}" srcOrd="0" destOrd="0" presId="urn:microsoft.com/office/officeart/2005/8/layout/hierarchy4"/>
    <dgm:cxn modelId="{04FA5DD6-9BF7-419C-8E61-D253F8D35125}" type="presOf" srcId="{CE075476-E9CA-4A59-A127-31223E8D37A1}" destId="{25DDEEC2-9BA5-4367-BB24-33CAA47BBC09}" srcOrd="0" destOrd="0" presId="urn:microsoft.com/office/officeart/2005/8/layout/hierarchy4"/>
    <dgm:cxn modelId="{47FEEE87-614D-4877-8F7C-6574D83364AE}" type="presParOf" srcId="{25DDEEC2-9BA5-4367-BB24-33CAA47BBC09}" destId="{87933F1B-038B-4A5D-83E8-61DBF60EC4B3}" srcOrd="0" destOrd="0" presId="urn:microsoft.com/office/officeart/2005/8/layout/hierarchy4"/>
    <dgm:cxn modelId="{CAC6AD55-E382-4195-A746-48E8517B0C44}" type="presParOf" srcId="{87933F1B-038B-4A5D-83E8-61DBF60EC4B3}" destId="{9DF12F5D-797B-4C71-93F7-7C835BFF7982}" srcOrd="0" destOrd="0" presId="urn:microsoft.com/office/officeart/2005/8/layout/hierarchy4"/>
    <dgm:cxn modelId="{7B364551-0504-4390-A176-598217074023}" type="presParOf" srcId="{87933F1B-038B-4A5D-83E8-61DBF60EC4B3}" destId="{BB51C614-670C-40C7-BCBD-B3150FB090FB}" srcOrd="1" destOrd="0" presId="urn:microsoft.com/office/officeart/2005/8/layout/hierarchy4"/>
    <dgm:cxn modelId="{A0341197-112A-4BEA-A7EE-8628D62C6B4F}" type="presParOf" srcId="{87933F1B-038B-4A5D-83E8-61DBF60EC4B3}" destId="{B74154C5-AFFE-498C-8E4C-911D7456AC97}" srcOrd="2" destOrd="0" presId="urn:microsoft.com/office/officeart/2005/8/layout/hierarchy4"/>
    <dgm:cxn modelId="{7DC8F340-A2C5-443B-8E97-0416CA870961}" type="presParOf" srcId="{B74154C5-AFFE-498C-8E4C-911D7456AC97}" destId="{AA6E5317-C9D5-49D6-9218-04A9A8CDF9E8}" srcOrd="0" destOrd="0" presId="urn:microsoft.com/office/officeart/2005/8/layout/hierarchy4"/>
    <dgm:cxn modelId="{EC463326-A4ED-46E7-BD3D-F8A47C190064}" type="presParOf" srcId="{AA6E5317-C9D5-49D6-9218-04A9A8CDF9E8}" destId="{EFD09625-1EEB-463A-9D51-52F09A5E039B}" srcOrd="0" destOrd="0" presId="urn:microsoft.com/office/officeart/2005/8/layout/hierarchy4"/>
    <dgm:cxn modelId="{8B81B65C-F387-4A84-9C3D-2313FD78196E}" type="presParOf" srcId="{AA6E5317-C9D5-49D6-9218-04A9A8CDF9E8}" destId="{D65A41FF-7035-4133-9240-517AEBC67369}" srcOrd="1" destOrd="0" presId="urn:microsoft.com/office/officeart/2005/8/layout/hierarchy4"/>
    <dgm:cxn modelId="{A16442C5-5E5D-42D0-B849-35E4C495F15B}" type="presParOf" srcId="{AA6E5317-C9D5-49D6-9218-04A9A8CDF9E8}" destId="{ED986375-36F5-4143-A5F0-85653599471E}" srcOrd="2" destOrd="0" presId="urn:microsoft.com/office/officeart/2005/8/layout/hierarchy4"/>
    <dgm:cxn modelId="{2E6E8606-E785-46E9-A409-FFA1F91460B5}" type="presParOf" srcId="{ED986375-36F5-4143-A5F0-85653599471E}" destId="{3DBCE625-CEFD-4EF1-944D-CC5E1F9EB348}" srcOrd="0" destOrd="0" presId="urn:microsoft.com/office/officeart/2005/8/layout/hierarchy4"/>
    <dgm:cxn modelId="{3E82402F-D4A2-4174-9FE5-938A8BF48E64}" type="presParOf" srcId="{3DBCE625-CEFD-4EF1-944D-CC5E1F9EB348}" destId="{A222F7FC-2C70-4D44-8E21-34A02376492D}" srcOrd="0" destOrd="0" presId="urn:microsoft.com/office/officeart/2005/8/layout/hierarchy4"/>
    <dgm:cxn modelId="{07537850-4A2A-4D8B-B32C-7C93C945B225}" type="presParOf" srcId="{3DBCE625-CEFD-4EF1-944D-CC5E1F9EB348}" destId="{F0163781-30A9-4492-8F46-0B375E77D606}" srcOrd="1" destOrd="0" presId="urn:microsoft.com/office/officeart/2005/8/layout/hierarchy4"/>
    <dgm:cxn modelId="{1A243EEF-48C4-4307-95A1-5FB193100174}" type="presParOf" srcId="{3DBCE625-CEFD-4EF1-944D-CC5E1F9EB348}" destId="{6207E762-9DCF-4231-A9C6-08BD43E83D20}" srcOrd="2" destOrd="0" presId="urn:microsoft.com/office/officeart/2005/8/layout/hierarchy4"/>
    <dgm:cxn modelId="{2FCD2550-1406-4C10-AB9F-B58D658EC206}" type="presParOf" srcId="{6207E762-9DCF-4231-A9C6-08BD43E83D20}" destId="{CFAF5DA1-06E5-4585-BDBB-446033F9BE23}" srcOrd="0" destOrd="0" presId="urn:microsoft.com/office/officeart/2005/8/layout/hierarchy4"/>
    <dgm:cxn modelId="{C0170B78-89D0-4BCB-8F61-D3F34D7020B4}" type="presParOf" srcId="{CFAF5DA1-06E5-4585-BDBB-446033F9BE23}" destId="{F6FE7E8E-883A-4C79-93F7-AEF9AEF9F9DE}" srcOrd="0" destOrd="0" presId="urn:microsoft.com/office/officeart/2005/8/layout/hierarchy4"/>
    <dgm:cxn modelId="{A02F427E-8BAE-4326-8C8A-F069C609CEB8}" type="presParOf" srcId="{CFAF5DA1-06E5-4585-BDBB-446033F9BE23}" destId="{F4A7653C-2830-4B7A-B97A-E0B91F2A457A}" srcOrd="1" destOrd="0" presId="urn:microsoft.com/office/officeart/2005/8/layout/hierarchy4"/>
    <dgm:cxn modelId="{064B1339-12EF-47BD-9FE9-74042BE684D3}" type="presParOf" srcId="{CFAF5DA1-06E5-4585-BDBB-446033F9BE23}" destId="{E69FA2EB-A010-4E64-83A0-722237B7A7E1}" srcOrd="2" destOrd="0" presId="urn:microsoft.com/office/officeart/2005/8/layout/hierarchy4"/>
    <dgm:cxn modelId="{0A488BC8-6C76-411D-8187-D6BF353A5F80}" type="presParOf" srcId="{E69FA2EB-A010-4E64-83A0-722237B7A7E1}" destId="{67CE9756-A8D0-45D9-86D8-03109F5CBCE9}" srcOrd="0" destOrd="0" presId="urn:microsoft.com/office/officeart/2005/8/layout/hierarchy4"/>
    <dgm:cxn modelId="{F02A5921-6E63-42E2-968A-308E77CD880A}" type="presParOf" srcId="{67CE9756-A8D0-45D9-86D8-03109F5CBCE9}" destId="{B0232F34-051D-481D-9CC7-7CFB0339C454}" srcOrd="0" destOrd="0" presId="urn:microsoft.com/office/officeart/2005/8/layout/hierarchy4"/>
    <dgm:cxn modelId="{5DB4E9A1-516E-4C41-8AD8-B41A9C8DF18E}" type="presParOf" srcId="{67CE9756-A8D0-45D9-86D8-03109F5CBCE9}" destId="{571A3C60-BC49-49D1-BCCE-B160FCDBC262}" srcOrd="1" destOrd="0" presId="urn:microsoft.com/office/officeart/2005/8/layout/hierarchy4"/>
    <dgm:cxn modelId="{4BB718C4-1465-4FA6-996A-9DB1EB8C8234}" type="presParOf" srcId="{67CE9756-A8D0-45D9-86D8-03109F5CBCE9}" destId="{03D9FDDF-6FEE-4AC3-8403-A2D130230B08}" srcOrd="2" destOrd="0" presId="urn:microsoft.com/office/officeart/2005/8/layout/hierarchy4"/>
    <dgm:cxn modelId="{F3529D12-CCEE-4AD2-8DF2-3D325CAD046D}" type="presParOf" srcId="{03D9FDDF-6FEE-4AC3-8403-A2D130230B08}" destId="{A97F1489-052C-4C38-86B7-BC4BB90AC75E}" srcOrd="0" destOrd="0" presId="urn:microsoft.com/office/officeart/2005/8/layout/hierarchy4"/>
    <dgm:cxn modelId="{082E297D-E2FD-423B-9C14-F3BED6143E3C}" type="presParOf" srcId="{A97F1489-052C-4C38-86B7-BC4BB90AC75E}" destId="{4DC6FEF6-AA8E-4A28-95B0-4EA11C79CD95}" srcOrd="0" destOrd="0" presId="urn:microsoft.com/office/officeart/2005/8/layout/hierarchy4"/>
    <dgm:cxn modelId="{D8B49C94-956C-48D7-AAF1-EA6C3F5E1DA4}" type="presParOf" srcId="{A97F1489-052C-4C38-86B7-BC4BB90AC75E}" destId="{A86EFF89-E9BD-466E-8956-F5C947F3F307}" srcOrd="1" destOrd="0" presId="urn:microsoft.com/office/officeart/2005/8/layout/hierarchy4"/>
    <dgm:cxn modelId="{88B41868-18C7-4696-898E-ED9E5C7C1D00}" type="presParOf" srcId="{A97F1489-052C-4C38-86B7-BC4BB90AC75E}" destId="{63BC19EF-6235-4CE4-A4BA-F52EF090EA43}" srcOrd="2" destOrd="0" presId="urn:microsoft.com/office/officeart/2005/8/layout/hierarchy4"/>
    <dgm:cxn modelId="{F7F31416-400F-4395-9DC5-E5D65C47E258}" type="presParOf" srcId="{63BC19EF-6235-4CE4-A4BA-F52EF090EA43}" destId="{73293728-592E-4338-AB87-2AC4FCED647C}" srcOrd="0" destOrd="0" presId="urn:microsoft.com/office/officeart/2005/8/layout/hierarchy4"/>
    <dgm:cxn modelId="{0CCE6CA4-FE96-40C3-95D4-4815AAA2EE4A}" type="presParOf" srcId="{73293728-592E-4338-AB87-2AC4FCED647C}" destId="{615F75F9-6DBD-4ECA-9FA4-52847E4C9098}" srcOrd="0" destOrd="0" presId="urn:microsoft.com/office/officeart/2005/8/layout/hierarchy4"/>
    <dgm:cxn modelId="{7A3BE8D1-581E-40E9-ABB6-D15F0049204E}" type="presParOf" srcId="{73293728-592E-4338-AB87-2AC4FCED647C}" destId="{C877937E-BF6D-4EE3-A84E-C485A4A82125}" srcOrd="1" destOrd="0" presId="urn:microsoft.com/office/officeart/2005/8/layout/hierarchy4"/>
    <dgm:cxn modelId="{EC50C757-BBA4-4BF6-B0E3-8151E7514904}" type="presParOf" srcId="{ED986375-36F5-4143-A5F0-85653599471E}" destId="{9F687AEC-AB3B-4512-84AB-9EF38359FE99}" srcOrd="1" destOrd="0" presId="urn:microsoft.com/office/officeart/2005/8/layout/hierarchy4"/>
    <dgm:cxn modelId="{E2FF6CFF-5D8B-4618-8F29-AA7F10ADAE78}" type="presParOf" srcId="{ED986375-36F5-4143-A5F0-85653599471E}" destId="{113415A5-E91F-4FE8-9BF8-30244626B0BF}" srcOrd="2" destOrd="0" presId="urn:microsoft.com/office/officeart/2005/8/layout/hierarchy4"/>
    <dgm:cxn modelId="{033DE5B7-333E-49EC-BA3B-10F0797318AC}" type="presParOf" srcId="{113415A5-E91F-4FE8-9BF8-30244626B0BF}" destId="{98728C6C-700D-4AF5-919D-571D1B1C73D6}" srcOrd="0" destOrd="0" presId="urn:microsoft.com/office/officeart/2005/8/layout/hierarchy4"/>
    <dgm:cxn modelId="{547E653F-9BC2-4C96-953F-133B6896D041}" type="presParOf" srcId="{113415A5-E91F-4FE8-9BF8-30244626B0BF}" destId="{7DA4393A-B616-4187-9FD5-5855AF709139}" srcOrd="1" destOrd="0" presId="urn:microsoft.com/office/officeart/2005/8/layout/hierarchy4"/>
    <dgm:cxn modelId="{C7A4B381-AB0B-46F4-8AB1-478522DB77C0}" type="presParOf" srcId="{113415A5-E91F-4FE8-9BF8-30244626B0BF}" destId="{5DBF41F9-76A7-4B1D-8947-AD1CA93918D7}" srcOrd="2" destOrd="0" presId="urn:microsoft.com/office/officeart/2005/8/layout/hierarchy4"/>
    <dgm:cxn modelId="{1047DB6C-CD16-437E-B4E7-85F6A3BC3DEC}" type="presParOf" srcId="{5DBF41F9-76A7-4B1D-8947-AD1CA93918D7}" destId="{AE066C26-0F89-4F74-8EEE-568A145904EB}" srcOrd="0" destOrd="0" presId="urn:microsoft.com/office/officeart/2005/8/layout/hierarchy4"/>
    <dgm:cxn modelId="{5103A110-3477-4465-B7F6-C2E8920AEB46}" type="presParOf" srcId="{AE066C26-0F89-4F74-8EEE-568A145904EB}" destId="{8A4A9CFA-AEA9-4F05-83EE-AD7DC19C36EB}" srcOrd="0" destOrd="0" presId="urn:microsoft.com/office/officeart/2005/8/layout/hierarchy4"/>
    <dgm:cxn modelId="{15818248-146C-4F9E-A9AB-4041099F935C}" type="presParOf" srcId="{AE066C26-0F89-4F74-8EEE-568A145904EB}" destId="{895BD70D-9B23-4D1F-955D-1C23DF0F0579}" srcOrd="1" destOrd="0" presId="urn:microsoft.com/office/officeart/2005/8/layout/hierarchy4"/>
    <dgm:cxn modelId="{761B5D8C-2B17-4BFC-863A-13A3D90C5741}" type="presParOf" srcId="{AE066C26-0F89-4F74-8EEE-568A145904EB}" destId="{74FFA38C-DB40-401A-8BBA-313CB5741F28}" srcOrd="2" destOrd="0" presId="urn:microsoft.com/office/officeart/2005/8/layout/hierarchy4"/>
    <dgm:cxn modelId="{A2B3685A-C8C0-4CF2-A36B-043D54E2E723}" type="presParOf" srcId="{74FFA38C-DB40-401A-8BBA-313CB5741F28}" destId="{0149EBE6-AA59-4F78-AF18-137F8047AB47}" srcOrd="0" destOrd="0" presId="urn:microsoft.com/office/officeart/2005/8/layout/hierarchy4"/>
    <dgm:cxn modelId="{D5195A35-BE50-49AD-A1F1-2FA5FB8DD58B}" type="presParOf" srcId="{0149EBE6-AA59-4F78-AF18-137F8047AB47}" destId="{14BABD28-5047-47A3-A701-B7AFBBE28819}" srcOrd="0" destOrd="0" presId="urn:microsoft.com/office/officeart/2005/8/layout/hierarchy4"/>
    <dgm:cxn modelId="{9E6569BD-9688-460E-BEE1-E327EEA26D02}" type="presParOf" srcId="{0149EBE6-AA59-4F78-AF18-137F8047AB47}" destId="{3F489D25-51FA-4C91-9DDF-6BA1DB51256D}" srcOrd="1" destOrd="0" presId="urn:microsoft.com/office/officeart/2005/8/layout/hierarchy4"/>
    <dgm:cxn modelId="{682A5054-5BF4-461C-9386-452BAAEC786B}" type="presParOf" srcId="{0149EBE6-AA59-4F78-AF18-137F8047AB47}" destId="{D0D594F6-8533-4A50-8AE7-20755C3BFFA9}" srcOrd="2" destOrd="0" presId="urn:microsoft.com/office/officeart/2005/8/layout/hierarchy4"/>
    <dgm:cxn modelId="{B0C3AAF2-5A15-4F39-8353-31949A645C0F}" type="presParOf" srcId="{D0D594F6-8533-4A50-8AE7-20755C3BFFA9}" destId="{25C7D557-F0AE-4C4E-8B80-BC2468777DC6}" srcOrd="0" destOrd="0" presId="urn:microsoft.com/office/officeart/2005/8/layout/hierarchy4"/>
    <dgm:cxn modelId="{5340198A-7BF9-43A1-88F7-8C36EC90FEFE}" type="presParOf" srcId="{25C7D557-F0AE-4C4E-8B80-BC2468777DC6}" destId="{8E7E2D4A-62E6-4A23-A5DD-552A63903B64}" srcOrd="0" destOrd="0" presId="urn:microsoft.com/office/officeart/2005/8/layout/hierarchy4"/>
    <dgm:cxn modelId="{D01DD4CF-DF58-4585-A1CC-8E1AF9CF88CE}" type="presParOf" srcId="{25C7D557-F0AE-4C4E-8B80-BC2468777DC6}" destId="{9B983630-5D09-45D7-92AD-109BAA43CF48}" srcOrd="1" destOrd="0" presId="urn:microsoft.com/office/officeart/2005/8/layout/hierarchy4"/>
    <dgm:cxn modelId="{29FCC065-ABB4-4640-B9EC-5A68AE7EA25E}" type="presParOf" srcId="{25C7D557-F0AE-4C4E-8B80-BC2468777DC6}" destId="{B338BAF6-59FE-4215-B697-18ED9B1E550D}" srcOrd="2" destOrd="0" presId="urn:microsoft.com/office/officeart/2005/8/layout/hierarchy4"/>
    <dgm:cxn modelId="{8D6F2F02-4060-44EA-AF6E-A334B85A8110}" type="presParOf" srcId="{B338BAF6-59FE-4215-B697-18ED9B1E550D}" destId="{C2D8D153-FBF9-44C5-B447-F4BF501D8FA1}" srcOrd="0" destOrd="0" presId="urn:microsoft.com/office/officeart/2005/8/layout/hierarchy4"/>
    <dgm:cxn modelId="{75A05A92-6416-4E7F-B012-2F2706B9CCBA}" type="presParOf" srcId="{C2D8D153-FBF9-44C5-B447-F4BF501D8FA1}" destId="{085136A3-D02F-461C-B31C-FD1D69D16759}" srcOrd="0" destOrd="0" presId="urn:microsoft.com/office/officeart/2005/8/layout/hierarchy4"/>
    <dgm:cxn modelId="{A3BCB80F-F506-472C-8BA9-820B50AFFE50}" type="presParOf" srcId="{C2D8D153-FBF9-44C5-B447-F4BF501D8FA1}" destId="{8A9FECDA-0971-4926-9F35-6C36E65B14A9}" srcOrd="1" destOrd="0" presId="urn:microsoft.com/office/officeart/2005/8/layout/hierarchy4"/>
    <dgm:cxn modelId="{08EC4A7E-D4DB-4C37-8C97-4E6A1FDD508D}" type="presParOf" srcId="{B74154C5-AFFE-498C-8E4C-911D7456AC97}" destId="{694C6A3E-E1B4-4940-ABED-A0BE47161CCE}" srcOrd="1" destOrd="0" presId="urn:microsoft.com/office/officeart/2005/8/layout/hierarchy4"/>
    <dgm:cxn modelId="{A506D3F4-B3CC-4F37-817D-9E5EEB9DCF26}" type="presParOf" srcId="{B74154C5-AFFE-498C-8E4C-911D7456AC97}" destId="{22BDFE06-8D1B-4C76-8FF0-2DABD4B35522}" srcOrd="2" destOrd="0" presId="urn:microsoft.com/office/officeart/2005/8/layout/hierarchy4"/>
    <dgm:cxn modelId="{0324F060-B5A3-4950-892D-3A0233B1DF34}" type="presParOf" srcId="{22BDFE06-8D1B-4C76-8FF0-2DABD4B35522}" destId="{576C6983-4618-426C-8177-DEA9FE3AC4EB}" srcOrd="0" destOrd="0" presId="urn:microsoft.com/office/officeart/2005/8/layout/hierarchy4"/>
    <dgm:cxn modelId="{8A3E2454-3EC2-46FD-967A-49274DBE463E}" type="presParOf" srcId="{22BDFE06-8D1B-4C76-8FF0-2DABD4B35522}" destId="{498D5BED-6816-45E0-A418-8DCFF49902AF}" srcOrd="1" destOrd="0" presId="urn:microsoft.com/office/officeart/2005/8/layout/hierarchy4"/>
    <dgm:cxn modelId="{FDC796F0-6FF3-4940-ADB3-A424C0D53B50}" type="presParOf" srcId="{22BDFE06-8D1B-4C76-8FF0-2DABD4B35522}" destId="{508A389B-C0F5-43D4-BD46-7C9F058EB2F7}" srcOrd="2" destOrd="0" presId="urn:microsoft.com/office/officeart/2005/8/layout/hierarchy4"/>
    <dgm:cxn modelId="{87F2D974-3193-4BF8-A916-D8A467F3AF94}" type="presParOf" srcId="{508A389B-C0F5-43D4-BD46-7C9F058EB2F7}" destId="{4BE30B0A-6BC4-4384-8F26-09633F1C2F67}" srcOrd="0" destOrd="0" presId="urn:microsoft.com/office/officeart/2005/8/layout/hierarchy4"/>
    <dgm:cxn modelId="{CA5F3900-D40D-4DAA-9BAD-E64BFDED210A}" type="presParOf" srcId="{4BE30B0A-6BC4-4384-8F26-09633F1C2F67}" destId="{C1736FFF-D3A9-461C-843A-75D86022B9DC}" srcOrd="0" destOrd="0" presId="urn:microsoft.com/office/officeart/2005/8/layout/hierarchy4"/>
    <dgm:cxn modelId="{9FC4FE75-0739-45DE-ADEF-39C17CAD8427}" type="presParOf" srcId="{4BE30B0A-6BC4-4384-8F26-09633F1C2F67}" destId="{45FD02FA-D649-4107-81C7-BA7596601166}" srcOrd="1" destOrd="0" presId="urn:microsoft.com/office/officeart/2005/8/layout/hierarchy4"/>
    <dgm:cxn modelId="{D104F3F8-63EC-46E5-83F8-06B9CD1F931C}" type="presParOf" srcId="{4BE30B0A-6BC4-4384-8F26-09633F1C2F67}" destId="{62BDDD9A-D02D-4EC9-9A51-1238D67179B7}" srcOrd="2" destOrd="0" presId="urn:microsoft.com/office/officeart/2005/8/layout/hierarchy4"/>
    <dgm:cxn modelId="{489BDD59-8079-402E-85E2-91A8BAC86455}" type="presParOf" srcId="{62BDDD9A-D02D-4EC9-9A51-1238D67179B7}" destId="{244A4C12-9192-4253-93E3-A0FF0E338196}" srcOrd="0" destOrd="0" presId="urn:microsoft.com/office/officeart/2005/8/layout/hierarchy4"/>
    <dgm:cxn modelId="{580618D5-356F-438A-AF2F-743F11068644}" type="presParOf" srcId="{244A4C12-9192-4253-93E3-A0FF0E338196}" destId="{33D6FFE4-E349-423D-A7F1-8E1A49A29AC4}" srcOrd="0" destOrd="0" presId="urn:microsoft.com/office/officeart/2005/8/layout/hierarchy4"/>
    <dgm:cxn modelId="{08A244DD-7BC8-4073-8B99-E8411A670B6D}" type="presParOf" srcId="{244A4C12-9192-4253-93E3-A0FF0E338196}" destId="{43C3D53A-843E-4C4F-9A60-8FB58F11DD4E}" srcOrd="1" destOrd="0" presId="urn:microsoft.com/office/officeart/2005/8/layout/hierarchy4"/>
    <dgm:cxn modelId="{78BF8CE5-ED8F-4C0F-A4D6-D749B1FF0C4A}" type="presParOf" srcId="{244A4C12-9192-4253-93E3-A0FF0E338196}" destId="{6E5BFFB0-6E2B-4011-9640-F6BAB03B9ADF}" srcOrd="2" destOrd="0" presId="urn:microsoft.com/office/officeart/2005/8/layout/hierarchy4"/>
    <dgm:cxn modelId="{BF9720C6-23C0-4D16-90AD-FA60228FB8A5}" type="presParOf" srcId="{6E5BFFB0-6E2B-4011-9640-F6BAB03B9ADF}" destId="{FF422C5A-2F9A-4C9D-854E-BFC785439DEC}" srcOrd="0" destOrd="0" presId="urn:microsoft.com/office/officeart/2005/8/layout/hierarchy4"/>
    <dgm:cxn modelId="{D51C2131-B583-4B23-B2D6-CE6146BDEB36}" type="presParOf" srcId="{FF422C5A-2F9A-4C9D-854E-BFC785439DEC}" destId="{C586111C-58B6-40AF-8D8A-60EE680572BA}" srcOrd="0" destOrd="0" presId="urn:microsoft.com/office/officeart/2005/8/layout/hierarchy4"/>
    <dgm:cxn modelId="{20E6BB86-12A4-4450-AAA4-8B547E37B6D6}" type="presParOf" srcId="{FF422C5A-2F9A-4C9D-854E-BFC785439DEC}" destId="{A0E0AB26-1DEA-4D08-AD62-8A7E0816A59C}" srcOrd="1" destOrd="0" presId="urn:microsoft.com/office/officeart/2005/8/layout/hierarchy4"/>
    <dgm:cxn modelId="{3141CE21-6EC4-4C8B-81C6-C5B0A75BF86C}" type="presParOf" srcId="{FF422C5A-2F9A-4C9D-854E-BFC785439DEC}" destId="{FFF447F9-BACE-4B19-B5DF-5D71FE61C4DC}" srcOrd="2" destOrd="0" presId="urn:microsoft.com/office/officeart/2005/8/layout/hierarchy4"/>
    <dgm:cxn modelId="{505995E0-EC52-4179-9A2F-CFB4E5A182C3}" type="presParOf" srcId="{FFF447F9-BACE-4B19-B5DF-5D71FE61C4DC}" destId="{5106FDE3-AC3E-4615-8C4F-829EABC2C26C}" srcOrd="0" destOrd="0" presId="urn:microsoft.com/office/officeart/2005/8/layout/hierarchy4"/>
    <dgm:cxn modelId="{D2543C0A-8A16-4129-A936-987AD0EC159B}" type="presParOf" srcId="{5106FDE3-AC3E-4615-8C4F-829EABC2C26C}" destId="{41590EE3-70B4-4E0E-8D44-18EF1FD97F2E}" srcOrd="0" destOrd="0" presId="urn:microsoft.com/office/officeart/2005/8/layout/hierarchy4"/>
    <dgm:cxn modelId="{0C528487-9641-4C62-87DB-D4D0468B0176}" type="presParOf" srcId="{5106FDE3-AC3E-4615-8C4F-829EABC2C26C}" destId="{58DAA9F4-0E18-4F78-BD4F-92D296477D35}" srcOrd="1" destOrd="0" presId="urn:microsoft.com/office/officeart/2005/8/layout/hierarchy4"/>
    <dgm:cxn modelId="{F45D0914-AF43-482D-BABF-32AECEBDBBBF}" type="presParOf" srcId="{5106FDE3-AC3E-4615-8C4F-829EABC2C26C}" destId="{D1A4E4BA-FB74-44DD-88E4-672303AAC4FA}" srcOrd="2" destOrd="0" presId="urn:microsoft.com/office/officeart/2005/8/layout/hierarchy4"/>
    <dgm:cxn modelId="{6E348CD3-9253-4346-8FD1-9325E5634D4A}" type="presParOf" srcId="{D1A4E4BA-FB74-44DD-88E4-672303AAC4FA}" destId="{E5B57F09-2B59-4711-A8C9-974EF4149D9A}" srcOrd="0" destOrd="0" presId="urn:microsoft.com/office/officeart/2005/8/layout/hierarchy4"/>
    <dgm:cxn modelId="{BBB7E4D2-BA24-446C-B84F-9092EA0774DD}" type="presParOf" srcId="{E5B57F09-2B59-4711-A8C9-974EF4149D9A}" destId="{6CE5FDB4-BFBB-4259-A330-B441199BCE24}" srcOrd="0" destOrd="0" presId="urn:microsoft.com/office/officeart/2005/8/layout/hierarchy4"/>
    <dgm:cxn modelId="{C3153EFF-AD12-4A19-A6B7-44D5D6FC1135}" type="presParOf" srcId="{E5B57F09-2B59-4711-A8C9-974EF4149D9A}" destId="{E607D5B5-B0CE-46E0-84C5-F456BAF04EE4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E075476-E9CA-4A59-A127-31223E8D37A1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946393D2-3BB5-4D19-BAF6-84B7339845C4}">
      <dgm:prSet phldrT="[Текст]" custT="1"/>
      <dgm:spPr>
        <a:solidFill>
          <a:schemeClr val="accent2"/>
        </a:solidFill>
      </dgm:spPr>
      <dgm:t>
        <a:bodyPr/>
        <a:lstStyle/>
        <a:p>
          <a:r>
            <a:rPr lang="ru-RU" sz="1400" b="1" dirty="0" smtClean="0"/>
            <a:t>Достижение значений показателей (индикаторов) </a:t>
          </a:r>
          <a:endParaRPr lang="ru-RU" sz="1400" b="1" dirty="0"/>
        </a:p>
      </dgm:t>
    </dgm:pt>
    <dgm:pt modelId="{6D4C3ED2-39E1-4137-9A50-9D8AF25F37D5}" type="par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E900975D-4121-430B-8FA3-BEFE3EC45817}" type="sibTrans" cxnId="{177B1604-DECB-437F-BD0A-A555EEF6E09F}">
      <dgm:prSet/>
      <dgm:spPr/>
      <dgm:t>
        <a:bodyPr/>
        <a:lstStyle/>
        <a:p>
          <a:endParaRPr lang="ru-RU" sz="1100" b="1"/>
        </a:p>
      </dgm:t>
    </dgm:pt>
    <dgm:pt modelId="{5A6BA2F8-AB86-4FEA-9FCE-F9FA52A7F9A0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2015 год</a:t>
          </a:r>
          <a:endParaRPr lang="ru-RU" sz="1400" b="1" dirty="0"/>
        </a:p>
      </dgm:t>
    </dgm:pt>
    <dgm:pt modelId="{6CA8BE2D-8B63-444F-91FB-8F9AAFFFD516}" type="par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C6F24F42-97B0-4B65-A4C6-FEB3AD0E1596}" type="sibTrans" cxnId="{85E56FFB-E071-40C7-BFC1-E9508A75A379}">
      <dgm:prSet/>
      <dgm:spPr/>
      <dgm:t>
        <a:bodyPr/>
        <a:lstStyle/>
        <a:p>
          <a:endParaRPr lang="ru-RU" sz="1100" b="1"/>
        </a:p>
      </dgm:t>
    </dgm:pt>
    <dgm:pt modelId="{88AF55BF-2C52-478B-8F7B-157C2C0B3B5C}">
      <dgm:prSet phldrT="[Текст]" custT="1"/>
      <dgm:spPr/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864D3113-CD68-4C58-934C-D98B64584BCB}" type="par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5BB4011B-E3FC-4057-A00E-8A9838BA3A59}" type="sibTrans" cxnId="{0BA4BC91-63D1-4150-A3D8-4B5CE4AAE016}">
      <dgm:prSet/>
      <dgm:spPr/>
      <dgm:t>
        <a:bodyPr/>
        <a:lstStyle/>
        <a:p>
          <a:endParaRPr lang="ru-RU" sz="1100" b="1"/>
        </a:p>
      </dgm:t>
    </dgm:pt>
    <dgm:pt modelId="{A57325F4-ED51-4632-8210-EB7BB1A937E3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факт</a:t>
          </a:r>
          <a:endParaRPr lang="ru-RU" sz="1100" b="1" dirty="0"/>
        </a:p>
      </dgm:t>
    </dgm:pt>
    <dgm:pt modelId="{6150F581-7907-438C-A5FF-D5610DEF132F}" type="par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E72CAC59-F6F2-42E5-B76B-89BAE641EF02}" type="sibTrans" cxnId="{E4F2792D-07C5-4C94-A5E2-650B4BA37CD8}">
      <dgm:prSet/>
      <dgm:spPr/>
      <dgm:t>
        <a:bodyPr/>
        <a:lstStyle/>
        <a:p>
          <a:endParaRPr lang="ru-RU" sz="1100" b="1"/>
        </a:p>
      </dgm:t>
    </dgm:pt>
    <dgm:pt modelId="{7711325B-E859-44FE-8B41-57F9AFDCA54B}">
      <dgm:prSet phldrT="[Текст]" custT="1"/>
      <dgm:spPr>
        <a:solidFill>
          <a:schemeClr val="accent4"/>
        </a:solidFill>
      </dgm:spPr>
      <dgm:t>
        <a:bodyPr/>
        <a:lstStyle/>
        <a:p>
          <a:r>
            <a:rPr lang="ru-RU" sz="1400" b="1" dirty="0" smtClean="0"/>
            <a:t>2016 год</a:t>
          </a:r>
          <a:endParaRPr lang="ru-RU" sz="1400" b="1" dirty="0"/>
        </a:p>
      </dgm:t>
    </dgm:pt>
    <dgm:pt modelId="{2BF8A7FD-5B45-414F-8537-22861CA0057A}" type="par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A670FA7C-7403-44C0-BA19-83B2BA693E61}" type="sibTrans" cxnId="{605000A8-E9A8-4E12-A1C8-8FA726E7C9AE}">
      <dgm:prSet/>
      <dgm:spPr/>
      <dgm:t>
        <a:bodyPr/>
        <a:lstStyle/>
        <a:p>
          <a:endParaRPr lang="ru-RU" sz="1100" b="1"/>
        </a:p>
      </dgm:t>
    </dgm:pt>
    <dgm:pt modelId="{B27758F7-CCC5-4853-943C-C625AC5B9618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план</a:t>
          </a:r>
          <a:endParaRPr lang="ru-RU" sz="1100" b="1" dirty="0"/>
        </a:p>
      </dgm:t>
    </dgm:pt>
    <dgm:pt modelId="{9938749E-0144-426C-8499-F0A7FBDF416A}" type="par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34700083-B36F-462F-B323-1D0EB181521B}" type="sibTrans" cxnId="{C38E8795-CB70-4D9A-9446-1192A76BFB91}">
      <dgm:prSet/>
      <dgm:spPr/>
      <dgm:t>
        <a:bodyPr/>
        <a:lstStyle/>
        <a:p>
          <a:endParaRPr lang="ru-RU" sz="1100" b="1"/>
        </a:p>
      </dgm:t>
    </dgm:pt>
    <dgm:pt modelId="{6B08672F-E0FF-490A-8A6A-EE15E9A347DB}">
      <dgm:prSet custT="1"/>
      <dgm:spPr/>
      <dgm:t>
        <a:bodyPr/>
        <a:lstStyle/>
        <a:p>
          <a:r>
            <a:rPr lang="ru-RU" sz="1100" b="1" dirty="0" smtClean="0"/>
            <a:t>3500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C79FC32D-21F6-44D8-BB85-40E56683B653}" type="par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1D61555D-5C35-4B12-BFFF-483B302CB699}" type="sibTrans" cxnId="{81491584-AF29-4A41-A880-E8728934FEF0}">
      <dgm:prSet/>
      <dgm:spPr/>
      <dgm:t>
        <a:bodyPr/>
        <a:lstStyle/>
        <a:p>
          <a:endParaRPr lang="ru-RU" sz="1100" b="1"/>
        </a:p>
      </dgm:t>
    </dgm:pt>
    <dgm:pt modelId="{F6F97186-B344-4193-9FE9-6DFB5403A289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2966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F22CCE59-9B42-4DA2-949C-34E1E0586A20}" type="par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01E5FF1C-8ED4-4ED1-A0DD-0AA37640AF28}" type="sibTrans" cxnId="{C28CBCF7-3139-40F7-B426-1830BB2434D9}">
      <dgm:prSet/>
      <dgm:spPr/>
      <dgm:t>
        <a:bodyPr/>
        <a:lstStyle/>
        <a:p>
          <a:endParaRPr lang="ru-RU" sz="1100" b="1"/>
        </a:p>
      </dgm:t>
    </dgm:pt>
    <dgm:pt modelId="{A1BB5A2E-A45D-4F6A-B329-CD4782193917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3600 </a:t>
          </a:r>
          <a:r>
            <a:rPr lang="ru-RU" sz="1100" b="1" dirty="0" err="1" smtClean="0"/>
            <a:t>тыс.куб.м</a:t>
          </a:r>
          <a:endParaRPr lang="ru-RU" sz="1100" b="1" dirty="0"/>
        </a:p>
      </dgm:t>
    </dgm:pt>
    <dgm:pt modelId="{64F31578-307B-4AF8-9DDD-FA0365BF46F7}" type="par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EE696C4B-FDDD-492E-99F0-85F84DCD2C36}" type="sibTrans" cxnId="{EFA08DB9-2A00-43D3-B718-DCFAD41C9E5B}">
      <dgm:prSet/>
      <dgm:spPr/>
      <dgm:t>
        <a:bodyPr/>
        <a:lstStyle/>
        <a:p>
          <a:endParaRPr lang="ru-RU" sz="1100" b="1"/>
        </a:p>
      </dgm:t>
    </dgm:pt>
    <dgm:pt modelId="{38339FB0-E72C-41C6-B50E-F0AC88B19FB8}">
      <dgm:prSet custT="1"/>
      <dgm:spPr/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BCD2EDD9-D801-4E03-BB4B-D967153748FB}" type="par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8F96F08A-9CC7-4FB6-A9E1-3EDCD9F33FD8}" type="sibTrans" cxnId="{5BA4828B-CA0A-4DD7-BA23-AF56465333D3}">
      <dgm:prSet/>
      <dgm:spPr/>
      <dgm:t>
        <a:bodyPr/>
        <a:lstStyle/>
        <a:p>
          <a:endParaRPr lang="ru-RU" sz="1100" b="1"/>
        </a:p>
      </dgm:t>
    </dgm:pt>
    <dgm:pt modelId="{CD119780-6575-4106-AE5B-2CC6B48E548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58,3%</a:t>
          </a:r>
          <a:endParaRPr lang="ru-RU" sz="1100" b="1" dirty="0"/>
        </a:p>
      </dgm:t>
    </dgm:pt>
    <dgm:pt modelId="{A99EC59D-97F4-424A-A28E-01E77005439E}" type="par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3BBBAA4F-305C-4E5F-BBCB-DE1B8ED5978A}" type="sibTrans" cxnId="{7C2E5991-6D03-4679-BB46-318B01A66142}">
      <dgm:prSet/>
      <dgm:spPr/>
      <dgm:t>
        <a:bodyPr/>
        <a:lstStyle/>
        <a:p>
          <a:endParaRPr lang="ru-RU" sz="1100" b="1"/>
        </a:p>
      </dgm:t>
    </dgm:pt>
    <dgm:pt modelId="{B34B6A16-5EF9-4B63-A5E4-12B190B34880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58,9%</a:t>
          </a:r>
          <a:endParaRPr lang="ru-RU" sz="1100" b="1" dirty="0"/>
        </a:p>
      </dgm:t>
    </dgm:pt>
    <dgm:pt modelId="{3047CE4C-FF19-4B45-8312-79C9A6EA38F8}" type="par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844E05AD-2AB6-4319-9130-67827496C360}" type="sibTrans" cxnId="{8F1F720A-D988-4739-9FFF-05E5C9E9A372}">
      <dgm:prSet/>
      <dgm:spPr/>
      <dgm:t>
        <a:bodyPr/>
        <a:lstStyle/>
        <a:p>
          <a:endParaRPr lang="ru-RU" sz="1100" b="1"/>
        </a:p>
      </dgm:t>
    </dgm:pt>
    <dgm:pt modelId="{A0EE0816-71FE-4855-B1E0-02990AF78A21}">
      <dgm:prSet custT="1"/>
      <dgm:spPr/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75674904-C66D-4634-9B49-059D96BD5483}" type="par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A2DE86E6-72CD-4DC8-9624-4DD62F96EFAF}" type="sibTrans" cxnId="{FD0B4AA9-BC48-4557-8309-723E52DF4E6F}">
      <dgm:prSet/>
      <dgm:spPr/>
      <dgm:t>
        <a:bodyPr/>
        <a:lstStyle/>
        <a:p>
          <a:endParaRPr lang="ru-RU" sz="1100" b="1"/>
        </a:p>
      </dgm:t>
    </dgm:pt>
    <dgm:pt modelId="{93520637-36B3-4AB9-B949-92D55141E733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101,8%</a:t>
          </a:r>
          <a:endParaRPr lang="ru-RU" sz="1100" b="1" dirty="0"/>
        </a:p>
      </dgm:t>
    </dgm:pt>
    <dgm:pt modelId="{15E02305-DAD8-4809-8067-42DAD00486AD}" type="par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59CBCFDE-87C7-4CA0-895C-10567390C816}" type="sibTrans" cxnId="{63612CDA-BBAA-48D8-BF07-558BDAD747A0}">
      <dgm:prSet/>
      <dgm:spPr/>
      <dgm:t>
        <a:bodyPr/>
        <a:lstStyle/>
        <a:p>
          <a:endParaRPr lang="ru-RU" sz="1100" b="1"/>
        </a:p>
      </dgm:t>
    </dgm:pt>
    <dgm:pt modelId="{9A0A1B48-08CE-44F2-8C66-5814C06EE4CC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101,7%</a:t>
          </a:r>
          <a:endParaRPr lang="ru-RU" sz="1100" b="1" dirty="0"/>
        </a:p>
      </dgm:t>
    </dgm:pt>
    <dgm:pt modelId="{29FE6CB6-1907-439D-BB9A-57865C4A7A77}" type="par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26501B87-1556-4F1B-A703-D81F2BA2DB5B}" type="sibTrans" cxnId="{B7EC6DDD-6433-44EC-9FD5-BD8BA88E6613}">
      <dgm:prSet/>
      <dgm:spPr/>
      <dgm:t>
        <a:bodyPr/>
        <a:lstStyle/>
        <a:p>
          <a:endParaRPr lang="ru-RU" sz="1100" b="1"/>
        </a:p>
      </dgm:t>
    </dgm:pt>
    <dgm:pt modelId="{791EFB96-2A48-4A9C-BE1D-F031EA878AFE}">
      <dgm:prSet custT="1"/>
      <dgm:spPr/>
      <dgm:t>
        <a:bodyPr/>
        <a:lstStyle/>
        <a:p>
          <a:r>
            <a:rPr lang="ru-RU" sz="1100" b="1" dirty="0" smtClean="0"/>
            <a:t>5%</a:t>
          </a:r>
          <a:endParaRPr lang="ru-RU" sz="1100" b="1" dirty="0"/>
        </a:p>
      </dgm:t>
    </dgm:pt>
    <dgm:pt modelId="{1E8A2730-A5BA-46E9-A335-CB83EFC33D2E}" type="par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13658E9D-3F3D-4273-992A-0B3786DB1FA2}" type="sibTrans" cxnId="{6738166E-1452-4A75-8F33-77A0EBB476DE}">
      <dgm:prSet/>
      <dgm:spPr/>
      <dgm:t>
        <a:bodyPr/>
        <a:lstStyle/>
        <a:p>
          <a:endParaRPr lang="ru-RU" sz="1100" b="1"/>
        </a:p>
      </dgm:t>
    </dgm:pt>
    <dgm:pt modelId="{44367D81-039C-4579-8E09-66CAF90F5041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4,16%</a:t>
          </a:r>
          <a:endParaRPr lang="ru-RU" sz="1100" b="1" dirty="0"/>
        </a:p>
      </dgm:t>
    </dgm:pt>
    <dgm:pt modelId="{67B6E404-88D1-4D88-A32E-7761881B20C7}" type="par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F7E1C861-8795-4EA1-A76A-EE2CB6232346}" type="sibTrans" cxnId="{0DC76281-AE6D-4D6E-81A2-1B2B3B2AF0AA}">
      <dgm:prSet/>
      <dgm:spPr/>
      <dgm:t>
        <a:bodyPr/>
        <a:lstStyle/>
        <a:p>
          <a:endParaRPr lang="ru-RU" sz="1100" b="1"/>
        </a:p>
      </dgm:t>
    </dgm:pt>
    <dgm:pt modelId="{614AF9F2-E1A1-4D10-882A-EB6B0D669FCA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5,1%</a:t>
          </a:r>
          <a:endParaRPr lang="ru-RU" sz="1100" b="1" dirty="0"/>
        </a:p>
      </dgm:t>
    </dgm:pt>
    <dgm:pt modelId="{5B0591E8-42AF-40BA-A11A-3996F9B13E48}" type="par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A52C1518-95AA-4EDF-99FF-93D999EDDD4A}" type="sibTrans" cxnId="{F1D9D270-AECF-4F03-87DB-1FE8BCAFEC8D}">
      <dgm:prSet/>
      <dgm:spPr/>
      <dgm:t>
        <a:bodyPr/>
        <a:lstStyle/>
        <a:p>
          <a:endParaRPr lang="ru-RU" sz="1100" b="1"/>
        </a:p>
      </dgm:t>
    </dgm:pt>
    <dgm:pt modelId="{BEF973DE-6365-49F3-835F-CCBF08C4BF08}">
      <dgm:prSet custT="1"/>
      <dgm:spPr/>
      <dgm:t>
        <a:bodyPr/>
        <a:lstStyle/>
        <a:p>
          <a:r>
            <a:rPr lang="ru-RU" sz="1100" b="1" dirty="0" smtClean="0"/>
            <a:t>54%</a:t>
          </a:r>
          <a:endParaRPr lang="ru-RU" sz="1100" b="1" dirty="0"/>
        </a:p>
      </dgm:t>
    </dgm:pt>
    <dgm:pt modelId="{4114FF11-0257-4D42-AADC-1BE4D81731B2}" type="par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4B6E5B7-7418-4AEA-A67A-36550A12FE23}" type="sibTrans" cxnId="{91EE41DD-3D34-4525-8B8A-AC9BAD6A700E}">
      <dgm:prSet/>
      <dgm:spPr/>
      <dgm:t>
        <a:bodyPr/>
        <a:lstStyle/>
        <a:p>
          <a:endParaRPr lang="ru-RU" sz="1100" b="1"/>
        </a:p>
      </dgm:t>
    </dgm:pt>
    <dgm:pt modelId="{9C715FE5-31CA-4541-A958-D2C730C134E0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56,8%</a:t>
          </a:r>
          <a:endParaRPr lang="ru-RU" sz="1100" b="1" dirty="0"/>
        </a:p>
      </dgm:t>
    </dgm:pt>
    <dgm:pt modelId="{536A8C1B-37CE-4FCD-A098-830552423D53}" type="par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132F376-D606-4DE2-9BBB-04499697516A}" type="sibTrans" cxnId="{3309F21D-4431-4903-BB3C-90427A73504C}">
      <dgm:prSet/>
      <dgm:spPr/>
      <dgm:t>
        <a:bodyPr/>
        <a:lstStyle/>
        <a:p>
          <a:endParaRPr lang="ru-RU" sz="1100" b="1"/>
        </a:p>
      </dgm:t>
    </dgm:pt>
    <dgm:pt modelId="{BE98D1AB-A280-4D0B-A815-73E57FD87EC3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56%</a:t>
          </a:r>
          <a:endParaRPr lang="ru-RU" sz="1100" b="1" dirty="0"/>
        </a:p>
      </dgm:t>
    </dgm:pt>
    <dgm:pt modelId="{CDDECA34-9841-4A92-959B-4DB892243F64}" type="par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2FD537BC-8C4D-4BAF-9555-CDCB9FCAC8F1}" type="sibTrans" cxnId="{15B242EC-11A3-40F7-B2A4-A7E917E37951}">
      <dgm:prSet/>
      <dgm:spPr/>
      <dgm:t>
        <a:bodyPr/>
        <a:lstStyle/>
        <a:p>
          <a:endParaRPr lang="ru-RU" sz="1100" b="1"/>
        </a:p>
      </dgm:t>
    </dgm:pt>
    <dgm:pt modelId="{760B7BB0-6CDC-4C42-A4D4-3948592E3CC2}">
      <dgm:prSet custT="1"/>
      <dgm:spPr/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183294BA-F08B-4F00-A2C9-E7340190BF27}" type="par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B450BEF8-5FD5-4BB7-BBE9-94543DFCEDAA}" type="sibTrans" cxnId="{82628FE3-2F0A-4606-8242-BC6E9B910153}">
      <dgm:prSet/>
      <dgm:spPr/>
      <dgm:t>
        <a:bodyPr/>
        <a:lstStyle/>
        <a:p>
          <a:endParaRPr lang="ru-RU" sz="1100" b="1"/>
        </a:p>
      </dgm:t>
    </dgm:pt>
    <dgm:pt modelId="{8536FD6B-8AD2-4A43-B337-6FD60B3FD4B2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39,8%</a:t>
          </a:r>
          <a:endParaRPr lang="ru-RU" sz="1100" b="1" dirty="0"/>
        </a:p>
      </dgm:t>
    </dgm:pt>
    <dgm:pt modelId="{AE96D71A-01B8-4654-A8DF-88EC5108171C}" type="par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60DD4894-6B75-4AA7-A724-54B5BA9C59B6}" type="sibTrans" cxnId="{9C500218-733C-43E7-BB06-892635C0F7E2}">
      <dgm:prSet/>
      <dgm:spPr/>
      <dgm:t>
        <a:bodyPr/>
        <a:lstStyle/>
        <a:p>
          <a:endParaRPr lang="ru-RU" sz="1100" b="1"/>
        </a:p>
      </dgm:t>
    </dgm:pt>
    <dgm:pt modelId="{4D9EF634-1BF2-4A35-90CA-8A6D73717D8F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39,9%</a:t>
          </a:r>
          <a:endParaRPr lang="ru-RU" sz="1100" b="1" dirty="0"/>
        </a:p>
      </dgm:t>
    </dgm:pt>
    <dgm:pt modelId="{D6488317-C95D-43C5-9B8A-714D8EF3A555}" type="par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0BFC9299-BE1F-43E4-88A9-E9437E2FDE3A}" type="sibTrans" cxnId="{EE08F3E1-4048-489C-B5CE-A9EE78DAE2A6}">
      <dgm:prSet/>
      <dgm:spPr/>
      <dgm:t>
        <a:bodyPr/>
        <a:lstStyle/>
        <a:p>
          <a:endParaRPr lang="ru-RU" sz="1100" b="1"/>
        </a:p>
      </dgm:t>
    </dgm:pt>
    <dgm:pt modelId="{1EB24ED6-8318-42F7-A9D6-D82438474064}">
      <dgm:prSet custT="1"/>
      <dgm:spPr/>
      <dgm:t>
        <a:bodyPr/>
        <a:lstStyle/>
        <a:p>
          <a:r>
            <a:rPr lang="ru-RU" sz="1100" b="1" dirty="0" smtClean="0"/>
            <a:t>72,9 руб. на 1 га</a:t>
          </a:r>
          <a:endParaRPr lang="ru-RU" sz="1100" b="1" dirty="0"/>
        </a:p>
      </dgm:t>
    </dgm:pt>
    <dgm:pt modelId="{73053D4B-97B6-4717-947D-221B14DBA9FA}" type="par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15C83D72-75FC-4ADF-88E4-6BFD8F38066F}" type="sibTrans" cxnId="{A6E1B6F7-E5B5-4056-AFC5-A597599F0AF8}">
      <dgm:prSet/>
      <dgm:spPr/>
      <dgm:t>
        <a:bodyPr/>
        <a:lstStyle/>
        <a:p>
          <a:endParaRPr lang="ru-RU" sz="1100" b="1"/>
        </a:p>
      </dgm:t>
    </dgm:pt>
    <dgm:pt modelId="{DC722614-D910-48E5-B4DB-10C9FEEA1F64}">
      <dgm:prSet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100" b="1" dirty="0" smtClean="0"/>
            <a:t>49,4 руб. на 1 га</a:t>
          </a:r>
          <a:endParaRPr lang="ru-RU" sz="1100" b="1" dirty="0"/>
        </a:p>
      </dgm:t>
    </dgm:pt>
    <dgm:pt modelId="{717D88B6-8BDB-4F41-9877-821E0194E958}" type="par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A9A42DA1-2B08-4E7D-A3ED-88FF9D735BF1}" type="sibTrans" cxnId="{FD36F6B4-3270-4488-A9B1-D7EA6930C0A1}">
      <dgm:prSet/>
      <dgm:spPr/>
      <dgm:t>
        <a:bodyPr/>
        <a:lstStyle/>
        <a:p>
          <a:endParaRPr lang="ru-RU" sz="1100" b="1"/>
        </a:p>
      </dgm:t>
    </dgm:pt>
    <dgm:pt modelId="{30D4164A-77BD-4082-90FA-94DEA28292F9}">
      <dgm:prSet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100" b="1" dirty="0" smtClean="0"/>
            <a:t>73,5 руб. на 1 га</a:t>
          </a:r>
          <a:endParaRPr lang="ru-RU" sz="1100" b="1" dirty="0"/>
        </a:p>
      </dgm:t>
    </dgm:pt>
    <dgm:pt modelId="{76EA3304-4694-43B5-9430-085F265215D3}" type="par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719D61AA-3576-4B4B-9B86-78D3FC03ED0E}" type="sibTrans" cxnId="{12941072-D46A-43DC-AF02-4A1351E967EB}">
      <dgm:prSet/>
      <dgm:spPr/>
      <dgm:t>
        <a:bodyPr/>
        <a:lstStyle/>
        <a:p>
          <a:endParaRPr lang="ru-RU" sz="1100" b="1"/>
        </a:p>
      </dgm:t>
    </dgm:pt>
    <dgm:pt modelId="{25DDEEC2-9BA5-4367-BB24-33CAA47BBC09}" type="pres">
      <dgm:prSet presAssocID="{CE075476-E9CA-4A59-A127-31223E8D37A1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7933F1B-038B-4A5D-83E8-61DBF60EC4B3}" type="pres">
      <dgm:prSet presAssocID="{946393D2-3BB5-4D19-BAF6-84B7339845C4}" presName="vertOne" presStyleCnt="0"/>
      <dgm:spPr/>
    </dgm:pt>
    <dgm:pt modelId="{9DF12F5D-797B-4C71-93F7-7C835BFF7982}" type="pres">
      <dgm:prSet presAssocID="{946393D2-3BB5-4D19-BAF6-84B7339845C4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B51C614-670C-40C7-BCBD-B3150FB090FB}" type="pres">
      <dgm:prSet presAssocID="{946393D2-3BB5-4D19-BAF6-84B7339845C4}" presName="parTransOne" presStyleCnt="0"/>
      <dgm:spPr/>
    </dgm:pt>
    <dgm:pt modelId="{B74154C5-AFFE-498C-8E4C-911D7456AC97}" type="pres">
      <dgm:prSet presAssocID="{946393D2-3BB5-4D19-BAF6-84B7339845C4}" presName="horzOne" presStyleCnt="0"/>
      <dgm:spPr/>
    </dgm:pt>
    <dgm:pt modelId="{AA6E5317-C9D5-49D6-9218-04A9A8CDF9E8}" type="pres">
      <dgm:prSet presAssocID="{5A6BA2F8-AB86-4FEA-9FCE-F9FA52A7F9A0}" presName="vertTwo" presStyleCnt="0"/>
      <dgm:spPr/>
    </dgm:pt>
    <dgm:pt modelId="{EFD09625-1EEB-463A-9D51-52F09A5E039B}" type="pres">
      <dgm:prSet presAssocID="{5A6BA2F8-AB86-4FEA-9FCE-F9FA52A7F9A0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65A41FF-7035-4133-9240-517AEBC67369}" type="pres">
      <dgm:prSet presAssocID="{5A6BA2F8-AB86-4FEA-9FCE-F9FA52A7F9A0}" presName="parTransTwo" presStyleCnt="0"/>
      <dgm:spPr/>
    </dgm:pt>
    <dgm:pt modelId="{ED986375-36F5-4143-A5F0-85653599471E}" type="pres">
      <dgm:prSet presAssocID="{5A6BA2F8-AB86-4FEA-9FCE-F9FA52A7F9A0}" presName="horzTwo" presStyleCnt="0"/>
      <dgm:spPr/>
    </dgm:pt>
    <dgm:pt modelId="{3DBCE625-CEFD-4EF1-944D-CC5E1F9EB348}" type="pres">
      <dgm:prSet presAssocID="{88AF55BF-2C52-478B-8F7B-157C2C0B3B5C}" presName="vertThree" presStyleCnt="0"/>
      <dgm:spPr/>
    </dgm:pt>
    <dgm:pt modelId="{A222F7FC-2C70-4D44-8E21-34A02376492D}" type="pres">
      <dgm:prSet presAssocID="{88AF55BF-2C52-478B-8F7B-157C2C0B3B5C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0163781-30A9-4492-8F46-0B375E77D606}" type="pres">
      <dgm:prSet presAssocID="{88AF55BF-2C52-478B-8F7B-157C2C0B3B5C}" presName="parTransThree" presStyleCnt="0"/>
      <dgm:spPr/>
    </dgm:pt>
    <dgm:pt modelId="{6207E762-9DCF-4231-A9C6-08BD43E83D20}" type="pres">
      <dgm:prSet presAssocID="{88AF55BF-2C52-478B-8F7B-157C2C0B3B5C}" presName="horzThree" presStyleCnt="0"/>
      <dgm:spPr/>
    </dgm:pt>
    <dgm:pt modelId="{CFAF5DA1-06E5-4585-BDBB-446033F9BE23}" type="pres">
      <dgm:prSet presAssocID="{6B08672F-E0FF-490A-8A6A-EE15E9A347DB}" presName="vertFour" presStyleCnt="0">
        <dgm:presLayoutVars>
          <dgm:chPref val="3"/>
        </dgm:presLayoutVars>
      </dgm:prSet>
      <dgm:spPr/>
    </dgm:pt>
    <dgm:pt modelId="{F6FE7E8E-883A-4C79-93F7-AEF9AEF9F9DE}" type="pres">
      <dgm:prSet presAssocID="{6B08672F-E0FF-490A-8A6A-EE15E9A347DB}" presName="txFour" presStyleLbl="node4" presStyleIdx="0" presStyleCnt="21" custLinFactNeighborX="-36" custLinFactNeighborY="99949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4A7653C-2830-4B7A-B97A-E0B91F2A457A}" type="pres">
      <dgm:prSet presAssocID="{6B08672F-E0FF-490A-8A6A-EE15E9A347DB}" presName="parTransFour" presStyleCnt="0"/>
      <dgm:spPr/>
    </dgm:pt>
    <dgm:pt modelId="{E69FA2EB-A010-4E64-83A0-722237B7A7E1}" type="pres">
      <dgm:prSet presAssocID="{6B08672F-E0FF-490A-8A6A-EE15E9A347DB}" presName="horzFour" presStyleCnt="0"/>
      <dgm:spPr/>
    </dgm:pt>
    <dgm:pt modelId="{67CE9756-A8D0-45D9-86D8-03109F5CBCE9}" type="pres">
      <dgm:prSet presAssocID="{38339FB0-E72C-41C6-B50E-F0AC88B19FB8}" presName="vertFour" presStyleCnt="0">
        <dgm:presLayoutVars>
          <dgm:chPref val="3"/>
        </dgm:presLayoutVars>
      </dgm:prSet>
      <dgm:spPr/>
    </dgm:pt>
    <dgm:pt modelId="{B0232F34-051D-481D-9CC7-7CFB0339C454}" type="pres">
      <dgm:prSet presAssocID="{38339FB0-E72C-41C6-B50E-F0AC88B19FB8}" presName="txFour" presStyleLbl="node4" presStyleIdx="1" presStyleCnt="21" custScaleY="1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71A3C60-BC49-49D1-BCCE-B160FCDBC262}" type="pres">
      <dgm:prSet presAssocID="{38339FB0-E72C-41C6-B50E-F0AC88B19FB8}" presName="parTransFour" presStyleCnt="0"/>
      <dgm:spPr/>
    </dgm:pt>
    <dgm:pt modelId="{03D9FDDF-6FEE-4AC3-8403-A2D130230B08}" type="pres">
      <dgm:prSet presAssocID="{38339FB0-E72C-41C6-B50E-F0AC88B19FB8}" presName="horzFour" presStyleCnt="0"/>
      <dgm:spPr/>
    </dgm:pt>
    <dgm:pt modelId="{A97F1489-052C-4C38-86B7-BC4BB90AC75E}" type="pres">
      <dgm:prSet presAssocID="{A0EE0816-71FE-4855-B1E0-02990AF78A21}" presName="vertFour" presStyleCnt="0">
        <dgm:presLayoutVars>
          <dgm:chPref val="3"/>
        </dgm:presLayoutVars>
      </dgm:prSet>
      <dgm:spPr/>
    </dgm:pt>
    <dgm:pt modelId="{4DC6FEF6-AA8E-4A28-95B0-4EA11C79CD95}" type="pres">
      <dgm:prSet presAssocID="{A0EE0816-71FE-4855-B1E0-02990AF78A21}" presName="txFour" presStyleLbl="node4" presStyleIdx="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86EFF89-E9BD-466E-8956-F5C947F3F307}" type="pres">
      <dgm:prSet presAssocID="{A0EE0816-71FE-4855-B1E0-02990AF78A21}" presName="parTransFour" presStyleCnt="0"/>
      <dgm:spPr/>
    </dgm:pt>
    <dgm:pt modelId="{63BC19EF-6235-4CE4-A4BA-F52EF090EA43}" type="pres">
      <dgm:prSet presAssocID="{A0EE0816-71FE-4855-B1E0-02990AF78A21}" presName="horzFour" presStyleCnt="0"/>
      <dgm:spPr/>
    </dgm:pt>
    <dgm:pt modelId="{73293728-592E-4338-AB87-2AC4FCED647C}" type="pres">
      <dgm:prSet presAssocID="{791EFB96-2A48-4A9C-BE1D-F031EA878AFE}" presName="vertFour" presStyleCnt="0">
        <dgm:presLayoutVars>
          <dgm:chPref val="3"/>
        </dgm:presLayoutVars>
      </dgm:prSet>
      <dgm:spPr/>
    </dgm:pt>
    <dgm:pt modelId="{615F75F9-6DBD-4ECA-9FA4-52847E4C9098}" type="pres">
      <dgm:prSet presAssocID="{791EFB96-2A48-4A9C-BE1D-F031EA878AFE}" presName="txFour" presStyleLbl="node4" presStyleIdx="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8C8B5A2-76C8-4678-86AB-DBE9F295BAD2}" type="pres">
      <dgm:prSet presAssocID="{791EFB96-2A48-4A9C-BE1D-F031EA878AFE}" presName="parTransFour" presStyleCnt="0"/>
      <dgm:spPr/>
    </dgm:pt>
    <dgm:pt modelId="{C877937E-BF6D-4EE3-A84E-C485A4A82125}" type="pres">
      <dgm:prSet presAssocID="{791EFB96-2A48-4A9C-BE1D-F031EA878AFE}" presName="horzFour" presStyleCnt="0"/>
      <dgm:spPr/>
    </dgm:pt>
    <dgm:pt modelId="{E5FAF1B6-DF8B-41BB-9450-959403177014}" type="pres">
      <dgm:prSet presAssocID="{BEF973DE-6365-49F3-835F-CCBF08C4BF08}" presName="vertFour" presStyleCnt="0">
        <dgm:presLayoutVars>
          <dgm:chPref val="3"/>
        </dgm:presLayoutVars>
      </dgm:prSet>
      <dgm:spPr/>
    </dgm:pt>
    <dgm:pt modelId="{9BB5BEDE-0A68-4B74-853B-ED035F285445}" type="pres">
      <dgm:prSet presAssocID="{BEF973DE-6365-49F3-835F-CCBF08C4BF08}" presName="txFour" presStyleLbl="node4" presStyleIdx="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4EB2D3E-8D0A-4478-B85E-864C8F700D89}" type="pres">
      <dgm:prSet presAssocID="{BEF973DE-6365-49F3-835F-CCBF08C4BF08}" presName="parTransFour" presStyleCnt="0"/>
      <dgm:spPr/>
    </dgm:pt>
    <dgm:pt modelId="{F76323CD-0211-4D0A-9436-5011E89DC58D}" type="pres">
      <dgm:prSet presAssocID="{BEF973DE-6365-49F3-835F-CCBF08C4BF08}" presName="horzFour" presStyleCnt="0"/>
      <dgm:spPr/>
    </dgm:pt>
    <dgm:pt modelId="{229A73DC-6CC6-4786-8845-25809D353107}" type="pres">
      <dgm:prSet presAssocID="{760B7BB0-6CDC-4C42-A4D4-3948592E3CC2}" presName="vertFour" presStyleCnt="0">
        <dgm:presLayoutVars>
          <dgm:chPref val="3"/>
        </dgm:presLayoutVars>
      </dgm:prSet>
      <dgm:spPr/>
    </dgm:pt>
    <dgm:pt modelId="{D0394572-BF2C-44BB-9A5E-1619CF8086D8}" type="pres">
      <dgm:prSet presAssocID="{760B7BB0-6CDC-4C42-A4D4-3948592E3CC2}" presName="txFour" presStyleLbl="node4" presStyleIdx="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B2CDC6D-E68E-49E9-AD6C-8AE4487E1E75}" type="pres">
      <dgm:prSet presAssocID="{760B7BB0-6CDC-4C42-A4D4-3948592E3CC2}" presName="parTransFour" presStyleCnt="0"/>
      <dgm:spPr/>
    </dgm:pt>
    <dgm:pt modelId="{E37820FE-BEC5-4BB7-9E41-E2B17ED92E62}" type="pres">
      <dgm:prSet presAssocID="{760B7BB0-6CDC-4C42-A4D4-3948592E3CC2}" presName="horzFour" presStyleCnt="0"/>
      <dgm:spPr/>
    </dgm:pt>
    <dgm:pt modelId="{D8877AE0-E91C-48A5-BBE9-F3AF2AB45D03}" type="pres">
      <dgm:prSet presAssocID="{1EB24ED6-8318-42F7-A9D6-D82438474064}" presName="vertFour" presStyleCnt="0">
        <dgm:presLayoutVars>
          <dgm:chPref val="3"/>
        </dgm:presLayoutVars>
      </dgm:prSet>
      <dgm:spPr/>
    </dgm:pt>
    <dgm:pt modelId="{4F8FFF34-D04F-4EDB-B6E8-78ED95BECC76}" type="pres">
      <dgm:prSet presAssocID="{1EB24ED6-8318-42F7-A9D6-D82438474064}" presName="txFour" presStyleLbl="node4" presStyleIdx="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BD644E5-730C-4769-BE26-4A7A687D497F}" type="pres">
      <dgm:prSet presAssocID="{1EB24ED6-8318-42F7-A9D6-D82438474064}" presName="horzFour" presStyleCnt="0"/>
      <dgm:spPr/>
    </dgm:pt>
    <dgm:pt modelId="{9F687AEC-AB3B-4512-84AB-9EF38359FE99}" type="pres">
      <dgm:prSet presAssocID="{5BB4011B-E3FC-4057-A00E-8A9838BA3A59}" presName="sibSpaceThree" presStyleCnt="0"/>
      <dgm:spPr/>
    </dgm:pt>
    <dgm:pt modelId="{113415A5-E91F-4FE8-9BF8-30244626B0BF}" type="pres">
      <dgm:prSet presAssocID="{A57325F4-ED51-4632-8210-EB7BB1A937E3}" presName="vertThree" presStyleCnt="0"/>
      <dgm:spPr/>
    </dgm:pt>
    <dgm:pt modelId="{98728C6C-700D-4AF5-919D-571D1B1C73D6}" type="pres">
      <dgm:prSet presAssocID="{A57325F4-ED51-4632-8210-EB7BB1A937E3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DA4393A-B616-4187-9FD5-5855AF709139}" type="pres">
      <dgm:prSet presAssocID="{A57325F4-ED51-4632-8210-EB7BB1A937E3}" presName="parTransThree" presStyleCnt="0"/>
      <dgm:spPr/>
    </dgm:pt>
    <dgm:pt modelId="{5DBF41F9-76A7-4B1D-8947-AD1CA93918D7}" type="pres">
      <dgm:prSet presAssocID="{A57325F4-ED51-4632-8210-EB7BB1A937E3}" presName="horzThree" presStyleCnt="0"/>
      <dgm:spPr/>
    </dgm:pt>
    <dgm:pt modelId="{AE066C26-0F89-4F74-8EEE-568A145904EB}" type="pres">
      <dgm:prSet presAssocID="{F6F97186-B344-4193-9FE9-6DFB5403A289}" presName="vertFour" presStyleCnt="0">
        <dgm:presLayoutVars>
          <dgm:chPref val="3"/>
        </dgm:presLayoutVars>
      </dgm:prSet>
      <dgm:spPr/>
    </dgm:pt>
    <dgm:pt modelId="{8A4A9CFA-AEA9-4F05-83EE-AD7DC19C36EB}" type="pres">
      <dgm:prSet presAssocID="{F6F97186-B344-4193-9FE9-6DFB5403A289}" presName="txFour" presStyleLbl="node4" presStyleIdx="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95BD70D-9B23-4D1F-955D-1C23DF0F0579}" type="pres">
      <dgm:prSet presAssocID="{F6F97186-B344-4193-9FE9-6DFB5403A289}" presName="parTransFour" presStyleCnt="0"/>
      <dgm:spPr/>
    </dgm:pt>
    <dgm:pt modelId="{74FFA38C-DB40-401A-8BBA-313CB5741F28}" type="pres">
      <dgm:prSet presAssocID="{F6F97186-B344-4193-9FE9-6DFB5403A289}" presName="horzFour" presStyleCnt="0"/>
      <dgm:spPr/>
    </dgm:pt>
    <dgm:pt modelId="{0149EBE6-AA59-4F78-AF18-137F8047AB47}" type="pres">
      <dgm:prSet presAssocID="{CD119780-6575-4106-AE5B-2CC6B48E5482}" presName="vertFour" presStyleCnt="0">
        <dgm:presLayoutVars>
          <dgm:chPref val="3"/>
        </dgm:presLayoutVars>
      </dgm:prSet>
      <dgm:spPr/>
    </dgm:pt>
    <dgm:pt modelId="{14BABD28-5047-47A3-A701-B7AFBBE28819}" type="pres">
      <dgm:prSet presAssocID="{CD119780-6575-4106-AE5B-2CC6B48E5482}" presName="txFour" presStyleLbl="node4" presStyleIdx="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F489D25-51FA-4C91-9DDF-6BA1DB51256D}" type="pres">
      <dgm:prSet presAssocID="{CD119780-6575-4106-AE5B-2CC6B48E5482}" presName="parTransFour" presStyleCnt="0"/>
      <dgm:spPr/>
    </dgm:pt>
    <dgm:pt modelId="{D0D594F6-8533-4A50-8AE7-20755C3BFFA9}" type="pres">
      <dgm:prSet presAssocID="{CD119780-6575-4106-AE5B-2CC6B48E5482}" presName="horzFour" presStyleCnt="0"/>
      <dgm:spPr/>
    </dgm:pt>
    <dgm:pt modelId="{25C7D557-F0AE-4C4E-8B80-BC2468777DC6}" type="pres">
      <dgm:prSet presAssocID="{93520637-36B3-4AB9-B949-92D55141E733}" presName="vertFour" presStyleCnt="0">
        <dgm:presLayoutVars>
          <dgm:chPref val="3"/>
        </dgm:presLayoutVars>
      </dgm:prSet>
      <dgm:spPr/>
    </dgm:pt>
    <dgm:pt modelId="{8E7E2D4A-62E6-4A23-A5DD-552A63903B64}" type="pres">
      <dgm:prSet presAssocID="{93520637-36B3-4AB9-B949-92D55141E733}" presName="txFour" presStyleLbl="node4" presStyleIdx="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B983630-5D09-45D7-92AD-109BAA43CF48}" type="pres">
      <dgm:prSet presAssocID="{93520637-36B3-4AB9-B949-92D55141E733}" presName="parTransFour" presStyleCnt="0"/>
      <dgm:spPr/>
    </dgm:pt>
    <dgm:pt modelId="{B338BAF6-59FE-4215-B697-18ED9B1E550D}" type="pres">
      <dgm:prSet presAssocID="{93520637-36B3-4AB9-B949-92D55141E733}" presName="horzFour" presStyleCnt="0"/>
      <dgm:spPr/>
    </dgm:pt>
    <dgm:pt modelId="{C2D8D153-FBF9-44C5-B447-F4BF501D8FA1}" type="pres">
      <dgm:prSet presAssocID="{44367D81-039C-4579-8E09-66CAF90F5041}" presName="vertFour" presStyleCnt="0">
        <dgm:presLayoutVars>
          <dgm:chPref val="3"/>
        </dgm:presLayoutVars>
      </dgm:prSet>
      <dgm:spPr/>
    </dgm:pt>
    <dgm:pt modelId="{085136A3-D02F-461C-B31C-FD1D69D16759}" type="pres">
      <dgm:prSet presAssocID="{44367D81-039C-4579-8E09-66CAF90F5041}" presName="txFour" presStyleLbl="node4" presStyleIdx="1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CA6CF81-D743-4AD3-A3A1-3DF9D9BFBC77}" type="pres">
      <dgm:prSet presAssocID="{44367D81-039C-4579-8E09-66CAF90F5041}" presName="parTransFour" presStyleCnt="0"/>
      <dgm:spPr/>
    </dgm:pt>
    <dgm:pt modelId="{8A9FECDA-0971-4926-9F35-6C36E65B14A9}" type="pres">
      <dgm:prSet presAssocID="{44367D81-039C-4579-8E09-66CAF90F5041}" presName="horzFour" presStyleCnt="0"/>
      <dgm:spPr/>
    </dgm:pt>
    <dgm:pt modelId="{4A1D7939-C139-4889-AA8A-C0FC12630CEE}" type="pres">
      <dgm:prSet presAssocID="{9C715FE5-31CA-4541-A958-D2C730C134E0}" presName="vertFour" presStyleCnt="0">
        <dgm:presLayoutVars>
          <dgm:chPref val="3"/>
        </dgm:presLayoutVars>
      </dgm:prSet>
      <dgm:spPr/>
    </dgm:pt>
    <dgm:pt modelId="{2BC9EB28-F68D-4321-836D-A642C2C0DAB1}" type="pres">
      <dgm:prSet presAssocID="{9C715FE5-31CA-4541-A958-D2C730C134E0}" presName="txFour" presStyleLbl="node4" presStyleIdx="11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27FCCA56-038C-4613-B7B2-16CD590F385E}" type="pres">
      <dgm:prSet presAssocID="{9C715FE5-31CA-4541-A958-D2C730C134E0}" presName="parTransFour" presStyleCnt="0"/>
      <dgm:spPr/>
    </dgm:pt>
    <dgm:pt modelId="{7F93EC46-9C8D-4119-8F52-CCFA2BE3D856}" type="pres">
      <dgm:prSet presAssocID="{9C715FE5-31CA-4541-A958-D2C730C134E0}" presName="horzFour" presStyleCnt="0"/>
      <dgm:spPr/>
    </dgm:pt>
    <dgm:pt modelId="{57E5281D-099B-4146-8847-39F267019B93}" type="pres">
      <dgm:prSet presAssocID="{8536FD6B-8AD2-4A43-B337-6FD60B3FD4B2}" presName="vertFour" presStyleCnt="0">
        <dgm:presLayoutVars>
          <dgm:chPref val="3"/>
        </dgm:presLayoutVars>
      </dgm:prSet>
      <dgm:spPr/>
    </dgm:pt>
    <dgm:pt modelId="{85D767EC-FAE5-4312-B23F-9B41F2C6B7D7}" type="pres">
      <dgm:prSet presAssocID="{8536FD6B-8AD2-4A43-B337-6FD60B3FD4B2}" presName="txFour" presStyleLbl="node4" presStyleIdx="12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9B5E747-E89C-44EE-90A6-8904E34D8B12}" type="pres">
      <dgm:prSet presAssocID="{8536FD6B-8AD2-4A43-B337-6FD60B3FD4B2}" presName="parTransFour" presStyleCnt="0"/>
      <dgm:spPr/>
    </dgm:pt>
    <dgm:pt modelId="{E795CE46-C816-4100-AC67-9520DA742BDE}" type="pres">
      <dgm:prSet presAssocID="{8536FD6B-8AD2-4A43-B337-6FD60B3FD4B2}" presName="horzFour" presStyleCnt="0"/>
      <dgm:spPr/>
    </dgm:pt>
    <dgm:pt modelId="{AF157ACE-04CF-46AC-BBA4-4513DAC2FEED}" type="pres">
      <dgm:prSet presAssocID="{DC722614-D910-48E5-B4DB-10C9FEEA1F64}" presName="vertFour" presStyleCnt="0">
        <dgm:presLayoutVars>
          <dgm:chPref val="3"/>
        </dgm:presLayoutVars>
      </dgm:prSet>
      <dgm:spPr/>
    </dgm:pt>
    <dgm:pt modelId="{0173EF90-65AC-40C1-BC63-3905C32CCBD3}" type="pres">
      <dgm:prSet presAssocID="{DC722614-D910-48E5-B4DB-10C9FEEA1F64}" presName="txFour" presStyleLbl="node4" presStyleIdx="13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074A374B-49A7-4B87-A7E3-020A459817C7}" type="pres">
      <dgm:prSet presAssocID="{DC722614-D910-48E5-B4DB-10C9FEEA1F64}" presName="horzFour" presStyleCnt="0"/>
      <dgm:spPr/>
    </dgm:pt>
    <dgm:pt modelId="{694C6A3E-E1B4-4940-ABED-A0BE47161CCE}" type="pres">
      <dgm:prSet presAssocID="{C6F24F42-97B0-4B65-A4C6-FEB3AD0E1596}" presName="sibSpaceTwo" presStyleCnt="0"/>
      <dgm:spPr/>
    </dgm:pt>
    <dgm:pt modelId="{22BDFE06-8D1B-4C76-8FF0-2DABD4B35522}" type="pres">
      <dgm:prSet presAssocID="{7711325B-E859-44FE-8B41-57F9AFDCA54B}" presName="vertTwo" presStyleCnt="0"/>
      <dgm:spPr/>
    </dgm:pt>
    <dgm:pt modelId="{576C6983-4618-426C-8177-DEA9FE3AC4EB}" type="pres">
      <dgm:prSet presAssocID="{7711325B-E859-44FE-8B41-57F9AFDCA54B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98D5BED-6816-45E0-A418-8DCFF49902AF}" type="pres">
      <dgm:prSet presAssocID="{7711325B-E859-44FE-8B41-57F9AFDCA54B}" presName="parTransTwo" presStyleCnt="0"/>
      <dgm:spPr/>
    </dgm:pt>
    <dgm:pt modelId="{508A389B-C0F5-43D4-BD46-7C9F058EB2F7}" type="pres">
      <dgm:prSet presAssocID="{7711325B-E859-44FE-8B41-57F9AFDCA54B}" presName="horzTwo" presStyleCnt="0"/>
      <dgm:spPr/>
    </dgm:pt>
    <dgm:pt modelId="{4BE30B0A-6BC4-4384-8F26-09633F1C2F67}" type="pres">
      <dgm:prSet presAssocID="{B27758F7-CCC5-4853-943C-C625AC5B9618}" presName="vertThree" presStyleCnt="0"/>
      <dgm:spPr/>
    </dgm:pt>
    <dgm:pt modelId="{C1736FFF-D3A9-461C-843A-75D86022B9DC}" type="pres">
      <dgm:prSet presAssocID="{B27758F7-CCC5-4853-943C-C625AC5B9618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5FD02FA-D649-4107-81C7-BA7596601166}" type="pres">
      <dgm:prSet presAssocID="{B27758F7-CCC5-4853-943C-C625AC5B9618}" presName="parTransThree" presStyleCnt="0"/>
      <dgm:spPr/>
    </dgm:pt>
    <dgm:pt modelId="{62BDDD9A-D02D-4EC9-9A51-1238D67179B7}" type="pres">
      <dgm:prSet presAssocID="{B27758F7-CCC5-4853-943C-C625AC5B9618}" presName="horzThree" presStyleCnt="0"/>
      <dgm:spPr/>
    </dgm:pt>
    <dgm:pt modelId="{244A4C12-9192-4253-93E3-A0FF0E338196}" type="pres">
      <dgm:prSet presAssocID="{A1BB5A2E-A45D-4F6A-B329-CD4782193917}" presName="vertFour" presStyleCnt="0">
        <dgm:presLayoutVars>
          <dgm:chPref val="3"/>
        </dgm:presLayoutVars>
      </dgm:prSet>
      <dgm:spPr/>
    </dgm:pt>
    <dgm:pt modelId="{33D6FFE4-E349-423D-A7F1-8E1A49A29AC4}" type="pres">
      <dgm:prSet presAssocID="{A1BB5A2E-A45D-4F6A-B329-CD4782193917}" presName="txFour" presStyleLbl="node4" presStyleIdx="14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3C3D53A-843E-4C4F-9A60-8FB58F11DD4E}" type="pres">
      <dgm:prSet presAssocID="{A1BB5A2E-A45D-4F6A-B329-CD4782193917}" presName="parTransFour" presStyleCnt="0"/>
      <dgm:spPr/>
    </dgm:pt>
    <dgm:pt modelId="{6E5BFFB0-6E2B-4011-9640-F6BAB03B9ADF}" type="pres">
      <dgm:prSet presAssocID="{A1BB5A2E-A45D-4F6A-B329-CD4782193917}" presName="horzFour" presStyleCnt="0"/>
      <dgm:spPr/>
    </dgm:pt>
    <dgm:pt modelId="{FF422C5A-2F9A-4C9D-854E-BFC785439DEC}" type="pres">
      <dgm:prSet presAssocID="{B34B6A16-5EF9-4B63-A5E4-12B190B34880}" presName="vertFour" presStyleCnt="0">
        <dgm:presLayoutVars>
          <dgm:chPref val="3"/>
        </dgm:presLayoutVars>
      </dgm:prSet>
      <dgm:spPr/>
    </dgm:pt>
    <dgm:pt modelId="{C586111C-58B6-40AF-8D8A-60EE680572BA}" type="pres">
      <dgm:prSet presAssocID="{B34B6A16-5EF9-4B63-A5E4-12B190B34880}" presName="txFour" presStyleLbl="node4" presStyleIdx="15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A0E0AB26-1DEA-4D08-AD62-8A7E0816A59C}" type="pres">
      <dgm:prSet presAssocID="{B34B6A16-5EF9-4B63-A5E4-12B190B34880}" presName="parTransFour" presStyleCnt="0"/>
      <dgm:spPr/>
    </dgm:pt>
    <dgm:pt modelId="{FFF447F9-BACE-4B19-B5DF-5D71FE61C4DC}" type="pres">
      <dgm:prSet presAssocID="{B34B6A16-5EF9-4B63-A5E4-12B190B34880}" presName="horzFour" presStyleCnt="0"/>
      <dgm:spPr/>
    </dgm:pt>
    <dgm:pt modelId="{5106FDE3-AC3E-4615-8C4F-829EABC2C26C}" type="pres">
      <dgm:prSet presAssocID="{9A0A1B48-08CE-44F2-8C66-5814C06EE4CC}" presName="vertFour" presStyleCnt="0">
        <dgm:presLayoutVars>
          <dgm:chPref val="3"/>
        </dgm:presLayoutVars>
      </dgm:prSet>
      <dgm:spPr/>
    </dgm:pt>
    <dgm:pt modelId="{41590EE3-70B4-4E0E-8D44-18EF1FD97F2E}" type="pres">
      <dgm:prSet presAssocID="{9A0A1B48-08CE-44F2-8C66-5814C06EE4CC}" presName="txFour" presStyleLbl="node4" presStyleIdx="16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8DAA9F4-0E18-4F78-BD4F-92D296477D35}" type="pres">
      <dgm:prSet presAssocID="{9A0A1B48-08CE-44F2-8C66-5814C06EE4CC}" presName="parTransFour" presStyleCnt="0"/>
      <dgm:spPr/>
    </dgm:pt>
    <dgm:pt modelId="{D1A4E4BA-FB74-44DD-88E4-672303AAC4FA}" type="pres">
      <dgm:prSet presAssocID="{9A0A1B48-08CE-44F2-8C66-5814C06EE4CC}" presName="horzFour" presStyleCnt="0"/>
      <dgm:spPr/>
    </dgm:pt>
    <dgm:pt modelId="{E5B57F09-2B59-4711-A8C9-974EF4149D9A}" type="pres">
      <dgm:prSet presAssocID="{614AF9F2-E1A1-4D10-882A-EB6B0D669FCA}" presName="vertFour" presStyleCnt="0">
        <dgm:presLayoutVars>
          <dgm:chPref val="3"/>
        </dgm:presLayoutVars>
      </dgm:prSet>
      <dgm:spPr/>
    </dgm:pt>
    <dgm:pt modelId="{6CE5FDB4-BFBB-4259-A330-B441199BCE24}" type="pres">
      <dgm:prSet presAssocID="{614AF9F2-E1A1-4D10-882A-EB6B0D669FCA}" presName="txFour" presStyleLbl="node4" presStyleIdx="17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3F826B-C233-4B5F-A398-764D3F47A1BA}" type="pres">
      <dgm:prSet presAssocID="{614AF9F2-E1A1-4D10-882A-EB6B0D669FCA}" presName="parTransFour" presStyleCnt="0"/>
      <dgm:spPr/>
    </dgm:pt>
    <dgm:pt modelId="{E607D5B5-B0CE-46E0-84C5-F456BAF04EE4}" type="pres">
      <dgm:prSet presAssocID="{614AF9F2-E1A1-4D10-882A-EB6B0D669FCA}" presName="horzFour" presStyleCnt="0"/>
      <dgm:spPr/>
    </dgm:pt>
    <dgm:pt modelId="{F267116D-D0B1-4457-ABA0-2D94424C53E8}" type="pres">
      <dgm:prSet presAssocID="{BE98D1AB-A280-4D0B-A815-73E57FD87EC3}" presName="vertFour" presStyleCnt="0">
        <dgm:presLayoutVars>
          <dgm:chPref val="3"/>
        </dgm:presLayoutVars>
      </dgm:prSet>
      <dgm:spPr/>
    </dgm:pt>
    <dgm:pt modelId="{89DC61A6-3199-4C88-A8D1-98ADCFDD3274}" type="pres">
      <dgm:prSet presAssocID="{BE98D1AB-A280-4D0B-A815-73E57FD87EC3}" presName="txFour" presStyleLbl="node4" presStyleIdx="18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11FD772-B984-413E-A468-8F0F3007E9F5}" type="pres">
      <dgm:prSet presAssocID="{BE98D1AB-A280-4D0B-A815-73E57FD87EC3}" presName="parTransFour" presStyleCnt="0"/>
      <dgm:spPr/>
    </dgm:pt>
    <dgm:pt modelId="{C7E808E6-5BB0-42AD-9568-7FA84FFA1273}" type="pres">
      <dgm:prSet presAssocID="{BE98D1AB-A280-4D0B-A815-73E57FD87EC3}" presName="horzFour" presStyleCnt="0"/>
      <dgm:spPr/>
    </dgm:pt>
    <dgm:pt modelId="{6143EFE8-4DC9-41D7-A90D-BEF4DD9D6775}" type="pres">
      <dgm:prSet presAssocID="{4D9EF634-1BF2-4A35-90CA-8A6D73717D8F}" presName="vertFour" presStyleCnt="0">
        <dgm:presLayoutVars>
          <dgm:chPref val="3"/>
        </dgm:presLayoutVars>
      </dgm:prSet>
      <dgm:spPr/>
    </dgm:pt>
    <dgm:pt modelId="{B35EEDEE-A63C-4DC0-9860-A34A7BFD903E}" type="pres">
      <dgm:prSet presAssocID="{4D9EF634-1BF2-4A35-90CA-8A6D73717D8F}" presName="txFour" presStyleLbl="node4" presStyleIdx="19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E95F23C-C4B0-414E-84D4-9F202008C6C7}" type="pres">
      <dgm:prSet presAssocID="{4D9EF634-1BF2-4A35-90CA-8A6D73717D8F}" presName="parTransFour" presStyleCnt="0"/>
      <dgm:spPr/>
    </dgm:pt>
    <dgm:pt modelId="{2AFD5925-89E6-4CDB-B771-8976E3EAA1E0}" type="pres">
      <dgm:prSet presAssocID="{4D9EF634-1BF2-4A35-90CA-8A6D73717D8F}" presName="horzFour" presStyleCnt="0"/>
      <dgm:spPr/>
    </dgm:pt>
    <dgm:pt modelId="{70126A72-D428-49FA-8D64-455D3BB37C3B}" type="pres">
      <dgm:prSet presAssocID="{30D4164A-77BD-4082-90FA-94DEA28292F9}" presName="vertFour" presStyleCnt="0">
        <dgm:presLayoutVars>
          <dgm:chPref val="3"/>
        </dgm:presLayoutVars>
      </dgm:prSet>
      <dgm:spPr/>
    </dgm:pt>
    <dgm:pt modelId="{6C2FB839-90B1-4C3A-BFA4-60802C25EC81}" type="pres">
      <dgm:prSet presAssocID="{30D4164A-77BD-4082-90FA-94DEA28292F9}" presName="txFour" presStyleLbl="node4" presStyleIdx="20" presStyleCnt="2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BCAF8949-B074-41B5-830F-D70AB29BD449}" type="pres">
      <dgm:prSet presAssocID="{30D4164A-77BD-4082-90FA-94DEA28292F9}" presName="horzFour" presStyleCnt="0"/>
      <dgm:spPr/>
    </dgm:pt>
  </dgm:ptLst>
  <dgm:cxnLst>
    <dgm:cxn modelId="{FD0B4AA9-BC48-4557-8309-723E52DF4E6F}" srcId="{38339FB0-E72C-41C6-B50E-F0AC88B19FB8}" destId="{A0EE0816-71FE-4855-B1E0-02990AF78A21}" srcOrd="0" destOrd="0" parTransId="{75674904-C66D-4634-9B49-059D96BD5483}" sibTransId="{A2DE86E6-72CD-4DC8-9624-4DD62F96EFAF}"/>
    <dgm:cxn modelId="{F1D9D270-AECF-4F03-87DB-1FE8BCAFEC8D}" srcId="{9A0A1B48-08CE-44F2-8C66-5814C06EE4CC}" destId="{614AF9F2-E1A1-4D10-882A-EB6B0D669FCA}" srcOrd="0" destOrd="0" parTransId="{5B0591E8-42AF-40BA-A11A-3996F9B13E48}" sibTransId="{A52C1518-95AA-4EDF-99FF-93D999EDDD4A}"/>
    <dgm:cxn modelId="{0BA4BC91-63D1-4150-A3D8-4B5CE4AAE016}" srcId="{5A6BA2F8-AB86-4FEA-9FCE-F9FA52A7F9A0}" destId="{88AF55BF-2C52-478B-8F7B-157C2C0B3B5C}" srcOrd="0" destOrd="0" parTransId="{864D3113-CD68-4C58-934C-D98B64584BCB}" sibTransId="{5BB4011B-E3FC-4057-A00E-8A9838BA3A59}"/>
    <dgm:cxn modelId="{B8B2261A-DE54-4CA1-BF04-A8FFDC8449B6}" type="presOf" srcId="{93520637-36B3-4AB9-B949-92D55141E733}" destId="{8E7E2D4A-62E6-4A23-A5DD-552A63903B64}" srcOrd="0" destOrd="0" presId="urn:microsoft.com/office/officeart/2005/8/layout/hierarchy4"/>
    <dgm:cxn modelId="{605000A8-E9A8-4E12-A1C8-8FA726E7C9AE}" srcId="{946393D2-3BB5-4D19-BAF6-84B7339845C4}" destId="{7711325B-E859-44FE-8B41-57F9AFDCA54B}" srcOrd="1" destOrd="0" parTransId="{2BF8A7FD-5B45-414F-8537-22861CA0057A}" sibTransId="{A670FA7C-7403-44C0-BA19-83B2BA693E61}"/>
    <dgm:cxn modelId="{8F1F720A-D988-4739-9FFF-05E5C9E9A372}" srcId="{A1BB5A2E-A45D-4F6A-B329-CD4782193917}" destId="{B34B6A16-5EF9-4B63-A5E4-12B190B34880}" srcOrd="0" destOrd="0" parTransId="{3047CE4C-FF19-4B45-8312-79C9A6EA38F8}" sibTransId="{844E05AD-2AB6-4319-9130-67827496C360}"/>
    <dgm:cxn modelId="{6EAA3D1D-4100-42FF-9162-9BD7855B0FD3}" type="presOf" srcId="{614AF9F2-E1A1-4D10-882A-EB6B0D669FCA}" destId="{6CE5FDB4-BFBB-4259-A330-B441199BCE24}" srcOrd="0" destOrd="0" presId="urn:microsoft.com/office/officeart/2005/8/layout/hierarchy4"/>
    <dgm:cxn modelId="{A6E1B6F7-E5B5-4056-AFC5-A597599F0AF8}" srcId="{760B7BB0-6CDC-4C42-A4D4-3948592E3CC2}" destId="{1EB24ED6-8318-42F7-A9D6-D82438474064}" srcOrd="0" destOrd="0" parTransId="{73053D4B-97B6-4717-947D-221B14DBA9FA}" sibTransId="{15C83D72-75FC-4ADF-88E4-6BFD8F38066F}"/>
    <dgm:cxn modelId="{85E56FFB-E071-40C7-BFC1-E9508A75A379}" srcId="{946393D2-3BB5-4D19-BAF6-84B7339845C4}" destId="{5A6BA2F8-AB86-4FEA-9FCE-F9FA52A7F9A0}" srcOrd="0" destOrd="0" parTransId="{6CA8BE2D-8B63-444F-91FB-8F9AAFFFD516}" sibTransId="{C6F24F42-97B0-4B65-A4C6-FEB3AD0E1596}"/>
    <dgm:cxn modelId="{06988A77-0AC6-46A0-8E33-E7EF8F4CEDED}" type="presOf" srcId="{5A6BA2F8-AB86-4FEA-9FCE-F9FA52A7F9A0}" destId="{EFD09625-1EEB-463A-9D51-52F09A5E039B}" srcOrd="0" destOrd="0" presId="urn:microsoft.com/office/officeart/2005/8/layout/hierarchy4"/>
    <dgm:cxn modelId="{539715E0-0E4D-4CFF-BBDF-53AF2691535B}" type="presOf" srcId="{B27758F7-CCC5-4853-943C-C625AC5B9618}" destId="{C1736FFF-D3A9-461C-843A-75D86022B9DC}" srcOrd="0" destOrd="0" presId="urn:microsoft.com/office/officeart/2005/8/layout/hierarchy4"/>
    <dgm:cxn modelId="{C64B2458-2A24-4010-A3CF-C5B844B19EF3}" type="presOf" srcId="{DC722614-D910-48E5-B4DB-10C9FEEA1F64}" destId="{0173EF90-65AC-40C1-BC63-3905C32CCBD3}" srcOrd="0" destOrd="0" presId="urn:microsoft.com/office/officeart/2005/8/layout/hierarchy4"/>
    <dgm:cxn modelId="{C28CBCF7-3139-40F7-B426-1830BB2434D9}" srcId="{A57325F4-ED51-4632-8210-EB7BB1A937E3}" destId="{F6F97186-B344-4193-9FE9-6DFB5403A289}" srcOrd="0" destOrd="0" parTransId="{F22CCE59-9B42-4DA2-949C-34E1E0586A20}" sibTransId="{01E5FF1C-8ED4-4ED1-A0DD-0AA37640AF28}"/>
    <dgm:cxn modelId="{D66EF28E-B10C-4F74-BB7F-096E6AEA0222}" type="presOf" srcId="{791EFB96-2A48-4A9C-BE1D-F031EA878AFE}" destId="{615F75F9-6DBD-4ECA-9FA4-52847E4C9098}" srcOrd="0" destOrd="0" presId="urn:microsoft.com/office/officeart/2005/8/layout/hierarchy4"/>
    <dgm:cxn modelId="{B005DD43-A985-437A-BAC1-84C569E326CB}" type="presOf" srcId="{A1BB5A2E-A45D-4F6A-B329-CD4782193917}" destId="{33D6FFE4-E349-423D-A7F1-8E1A49A29AC4}" srcOrd="0" destOrd="0" presId="urn:microsoft.com/office/officeart/2005/8/layout/hierarchy4"/>
    <dgm:cxn modelId="{63612CDA-BBAA-48D8-BF07-558BDAD747A0}" srcId="{CD119780-6575-4106-AE5B-2CC6B48E5482}" destId="{93520637-36B3-4AB9-B949-92D55141E733}" srcOrd="0" destOrd="0" parTransId="{15E02305-DAD8-4809-8067-42DAD00486AD}" sibTransId="{59CBCFDE-87C7-4CA0-895C-10567390C816}"/>
    <dgm:cxn modelId="{15B242EC-11A3-40F7-B2A4-A7E917E37951}" srcId="{614AF9F2-E1A1-4D10-882A-EB6B0D669FCA}" destId="{BE98D1AB-A280-4D0B-A815-73E57FD87EC3}" srcOrd="0" destOrd="0" parTransId="{CDDECA34-9841-4A92-959B-4DB892243F64}" sibTransId="{2FD537BC-8C4D-4BAF-9555-CDCB9FCAC8F1}"/>
    <dgm:cxn modelId="{64FE8874-CD33-4026-9FDF-004741F9AA43}" type="presOf" srcId="{7711325B-E859-44FE-8B41-57F9AFDCA54B}" destId="{576C6983-4618-426C-8177-DEA9FE3AC4EB}" srcOrd="0" destOrd="0" presId="urn:microsoft.com/office/officeart/2005/8/layout/hierarchy4"/>
    <dgm:cxn modelId="{EE08F3E1-4048-489C-B5CE-A9EE78DAE2A6}" srcId="{BE98D1AB-A280-4D0B-A815-73E57FD87EC3}" destId="{4D9EF634-1BF2-4A35-90CA-8A6D73717D8F}" srcOrd="0" destOrd="0" parTransId="{D6488317-C95D-43C5-9B8A-714D8EF3A555}" sibTransId="{0BFC9299-BE1F-43E4-88A9-E9437E2FDE3A}"/>
    <dgm:cxn modelId="{13FCE179-1866-4E97-9E53-6AC2D210333B}" type="presOf" srcId="{760B7BB0-6CDC-4C42-A4D4-3948592E3CC2}" destId="{D0394572-BF2C-44BB-9A5E-1619CF8086D8}" srcOrd="0" destOrd="0" presId="urn:microsoft.com/office/officeart/2005/8/layout/hierarchy4"/>
    <dgm:cxn modelId="{7C2E5991-6D03-4679-BB46-318B01A66142}" srcId="{F6F97186-B344-4193-9FE9-6DFB5403A289}" destId="{CD119780-6575-4106-AE5B-2CC6B48E5482}" srcOrd="0" destOrd="0" parTransId="{A99EC59D-97F4-424A-A28E-01E77005439E}" sibTransId="{3BBBAA4F-305C-4E5F-BBCB-DE1B8ED5978A}"/>
    <dgm:cxn modelId="{E976FA86-B500-43E4-B7BE-94B04CE9CE5E}" type="presOf" srcId="{4D9EF634-1BF2-4A35-90CA-8A6D73717D8F}" destId="{B35EEDEE-A63C-4DC0-9860-A34A7BFD903E}" srcOrd="0" destOrd="0" presId="urn:microsoft.com/office/officeart/2005/8/layout/hierarchy4"/>
    <dgm:cxn modelId="{12941072-D46A-43DC-AF02-4A1351E967EB}" srcId="{4D9EF634-1BF2-4A35-90CA-8A6D73717D8F}" destId="{30D4164A-77BD-4082-90FA-94DEA28292F9}" srcOrd="0" destOrd="0" parTransId="{76EA3304-4694-43B5-9430-085F265215D3}" sibTransId="{719D61AA-3576-4B4B-9B86-78D3FC03ED0E}"/>
    <dgm:cxn modelId="{E7F989D1-6290-4568-926B-634CDFA60001}" type="presOf" srcId="{A57325F4-ED51-4632-8210-EB7BB1A937E3}" destId="{98728C6C-700D-4AF5-919D-571D1B1C73D6}" srcOrd="0" destOrd="0" presId="urn:microsoft.com/office/officeart/2005/8/layout/hierarchy4"/>
    <dgm:cxn modelId="{3CE3C81C-AB98-46AA-B57F-73C926ADD082}" type="presOf" srcId="{B34B6A16-5EF9-4B63-A5E4-12B190B34880}" destId="{C586111C-58B6-40AF-8D8A-60EE680572BA}" srcOrd="0" destOrd="0" presId="urn:microsoft.com/office/officeart/2005/8/layout/hierarchy4"/>
    <dgm:cxn modelId="{5E686002-02EC-44DB-BED7-2F8683E1E166}" type="presOf" srcId="{A0EE0816-71FE-4855-B1E0-02990AF78A21}" destId="{4DC6FEF6-AA8E-4A28-95B0-4EA11C79CD95}" srcOrd="0" destOrd="0" presId="urn:microsoft.com/office/officeart/2005/8/layout/hierarchy4"/>
    <dgm:cxn modelId="{177B1604-DECB-437F-BD0A-A555EEF6E09F}" srcId="{CE075476-E9CA-4A59-A127-31223E8D37A1}" destId="{946393D2-3BB5-4D19-BAF6-84B7339845C4}" srcOrd="0" destOrd="0" parTransId="{6D4C3ED2-39E1-4137-9A50-9D8AF25F37D5}" sibTransId="{E900975D-4121-430B-8FA3-BEFE3EC45817}"/>
    <dgm:cxn modelId="{2F08F4F6-A30E-460C-9DBB-8A3EA6A0EB7D}" type="presOf" srcId="{8536FD6B-8AD2-4A43-B337-6FD60B3FD4B2}" destId="{85D767EC-FAE5-4312-B23F-9B41F2C6B7D7}" srcOrd="0" destOrd="0" presId="urn:microsoft.com/office/officeart/2005/8/layout/hierarchy4"/>
    <dgm:cxn modelId="{EFA08DB9-2A00-43D3-B718-DCFAD41C9E5B}" srcId="{B27758F7-CCC5-4853-943C-C625AC5B9618}" destId="{A1BB5A2E-A45D-4F6A-B329-CD4782193917}" srcOrd="0" destOrd="0" parTransId="{64F31578-307B-4AF8-9DDD-FA0365BF46F7}" sibTransId="{EE696C4B-FDDD-492E-99F0-85F84DCD2C36}"/>
    <dgm:cxn modelId="{FD36F6B4-3270-4488-A9B1-D7EA6930C0A1}" srcId="{8536FD6B-8AD2-4A43-B337-6FD60B3FD4B2}" destId="{DC722614-D910-48E5-B4DB-10C9FEEA1F64}" srcOrd="0" destOrd="0" parTransId="{717D88B6-8BDB-4F41-9877-821E0194E958}" sibTransId="{A9A42DA1-2B08-4E7D-A3ED-88FF9D735BF1}"/>
    <dgm:cxn modelId="{B7EC6DDD-6433-44EC-9FD5-BD8BA88E6613}" srcId="{B34B6A16-5EF9-4B63-A5E4-12B190B34880}" destId="{9A0A1B48-08CE-44F2-8C66-5814C06EE4CC}" srcOrd="0" destOrd="0" parTransId="{29FE6CB6-1907-439D-BB9A-57865C4A7A77}" sibTransId="{26501B87-1556-4F1B-A703-D81F2BA2DB5B}"/>
    <dgm:cxn modelId="{1F0CE0EE-F910-419C-999D-A9FD152BE279}" type="presOf" srcId="{9C715FE5-31CA-4541-A958-D2C730C134E0}" destId="{2BC9EB28-F68D-4321-836D-A642C2C0DAB1}" srcOrd="0" destOrd="0" presId="urn:microsoft.com/office/officeart/2005/8/layout/hierarchy4"/>
    <dgm:cxn modelId="{62688DC3-5051-4A92-95BF-78F3BFA22B09}" type="presOf" srcId="{946393D2-3BB5-4D19-BAF6-84B7339845C4}" destId="{9DF12F5D-797B-4C71-93F7-7C835BFF7982}" srcOrd="0" destOrd="0" presId="urn:microsoft.com/office/officeart/2005/8/layout/hierarchy4"/>
    <dgm:cxn modelId="{82628FE3-2F0A-4606-8242-BC6E9B910153}" srcId="{BEF973DE-6365-49F3-835F-CCBF08C4BF08}" destId="{760B7BB0-6CDC-4C42-A4D4-3948592E3CC2}" srcOrd="0" destOrd="0" parTransId="{183294BA-F08B-4F00-A2C9-E7340190BF27}" sibTransId="{B450BEF8-5FD5-4BB7-BBE9-94543DFCEDAA}"/>
    <dgm:cxn modelId="{5BA4828B-CA0A-4DD7-BA23-AF56465333D3}" srcId="{6B08672F-E0FF-490A-8A6A-EE15E9A347DB}" destId="{38339FB0-E72C-41C6-B50E-F0AC88B19FB8}" srcOrd="0" destOrd="0" parTransId="{BCD2EDD9-D801-4E03-BB4B-D967153748FB}" sibTransId="{8F96F08A-9CC7-4FB6-A9E1-3EDCD9F33FD8}"/>
    <dgm:cxn modelId="{0F99A76B-9AEC-4072-A136-9D1DBC975755}" type="presOf" srcId="{9A0A1B48-08CE-44F2-8C66-5814C06EE4CC}" destId="{41590EE3-70B4-4E0E-8D44-18EF1FD97F2E}" srcOrd="0" destOrd="0" presId="urn:microsoft.com/office/officeart/2005/8/layout/hierarchy4"/>
    <dgm:cxn modelId="{E4F2792D-07C5-4C94-A5E2-650B4BA37CD8}" srcId="{5A6BA2F8-AB86-4FEA-9FCE-F9FA52A7F9A0}" destId="{A57325F4-ED51-4632-8210-EB7BB1A937E3}" srcOrd="1" destOrd="0" parTransId="{6150F581-7907-438C-A5FF-D5610DEF132F}" sibTransId="{E72CAC59-F6F2-42E5-B76B-89BAE641EF02}"/>
    <dgm:cxn modelId="{3309F21D-4431-4903-BB3C-90427A73504C}" srcId="{44367D81-039C-4579-8E09-66CAF90F5041}" destId="{9C715FE5-31CA-4541-A958-D2C730C134E0}" srcOrd="0" destOrd="0" parTransId="{536A8C1B-37CE-4FCD-A098-830552423D53}" sibTransId="{B132F376-D606-4DE2-9BBB-04499697516A}"/>
    <dgm:cxn modelId="{1899193C-1894-4B80-AFFF-DFF86F82F825}" type="presOf" srcId="{CE075476-E9CA-4A59-A127-31223E8D37A1}" destId="{25DDEEC2-9BA5-4367-BB24-33CAA47BBC09}" srcOrd="0" destOrd="0" presId="urn:microsoft.com/office/officeart/2005/8/layout/hierarchy4"/>
    <dgm:cxn modelId="{BCAF0F45-F847-49EE-9513-041247D44F51}" type="presOf" srcId="{1EB24ED6-8318-42F7-A9D6-D82438474064}" destId="{4F8FFF34-D04F-4EDB-B6E8-78ED95BECC76}" srcOrd="0" destOrd="0" presId="urn:microsoft.com/office/officeart/2005/8/layout/hierarchy4"/>
    <dgm:cxn modelId="{D1E146B8-9B70-4576-BD34-747FA73D0344}" type="presOf" srcId="{38339FB0-E72C-41C6-B50E-F0AC88B19FB8}" destId="{B0232F34-051D-481D-9CC7-7CFB0339C454}" srcOrd="0" destOrd="0" presId="urn:microsoft.com/office/officeart/2005/8/layout/hierarchy4"/>
    <dgm:cxn modelId="{C38E8795-CB70-4D9A-9446-1192A76BFB91}" srcId="{7711325B-E859-44FE-8B41-57F9AFDCA54B}" destId="{B27758F7-CCC5-4853-943C-C625AC5B9618}" srcOrd="0" destOrd="0" parTransId="{9938749E-0144-426C-8499-F0A7FBDF416A}" sibTransId="{34700083-B36F-462F-B323-1D0EB181521B}"/>
    <dgm:cxn modelId="{26F63AFF-CDF6-48B5-99AC-8A84517B60BF}" type="presOf" srcId="{88AF55BF-2C52-478B-8F7B-157C2C0B3B5C}" destId="{A222F7FC-2C70-4D44-8E21-34A02376492D}" srcOrd="0" destOrd="0" presId="urn:microsoft.com/office/officeart/2005/8/layout/hierarchy4"/>
    <dgm:cxn modelId="{81491584-AF29-4A41-A880-E8728934FEF0}" srcId="{88AF55BF-2C52-478B-8F7B-157C2C0B3B5C}" destId="{6B08672F-E0FF-490A-8A6A-EE15E9A347DB}" srcOrd="0" destOrd="0" parTransId="{C79FC32D-21F6-44D8-BB85-40E56683B653}" sibTransId="{1D61555D-5C35-4B12-BFFF-483B302CB699}"/>
    <dgm:cxn modelId="{9C500218-733C-43E7-BB06-892635C0F7E2}" srcId="{9C715FE5-31CA-4541-A958-D2C730C134E0}" destId="{8536FD6B-8AD2-4A43-B337-6FD60B3FD4B2}" srcOrd="0" destOrd="0" parTransId="{AE96D71A-01B8-4654-A8DF-88EC5108171C}" sibTransId="{60DD4894-6B75-4AA7-A724-54B5BA9C59B6}"/>
    <dgm:cxn modelId="{0DC76281-AE6D-4D6E-81A2-1B2B3B2AF0AA}" srcId="{93520637-36B3-4AB9-B949-92D55141E733}" destId="{44367D81-039C-4579-8E09-66CAF90F5041}" srcOrd="0" destOrd="0" parTransId="{67B6E404-88D1-4D88-A32E-7761881B20C7}" sibTransId="{F7E1C861-8795-4EA1-A76A-EE2CB6232346}"/>
    <dgm:cxn modelId="{BD45776F-7171-4A29-A9E9-4FD579351799}" type="presOf" srcId="{6B08672F-E0FF-490A-8A6A-EE15E9A347DB}" destId="{F6FE7E8E-883A-4C79-93F7-AEF9AEF9F9DE}" srcOrd="0" destOrd="0" presId="urn:microsoft.com/office/officeart/2005/8/layout/hierarchy4"/>
    <dgm:cxn modelId="{E57E7B68-1037-4CC9-A8FF-D344E7083AE1}" type="presOf" srcId="{BEF973DE-6365-49F3-835F-CCBF08C4BF08}" destId="{9BB5BEDE-0A68-4B74-853B-ED035F285445}" srcOrd="0" destOrd="0" presId="urn:microsoft.com/office/officeart/2005/8/layout/hierarchy4"/>
    <dgm:cxn modelId="{6738166E-1452-4A75-8F33-77A0EBB476DE}" srcId="{A0EE0816-71FE-4855-B1E0-02990AF78A21}" destId="{791EFB96-2A48-4A9C-BE1D-F031EA878AFE}" srcOrd="0" destOrd="0" parTransId="{1E8A2730-A5BA-46E9-A335-CB83EFC33D2E}" sibTransId="{13658E9D-3F3D-4273-992A-0B3786DB1FA2}"/>
    <dgm:cxn modelId="{751D603C-7A72-4FDD-B6AF-EE65EAE60AA9}" type="presOf" srcId="{30D4164A-77BD-4082-90FA-94DEA28292F9}" destId="{6C2FB839-90B1-4C3A-BFA4-60802C25EC81}" srcOrd="0" destOrd="0" presId="urn:microsoft.com/office/officeart/2005/8/layout/hierarchy4"/>
    <dgm:cxn modelId="{D545F37A-4B6A-4A23-BE33-D57C63437783}" type="presOf" srcId="{F6F97186-B344-4193-9FE9-6DFB5403A289}" destId="{8A4A9CFA-AEA9-4F05-83EE-AD7DC19C36EB}" srcOrd="0" destOrd="0" presId="urn:microsoft.com/office/officeart/2005/8/layout/hierarchy4"/>
    <dgm:cxn modelId="{29F415E8-7EA5-43FD-B68C-778FC3F4ECF7}" type="presOf" srcId="{44367D81-039C-4579-8E09-66CAF90F5041}" destId="{085136A3-D02F-461C-B31C-FD1D69D16759}" srcOrd="0" destOrd="0" presId="urn:microsoft.com/office/officeart/2005/8/layout/hierarchy4"/>
    <dgm:cxn modelId="{CC58B8C7-C949-4EDB-AAAB-7A936EADCA81}" type="presOf" srcId="{BE98D1AB-A280-4D0B-A815-73E57FD87EC3}" destId="{89DC61A6-3199-4C88-A8D1-98ADCFDD3274}" srcOrd="0" destOrd="0" presId="urn:microsoft.com/office/officeart/2005/8/layout/hierarchy4"/>
    <dgm:cxn modelId="{91EE41DD-3D34-4525-8B8A-AC9BAD6A700E}" srcId="{791EFB96-2A48-4A9C-BE1D-F031EA878AFE}" destId="{BEF973DE-6365-49F3-835F-CCBF08C4BF08}" srcOrd="0" destOrd="0" parTransId="{4114FF11-0257-4D42-AADC-1BE4D81731B2}" sibTransId="{94B6E5B7-7418-4AEA-A67A-36550A12FE23}"/>
    <dgm:cxn modelId="{A53F81EF-CE59-42B9-BFCB-4FB34FC8C1B9}" type="presOf" srcId="{CD119780-6575-4106-AE5B-2CC6B48E5482}" destId="{14BABD28-5047-47A3-A701-B7AFBBE28819}" srcOrd="0" destOrd="0" presId="urn:microsoft.com/office/officeart/2005/8/layout/hierarchy4"/>
    <dgm:cxn modelId="{0DA682EB-2CAC-4D30-B5FC-BF6A1C4CA02A}" type="presParOf" srcId="{25DDEEC2-9BA5-4367-BB24-33CAA47BBC09}" destId="{87933F1B-038B-4A5D-83E8-61DBF60EC4B3}" srcOrd="0" destOrd="0" presId="urn:microsoft.com/office/officeart/2005/8/layout/hierarchy4"/>
    <dgm:cxn modelId="{1A4E3E2B-0F91-4D50-BB76-DABF3392C987}" type="presParOf" srcId="{87933F1B-038B-4A5D-83E8-61DBF60EC4B3}" destId="{9DF12F5D-797B-4C71-93F7-7C835BFF7982}" srcOrd="0" destOrd="0" presId="urn:microsoft.com/office/officeart/2005/8/layout/hierarchy4"/>
    <dgm:cxn modelId="{31709F1C-C321-4A41-B485-A76B4575B48B}" type="presParOf" srcId="{87933F1B-038B-4A5D-83E8-61DBF60EC4B3}" destId="{BB51C614-670C-40C7-BCBD-B3150FB090FB}" srcOrd="1" destOrd="0" presId="urn:microsoft.com/office/officeart/2005/8/layout/hierarchy4"/>
    <dgm:cxn modelId="{7126D692-A279-45C4-868B-F451153729BE}" type="presParOf" srcId="{87933F1B-038B-4A5D-83E8-61DBF60EC4B3}" destId="{B74154C5-AFFE-498C-8E4C-911D7456AC97}" srcOrd="2" destOrd="0" presId="urn:microsoft.com/office/officeart/2005/8/layout/hierarchy4"/>
    <dgm:cxn modelId="{228EE016-CD10-4035-B4B7-8190ECFCA346}" type="presParOf" srcId="{B74154C5-AFFE-498C-8E4C-911D7456AC97}" destId="{AA6E5317-C9D5-49D6-9218-04A9A8CDF9E8}" srcOrd="0" destOrd="0" presId="urn:microsoft.com/office/officeart/2005/8/layout/hierarchy4"/>
    <dgm:cxn modelId="{27AB9A2A-8EAF-43C2-98EC-7A00D7E60D01}" type="presParOf" srcId="{AA6E5317-C9D5-49D6-9218-04A9A8CDF9E8}" destId="{EFD09625-1EEB-463A-9D51-52F09A5E039B}" srcOrd="0" destOrd="0" presId="urn:microsoft.com/office/officeart/2005/8/layout/hierarchy4"/>
    <dgm:cxn modelId="{D34CFDC0-E1F0-4BA3-A311-C83BF0511F0B}" type="presParOf" srcId="{AA6E5317-C9D5-49D6-9218-04A9A8CDF9E8}" destId="{D65A41FF-7035-4133-9240-517AEBC67369}" srcOrd="1" destOrd="0" presId="urn:microsoft.com/office/officeart/2005/8/layout/hierarchy4"/>
    <dgm:cxn modelId="{40106833-C538-4841-B826-47997C48020D}" type="presParOf" srcId="{AA6E5317-C9D5-49D6-9218-04A9A8CDF9E8}" destId="{ED986375-36F5-4143-A5F0-85653599471E}" srcOrd="2" destOrd="0" presId="urn:microsoft.com/office/officeart/2005/8/layout/hierarchy4"/>
    <dgm:cxn modelId="{BDB93A35-D5A5-4340-AA60-52F374F7DB5C}" type="presParOf" srcId="{ED986375-36F5-4143-A5F0-85653599471E}" destId="{3DBCE625-CEFD-4EF1-944D-CC5E1F9EB348}" srcOrd="0" destOrd="0" presId="urn:microsoft.com/office/officeart/2005/8/layout/hierarchy4"/>
    <dgm:cxn modelId="{F6D30572-E319-41D4-8790-57D8793EB73F}" type="presParOf" srcId="{3DBCE625-CEFD-4EF1-944D-CC5E1F9EB348}" destId="{A222F7FC-2C70-4D44-8E21-34A02376492D}" srcOrd="0" destOrd="0" presId="urn:microsoft.com/office/officeart/2005/8/layout/hierarchy4"/>
    <dgm:cxn modelId="{42AEE8EF-8987-4EAC-B7EA-0AA9D7ABBA5A}" type="presParOf" srcId="{3DBCE625-CEFD-4EF1-944D-CC5E1F9EB348}" destId="{F0163781-30A9-4492-8F46-0B375E77D606}" srcOrd="1" destOrd="0" presId="urn:microsoft.com/office/officeart/2005/8/layout/hierarchy4"/>
    <dgm:cxn modelId="{5C8D373E-EAD8-4434-93CA-5EF303ADE94B}" type="presParOf" srcId="{3DBCE625-CEFD-4EF1-944D-CC5E1F9EB348}" destId="{6207E762-9DCF-4231-A9C6-08BD43E83D20}" srcOrd="2" destOrd="0" presId="urn:microsoft.com/office/officeart/2005/8/layout/hierarchy4"/>
    <dgm:cxn modelId="{D3E82607-508D-429F-8011-AA52E4EC43B4}" type="presParOf" srcId="{6207E762-9DCF-4231-A9C6-08BD43E83D20}" destId="{CFAF5DA1-06E5-4585-BDBB-446033F9BE23}" srcOrd="0" destOrd="0" presId="urn:microsoft.com/office/officeart/2005/8/layout/hierarchy4"/>
    <dgm:cxn modelId="{965F2AA6-AABF-470D-94FF-0405EF147CF9}" type="presParOf" srcId="{CFAF5DA1-06E5-4585-BDBB-446033F9BE23}" destId="{F6FE7E8E-883A-4C79-93F7-AEF9AEF9F9DE}" srcOrd="0" destOrd="0" presId="urn:microsoft.com/office/officeart/2005/8/layout/hierarchy4"/>
    <dgm:cxn modelId="{21D135E8-1C9D-4D3A-9873-49A63BD40CAD}" type="presParOf" srcId="{CFAF5DA1-06E5-4585-BDBB-446033F9BE23}" destId="{F4A7653C-2830-4B7A-B97A-E0B91F2A457A}" srcOrd="1" destOrd="0" presId="urn:microsoft.com/office/officeart/2005/8/layout/hierarchy4"/>
    <dgm:cxn modelId="{0840DA1E-71FC-48E9-982D-464E99AA1139}" type="presParOf" srcId="{CFAF5DA1-06E5-4585-BDBB-446033F9BE23}" destId="{E69FA2EB-A010-4E64-83A0-722237B7A7E1}" srcOrd="2" destOrd="0" presId="urn:microsoft.com/office/officeart/2005/8/layout/hierarchy4"/>
    <dgm:cxn modelId="{5BF49C0C-3697-42E1-A465-7334B359FB06}" type="presParOf" srcId="{E69FA2EB-A010-4E64-83A0-722237B7A7E1}" destId="{67CE9756-A8D0-45D9-86D8-03109F5CBCE9}" srcOrd="0" destOrd="0" presId="urn:microsoft.com/office/officeart/2005/8/layout/hierarchy4"/>
    <dgm:cxn modelId="{76BD5EE4-03C9-48E1-938C-50E51B629D39}" type="presParOf" srcId="{67CE9756-A8D0-45D9-86D8-03109F5CBCE9}" destId="{B0232F34-051D-481D-9CC7-7CFB0339C454}" srcOrd="0" destOrd="0" presId="urn:microsoft.com/office/officeart/2005/8/layout/hierarchy4"/>
    <dgm:cxn modelId="{F6F263E3-BC9C-4C8A-B7EB-FD2D4FF6796B}" type="presParOf" srcId="{67CE9756-A8D0-45D9-86D8-03109F5CBCE9}" destId="{571A3C60-BC49-49D1-BCCE-B160FCDBC262}" srcOrd="1" destOrd="0" presId="urn:microsoft.com/office/officeart/2005/8/layout/hierarchy4"/>
    <dgm:cxn modelId="{C1E3BA66-4097-4CA5-8CC2-E7C886BDA5A0}" type="presParOf" srcId="{67CE9756-A8D0-45D9-86D8-03109F5CBCE9}" destId="{03D9FDDF-6FEE-4AC3-8403-A2D130230B08}" srcOrd="2" destOrd="0" presId="urn:microsoft.com/office/officeart/2005/8/layout/hierarchy4"/>
    <dgm:cxn modelId="{F840409C-3CF5-44F0-88EC-9C38F81BAD57}" type="presParOf" srcId="{03D9FDDF-6FEE-4AC3-8403-A2D130230B08}" destId="{A97F1489-052C-4C38-86B7-BC4BB90AC75E}" srcOrd="0" destOrd="0" presId="urn:microsoft.com/office/officeart/2005/8/layout/hierarchy4"/>
    <dgm:cxn modelId="{876CC95E-6819-445B-8CDF-AE08B02CF7DB}" type="presParOf" srcId="{A97F1489-052C-4C38-86B7-BC4BB90AC75E}" destId="{4DC6FEF6-AA8E-4A28-95B0-4EA11C79CD95}" srcOrd="0" destOrd="0" presId="urn:microsoft.com/office/officeart/2005/8/layout/hierarchy4"/>
    <dgm:cxn modelId="{984B81B2-8FC1-40AE-9657-F067BF785EB8}" type="presParOf" srcId="{A97F1489-052C-4C38-86B7-BC4BB90AC75E}" destId="{A86EFF89-E9BD-466E-8956-F5C947F3F307}" srcOrd="1" destOrd="0" presId="urn:microsoft.com/office/officeart/2005/8/layout/hierarchy4"/>
    <dgm:cxn modelId="{77EBE406-557C-406B-B141-734060DCEF9F}" type="presParOf" srcId="{A97F1489-052C-4C38-86B7-BC4BB90AC75E}" destId="{63BC19EF-6235-4CE4-A4BA-F52EF090EA43}" srcOrd="2" destOrd="0" presId="urn:microsoft.com/office/officeart/2005/8/layout/hierarchy4"/>
    <dgm:cxn modelId="{6734E74E-1E28-4A3D-B736-F705252DF9D9}" type="presParOf" srcId="{63BC19EF-6235-4CE4-A4BA-F52EF090EA43}" destId="{73293728-592E-4338-AB87-2AC4FCED647C}" srcOrd="0" destOrd="0" presId="urn:microsoft.com/office/officeart/2005/8/layout/hierarchy4"/>
    <dgm:cxn modelId="{31C5909C-AB65-4B7E-9ABC-D587D9B01869}" type="presParOf" srcId="{73293728-592E-4338-AB87-2AC4FCED647C}" destId="{615F75F9-6DBD-4ECA-9FA4-52847E4C9098}" srcOrd="0" destOrd="0" presId="urn:microsoft.com/office/officeart/2005/8/layout/hierarchy4"/>
    <dgm:cxn modelId="{63D72737-D442-4C90-9AAE-B5DF05F50227}" type="presParOf" srcId="{73293728-592E-4338-AB87-2AC4FCED647C}" destId="{B8C8B5A2-76C8-4678-86AB-DBE9F295BAD2}" srcOrd="1" destOrd="0" presId="urn:microsoft.com/office/officeart/2005/8/layout/hierarchy4"/>
    <dgm:cxn modelId="{A45537F3-A884-4C21-9360-ADEAF375FF1E}" type="presParOf" srcId="{73293728-592E-4338-AB87-2AC4FCED647C}" destId="{C877937E-BF6D-4EE3-A84E-C485A4A82125}" srcOrd="2" destOrd="0" presId="urn:microsoft.com/office/officeart/2005/8/layout/hierarchy4"/>
    <dgm:cxn modelId="{7ACEBF27-7583-41CF-950D-A251CAB64E46}" type="presParOf" srcId="{C877937E-BF6D-4EE3-A84E-C485A4A82125}" destId="{E5FAF1B6-DF8B-41BB-9450-959403177014}" srcOrd="0" destOrd="0" presId="urn:microsoft.com/office/officeart/2005/8/layout/hierarchy4"/>
    <dgm:cxn modelId="{359ECE30-D6FD-411E-9E4D-3302428F7523}" type="presParOf" srcId="{E5FAF1B6-DF8B-41BB-9450-959403177014}" destId="{9BB5BEDE-0A68-4B74-853B-ED035F285445}" srcOrd="0" destOrd="0" presId="urn:microsoft.com/office/officeart/2005/8/layout/hierarchy4"/>
    <dgm:cxn modelId="{F5C9CE50-7A52-43A4-A794-237A74803E01}" type="presParOf" srcId="{E5FAF1B6-DF8B-41BB-9450-959403177014}" destId="{14EB2D3E-8D0A-4478-B85E-864C8F700D89}" srcOrd="1" destOrd="0" presId="urn:microsoft.com/office/officeart/2005/8/layout/hierarchy4"/>
    <dgm:cxn modelId="{7CD87AE4-36EA-4913-A1A7-33D2D89D7870}" type="presParOf" srcId="{E5FAF1B6-DF8B-41BB-9450-959403177014}" destId="{F76323CD-0211-4D0A-9436-5011E89DC58D}" srcOrd="2" destOrd="0" presId="urn:microsoft.com/office/officeart/2005/8/layout/hierarchy4"/>
    <dgm:cxn modelId="{102C2104-3710-4209-B6FF-EF39FAF6FF89}" type="presParOf" srcId="{F76323CD-0211-4D0A-9436-5011E89DC58D}" destId="{229A73DC-6CC6-4786-8845-25809D353107}" srcOrd="0" destOrd="0" presId="urn:microsoft.com/office/officeart/2005/8/layout/hierarchy4"/>
    <dgm:cxn modelId="{429B0A4B-51DE-44B9-B1D2-CD3EEA14779E}" type="presParOf" srcId="{229A73DC-6CC6-4786-8845-25809D353107}" destId="{D0394572-BF2C-44BB-9A5E-1619CF8086D8}" srcOrd="0" destOrd="0" presId="urn:microsoft.com/office/officeart/2005/8/layout/hierarchy4"/>
    <dgm:cxn modelId="{7D936F54-7FA5-4DCD-B86E-D02821257A07}" type="presParOf" srcId="{229A73DC-6CC6-4786-8845-25809D353107}" destId="{2B2CDC6D-E68E-49E9-AD6C-8AE4487E1E75}" srcOrd="1" destOrd="0" presId="urn:microsoft.com/office/officeart/2005/8/layout/hierarchy4"/>
    <dgm:cxn modelId="{99E55BDC-75F3-4B19-9FB2-A2D687BBB84A}" type="presParOf" srcId="{229A73DC-6CC6-4786-8845-25809D353107}" destId="{E37820FE-BEC5-4BB7-9E41-E2B17ED92E62}" srcOrd="2" destOrd="0" presId="urn:microsoft.com/office/officeart/2005/8/layout/hierarchy4"/>
    <dgm:cxn modelId="{04915F63-ED95-45F9-81D7-E82118930168}" type="presParOf" srcId="{E37820FE-BEC5-4BB7-9E41-E2B17ED92E62}" destId="{D8877AE0-E91C-48A5-BBE9-F3AF2AB45D03}" srcOrd="0" destOrd="0" presId="urn:microsoft.com/office/officeart/2005/8/layout/hierarchy4"/>
    <dgm:cxn modelId="{4B47FA15-366E-48DE-8D34-AE6C676A23DF}" type="presParOf" srcId="{D8877AE0-E91C-48A5-BBE9-F3AF2AB45D03}" destId="{4F8FFF34-D04F-4EDB-B6E8-78ED95BECC76}" srcOrd="0" destOrd="0" presId="urn:microsoft.com/office/officeart/2005/8/layout/hierarchy4"/>
    <dgm:cxn modelId="{F2770ED5-0B45-4D9A-8040-4E820B688870}" type="presParOf" srcId="{D8877AE0-E91C-48A5-BBE9-F3AF2AB45D03}" destId="{7BD644E5-730C-4769-BE26-4A7A687D497F}" srcOrd="1" destOrd="0" presId="urn:microsoft.com/office/officeart/2005/8/layout/hierarchy4"/>
    <dgm:cxn modelId="{6622E532-6336-4603-AA80-065F01C55F52}" type="presParOf" srcId="{ED986375-36F5-4143-A5F0-85653599471E}" destId="{9F687AEC-AB3B-4512-84AB-9EF38359FE99}" srcOrd="1" destOrd="0" presId="urn:microsoft.com/office/officeart/2005/8/layout/hierarchy4"/>
    <dgm:cxn modelId="{F5A63BD2-74DE-4935-AAA8-6D516A98B030}" type="presParOf" srcId="{ED986375-36F5-4143-A5F0-85653599471E}" destId="{113415A5-E91F-4FE8-9BF8-30244626B0BF}" srcOrd="2" destOrd="0" presId="urn:microsoft.com/office/officeart/2005/8/layout/hierarchy4"/>
    <dgm:cxn modelId="{4D7910DC-D507-4B12-9F60-577FA3883C45}" type="presParOf" srcId="{113415A5-E91F-4FE8-9BF8-30244626B0BF}" destId="{98728C6C-700D-4AF5-919D-571D1B1C73D6}" srcOrd="0" destOrd="0" presId="urn:microsoft.com/office/officeart/2005/8/layout/hierarchy4"/>
    <dgm:cxn modelId="{67B4CEBF-3266-4C8F-B617-E3ABFFD32AD7}" type="presParOf" srcId="{113415A5-E91F-4FE8-9BF8-30244626B0BF}" destId="{7DA4393A-B616-4187-9FD5-5855AF709139}" srcOrd="1" destOrd="0" presId="urn:microsoft.com/office/officeart/2005/8/layout/hierarchy4"/>
    <dgm:cxn modelId="{9CD16CF0-2419-4A7D-B51E-7D8AEA5437AB}" type="presParOf" srcId="{113415A5-E91F-4FE8-9BF8-30244626B0BF}" destId="{5DBF41F9-76A7-4B1D-8947-AD1CA93918D7}" srcOrd="2" destOrd="0" presId="urn:microsoft.com/office/officeart/2005/8/layout/hierarchy4"/>
    <dgm:cxn modelId="{315AEBA7-7BCB-4E2C-86C0-0A230B8EBE97}" type="presParOf" srcId="{5DBF41F9-76A7-4B1D-8947-AD1CA93918D7}" destId="{AE066C26-0F89-4F74-8EEE-568A145904EB}" srcOrd="0" destOrd="0" presId="urn:microsoft.com/office/officeart/2005/8/layout/hierarchy4"/>
    <dgm:cxn modelId="{62204905-98AE-492D-A08B-05DE238B901A}" type="presParOf" srcId="{AE066C26-0F89-4F74-8EEE-568A145904EB}" destId="{8A4A9CFA-AEA9-4F05-83EE-AD7DC19C36EB}" srcOrd="0" destOrd="0" presId="urn:microsoft.com/office/officeart/2005/8/layout/hierarchy4"/>
    <dgm:cxn modelId="{2AB5C1C6-C6D2-4474-99A4-CBA16B9BC5B1}" type="presParOf" srcId="{AE066C26-0F89-4F74-8EEE-568A145904EB}" destId="{895BD70D-9B23-4D1F-955D-1C23DF0F0579}" srcOrd="1" destOrd="0" presId="urn:microsoft.com/office/officeart/2005/8/layout/hierarchy4"/>
    <dgm:cxn modelId="{EF5AE6AF-55A9-4F1B-932D-2FE720B84882}" type="presParOf" srcId="{AE066C26-0F89-4F74-8EEE-568A145904EB}" destId="{74FFA38C-DB40-401A-8BBA-313CB5741F28}" srcOrd="2" destOrd="0" presId="urn:microsoft.com/office/officeart/2005/8/layout/hierarchy4"/>
    <dgm:cxn modelId="{39ED0D10-1D00-4A24-AFA2-90C9699E5C32}" type="presParOf" srcId="{74FFA38C-DB40-401A-8BBA-313CB5741F28}" destId="{0149EBE6-AA59-4F78-AF18-137F8047AB47}" srcOrd="0" destOrd="0" presId="urn:microsoft.com/office/officeart/2005/8/layout/hierarchy4"/>
    <dgm:cxn modelId="{418A07A2-6540-43F4-A513-074BBA9CB625}" type="presParOf" srcId="{0149EBE6-AA59-4F78-AF18-137F8047AB47}" destId="{14BABD28-5047-47A3-A701-B7AFBBE28819}" srcOrd="0" destOrd="0" presId="urn:microsoft.com/office/officeart/2005/8/layout/hierarchy4"/>
    <dgm:cxn modelId="{C0ED1F38-3D4B-4054-AD21-0681B2CB8907}" type="presParOf" srcId="{0149EBE6-AA59-4F78-AF18-137F8047AB47}" destId="{3F489D25-51FA-4C91-9DDF-6BA1DB51256D}" srcOrd="1" destOrd="0" presId="urn:microsoft.com/office/officeart/2005/8/layout/hierarchy4"/>
    <dgm:cxn modelId="{9114E469-B0F8-46D4-9294-41487EA39BBC}" type="presParOf" srcId="{0149EBE6-AA59-4F78-AF18-137F8047AB47}" destId="{D0D594F6-8533-4A50-8AE7-20755C3BFFA9}" srcOrd="2" destOrd="0" presId="urn:microsoft.com/office/officeart/2005/8/layout/hierarchy4"/>
    <dgm:cxn modelId="{43C87D72-9DFA-4E9C-81DF-977064633F9B}" type="presParOf" srcId="{D0D594F6-8533-4A50-8AE7-20755C3BFFA9}" destId="{25C7D557-F0AE-4C4E-8B80-BC2468777DC6}" srcOrd="0" destOrd="0" presId="urn:microsoft.com/office/officeart/2005/8/layout/hierarchy4"/>
    <dgm:cxn modelId="{E70CC818-775A-4846-968B-C50B033A3D31}" type="presParOf" srcId="{25C7D557-F0AE-4C4E-8B80-BC2468777DC6}" destId="{8E7E2D4A-62E6-4A23-A5DD-552A63903B64}" srcOrd="0" destOrd="0" presId="urn:microsoft.com/office/officeart/2005/8/layout/hierarchy4"/>
    <dgm:cxn modelId="{36C8AB36-9566-4B8F-B644-906CCD42D6FD}" type="presParOf" srcId="{25C7D557-F0AE-4C4E-8B80-BC2468777DC6}" destId="{9B983630-5D09-45D7-92AD-109BAA43CF48}" srcOrd="1" destOrd="0" presId="urn:microsoft.com/office/officeart/2005/8/layout/hierarchy4"/>
    <dgm:cxn modelId="{1EEA4FE7-EF16-480A-8549-9D07AC80EC6B}" type="presParOf" srcId="{25C7D557-F0AE-4C4E-8B80-BC2468777DC6}" destId="{B338BAF6-59FE-4215-B697-18ED9B1E550D}" srcOrd="2" destOrd="0" presId="urn:microsoft.com/office/officeart/2005/8/layout/hierarchy4"/>
    <dgm:cxn modelId="{21ECAE9F-E3BC-4619-A83F-92F3C8882B0F}" type="presParOf" srcId="{B338BAF6-59FE-4215-B697-18ED9B1E550D}" destId="{C2D8D153-FBF9-44C5-B447-F4BF501D8FA1}" srcOrd="0" destOrd="0" presId="urn:microsoft.com/office/officeart/2005/8/layout/hierarchy4"/>
    <dgm:cxn modelId="{135D4C07-1276-40CF-BA29-AD7E87D27242}" type="presParOf" srcId="{C2D8D153-FBF9-44C5-B447-F4BF501D8FA1}" destId="{085136A3-D02F-461C-B31C-FD1D69D16759}" srcOrd="0" destOrd="0" presId="urn:microsoft.com/office/officeart/2005/8/layout/hierarchy4"/>
    <dgm:cxn modelId="{87B73218-1658-416A-B502-6EC859B92E85}" type="presParOf" srcId="{C2D8D153-FBF9-44C5-B447-F4BF501D8FA1}" destId="{DCA6CF81-D743-4AD3-A3A1-3DF9D9BFBC77}" srcOrd="1" destOrd="0" presId="urn:microsoft.com/office/officeart/2005/8/layout/hierarchy4"/>
    <dgm:cxn modelId="{B79BE711-4949-4636-BBC7-CC11DFD4117D}" type="presParOf" srcId="{C2D8D153-FBF9-44C5-B447-F4BF501D8FA1}" destId="{8A9FECDA-0971-4926-9F35-6C36E65B14A9}" srcOrd="2" destOrd="0" presId="urn:microsoft.com/office/officeart/2005/8/layout/hierarchy4"/>
    <dgm:cxn modelId="{F2729F3A-6AE4-4E0C-9110-28414B4E9978}" type="presParOf" srcId="{8A9FECDA-0971-4926-9F35-6C36E65B14A9}" destId="{4A1D7939-C139-4889-AA8A-C0FC12630CEE}" srcOrd="0" destOrd="0" presId="urn:microsoft.com/office/officeart/2005/8/layout/hierarchy4"/>
    <dgm:cxn modelId="{C5628415-7A99-4CF0-A9E8-8AE8A385C2F5}" type="presParOf" srcId="{4A1D7939-C139-4889-AA8A-C0FC12630CEE}" destId="{2BC9EB28-F68D-4321-836D-A642C2C0DAB1}" srcOrd="0" destOrd="0" presId="urn:microsoft.com/office/officeart/2005/8/layout/hierarchy4"/>
    <dgm:cxn modelId="{E20E6165-5C60-400E-AF4A-481F0F6C5032}" type="presParOf" srcId="{4A1D7939-C139-4889-AA8A-C0FC12630CEE}" destId="{27FCCA56-038C-4613-B7B2-16CD590F385E}" srcOrd="1" destOrd="0" presId="urn:microsoft.com/office/officeart/2005/8/layout/hierarchy4"/>
    <dgm:cxn modelId="{10943E44-C489-4809-8682-4514E4E5BF56}" type="presParOf" srcId="{4A1D7939-C139-4889-AA8A-C0FC12630CEE}" destId="{7F93EC46-9C8D-4119-8F52-CCFA2BE3D856}" srcOrd="2" destOrd="0" presId="urn:microsoft.com/office/officeart/2005/8/layout/hierarchy4"/>
    <dgm:cxn modelId="{63E87C24-712F-4081-A344-367B50AC5019}" type="presParOf" srcId="{7F93EC46-9C8D-4119-8F52-CCFA2BE3D856}" destId="{57E5281D-099B-4146-8847-39F267019B93}" srcOrd="0" destOrd="0" presId="urn:microsoft.com/office/officeart/2005/8/layout/hierarchy4"/>
    <dgm:cxn modelId="{AF211C0E-177C-4D0B-9D46-4B493BAF51D0}" type="presParOf" srcId="{57E5281D-099B-4146-8847-39F267019B93}" destId="{85D767EC-FAE5-4312-B23F-9B41F2C6B7D7}" srcOrd="0" destOrd="0" presId="urn:microsoft.com/office/officeart/2005/8/layout/hierarchy4"/>
    <dgm:cxn modelId="{04DB11AE-56CE-4A00-83F4-9C436AB178BE}" type="presParOf" srcId="{57E5281D-099B-4146-8847-39F267019B93}" destId="{A9B5E747-E89C-44EE-90A6-8904E34D8B12}" srcOrd="1" destOrd="0" presId="urn:microsoft.com/office/officeart/2005/8/layout/hierarchy4"/>
    <dgm:cxn modelId="{6FD1580E-5008-4DDA-B651-5C8048BF89A5}" type="presParOf" srcId="{57E5281D-099B-4146-8847-39F267019B93}" destId="{E795CE46-C816-4100-AC67-9520DA742BDE}" srcOrd="2" destOrd="0" presId="urn:microsoft.com/office/officeart/2005/8/layout/hierarchy4"/>
    <dgm:cxn modelId="{E6E6A1FC-1738-42C3-A9F4-1E0ED80932CD}" type="presParOf" srcId="{E795CE46-C816-4100-AC67-9520DA742BDE}" destId="{AF157ACE-04CF-46AC-BBA4-4513DAC2FEED}" srcOrd="0" destOrd="0" presId="urn:microsoft.com/office/officeart/2005/8/layout/hierarchy4"/>
    <dgm:cxn modelId="{6A67B2A3-D437-472D-8B1E-78A541D78D63}" type="presParOf" srcId="{AF157ACE-04CF-46AC-BBA4-4513DAC2FEED}" destId="{0173EF90-65AC-40C1-BC63-3905C32CCBD3}" srcOrd="0" destOrd="0" presId="urn:microsoft.com/office/officeart/2005/8/layout/hierarchy4"/>
    <dgm:cxn modelId="{A1634173-03AC-42D4-BCF6-E5582E434066}" type="presParOf" srcId="{AF157ACE-04CF-46AC-BBA4-4513DAC2FEED}" destId="{074A374B-49A7-4B87-A7E3-020A459817C7}" srcOrd="1" destOrd="0" presId="urn:microsoft.com/office/officeart/2005/8/layout/hierarchy4"/>
    <dgm:cxn modelId="{B9AFD8E4-2122-4E1B-87A9-34D98BD6E4DA}" type="presParOf" srcId="{B74154C5-AFFE-498C-8E4C-911D7456AC97}" destId="{694C6A3E-E1B4-4940-ABED-A0BE47161CCE}" srcOrd="1" destOrd="0" presId="urn:microsoft.com/office/officeart/2005/8/layout/hierarchy4"/>
    <dgm:cxn modelId="{A091FA18-5CE2-48EE-82B7-99FDEF595327}" type="presParOf" srcId="{B74154C5-AFFE-498C-8E4C-911D7456AC97}" destId="{22BDFE06-8D1B-4C76-8FF0-2DABD4B35522}" srcOrd="2" destOrd="0" presId="urn:microsoft.com/office/officeart/2005/8/layout/hierarchy4"/>
    <dgm:cxn modelId="{FA230523-A04A-47DB-98F8-265BFF50741C}" type="presParOf" srcId="{22BDFE06-8D1B-4C76-8FF0-2DABD4B35522}" destId="{576C6983-4618-426C-8177-DEA9FE3AC4EB}" srcOrd="0" destOrd="0" presId="urn:microsoft.com/office/officeart/2005/8/layout/hierarchy4"/>
    <dgm:cxn modelId="{F1C15F7F-DB6A-4CD2-89A0-9EDAB44E8077}" type="presParOf" srcId="{22BDFE06-8D1B-4C76-8FF0-2DABD4B35522}" destId="{498D5BED-6816-45E0-A418-8DCFF49902AF}" srcOrd="1" destOrd="0" presId="urn:microsoft.com/office/officeart/2005/8/layout/hierarchy4"/>
    <dgm:cxn modelId="{33DFEF58-BE30-45BA-B8CF-67A4E6C7F7F4}" type="presParOf" srcId="{22BDFE06-8D1B-4C76-8FF0-2DABD4B35522}" destId="{508A389B-C0F5-43D4-BD46-7C9F058EB2F7}" srcOrd="2" destOrd="0" presId="urn:microsoft.com/office/officeart/2005/8/layout/hierarchy4"/>
    <dgm:cxn modelId="{95CD8D3B-75D8-4E96-A0EA-88EDF9B53009}" type="presParOf" srcId="{508A389B-C0F5-43D4-BD46-7C9F058EB2F7}" destId="{4BE30B0A-6BC4-4384-8F26-09633F1C2F67}" srcOrd="0" destOrd="0" presId="urn:microsoft.com/office/officeart/2005/8/layout/hierarchy4"/>
    <dgm:cxn modelId="{211248E0-662C-4322-A82B-AB3E3703FB0B}" type="presParOf" srcId="{4BE30B0A-6BC4-4384-8F26-09633F1C2F67}" destId="{C1736FFF-D3A9-461C-843A-75D86022B9DC}" srcOrd="0" destOrd="0" presId="urn:microsoft.com/office/officeart/2005/8/layout/hierarchy4"/>
    <dgm:cxn modelId="{5E77FC21-C2A3-4344-916A-5AD611712CAF}" type="presParOf" srcId="{4BE30B0A-6BC4-4384-8F26-09633F1C2F67}" destId="{45FD02FA-D649-4107-81C7-BA7596601166}" srcOrd="1" destOrd="0" presId="urn:microsoft.com/office/officeart/2005/8/layout/hierarchy4"/>
    <dgm:cxn modelId="{64E9C899-42DE-47F5-A0F3-116A7D8BBDE4}" type="presParOf" srcId="{4BE30B0A-6BC4-4384-8F26-09633F1C2F67}" destId="{62BDDD9A-D02D-4EC9-9A51-1238D67179B7}" srcOrd="2" destOrd="0" presId="urn:microsoft.com/office/officeart/2005/8/layout/hierarchy4"/>
    <dgm:cxn modelId="{AC370BFB-3D5D-4063-B373-0F2D8CCE0BF4}" type="presParOf" srcId="{62BDDD9A-D02D-4EC9-9A51-1238D67179B7}" destId="{244A4C12-9192-4253-93E3-A0FF0E338196}" srcOrd="0" destOrd="0" presId="urn:microsoft.com/office/officeart/2005/8/layout/hierarchy4"/>
    <dgm:cxn modelId="{B91CC23F-E4CC-4688-BB14-02F200F11BB3}" type="presParOf" srcId="{244A4C12-9192-4253-93E3-A0FF0E338196}" destId="{33D6FFE4-E349-423D-A7F1-8E1A49A29AC4}" srcOrd="0" destOrd="0" presId="urn:microsoft.com/office/officeart/2005/8/layout/hierarchy4"/>
    <dgm:cxn modelId="{44ED9373-AD64-4BD4-B4AB-E7F08727F01C}" type="presParOf" srcId="{244A4C12-9192-4253-93E3-A0FF0E338196}" destId="{43C3D53A-843E-4C4F-9A60-8FB58F11DD4E}" srcOrd="1" destOrd="0" presId="urn:microsoft.com/office/officeart/2005/8/layout/hierarchy4"/>
    <dgm:cxn modelId="{C13CB060-81B7-4B87-9CF5-4B08C43E8535}" type="presParOf" srcId="{244A4C12-9192-4253-93E3-A0FF0E338196}" destId="{6E5BFFB0-6E2B-4011-9640-F6BAB03B9ADF}" srcOrd="2" destOrd="0" presId="urn:microsoft.com/office/officeart/2005/8/layout/hierarchy4"/>
    <dgm:cxn modelId="{13510CC4-E50D-4F01-AF07-8D1D5440E0C7}" type="presParOf" srcId="{6E5BFFB0-6E2B-4011-9640-F6BAB03B9ADF}" destId="{FF422C5A-2F9A-4C9D-854E-BFC785439DEC}" srcOrd="0" destOrd="0" presId="urn:microsoft.com/office/officeart/2005/8/layout/hierarchy4"/>
    <dgm:cxn modelId="{0569FFFD-9653-4DC4-91B7-842DC4768DEB}" type="presParOf" srcId="{FF422C5A-2F9A-4C9D-854E-BFC785439DEC}" destId="{C586111C-58B6-40AF-8D8A-60EE680572BA}" srcOrd="0" destOrd="0" presId="urn:microsoft.com/office/officeart/2005/8/layout/hierarchy4"/>
    <dgm:cxn modelId="{592E3271-E856-46A9-A2AB-D9887C822DB0}" type="presParOf" srcId="{FF422C5A-2F9A-4C9D-854E-BFC785439DEC}" destId="{A0E0AB26-1DEA-4D08-AD62-8A7E0816A59C}" srcOrd="1" destOrd="0" presId="urn:microsoft.com/office/officeart/2005/8/layout/hierarchy4"/>
    <dgm:cxn modelId="{F54C94C4-5E7C-4789-8B4B-4BEB48C32D1C}" type="presParOf" srcId="{FF422C5A-2F9A-4C9D-854E-BFC785439DEC}" destId="{FFF447F9-BACE-4B19-B5DF-5D71FE61C4DC}" srcOrd="2" destOrd="0" presId="urn:microsoft.com/office/officeart/2005/8/layout/hierarchy4"/>
    <dgm:cxn modelId="{B4F2164C-8873-4E0F-A501-E75582A93AFF}" type="presParOf" srcId="{FFF447F9-BACE-4B19-B5DF-5D71FE61C4DC}" destId="{5106FDE3-AC3E-4615-8C4F-829EABC2C26C}" srcOrd="0" destOrd="0" presId="urn:microsoft.com/office/officeart/2005/8/layout/hierarchy4"/>
    <dgm:cxn modelId="{CC034CD0-C9BF-40F7-90E2-E9292B35DD00}" type="presParOf" srcId="{5106FDE3-AC3E-4615-8C4F-829EABC2C26C}" destId="{41590EE3-70B4-4E0E-8D44-18EF1FD97F2E}" srcOrd="0" destOrd="0" presId="urn:microsoft.com/office/officeart/2005/8/layout/hierarchy4"/>
    <dgm:cxn modelId="{DB0D7D22-FD8E-432B-A9D3-5BA9535186B8}" type="presParOf" srcId="{5106FDE3-AC3E-4615-8C4F-829EABC2C26C}" destId="{58DAA9F4-0E18-4F78-BD4F-92D296477D35}" srcOrd="1" destOrd="0" presId="urn:microsoft.com/office/officeart/2005/8/layout/hierarchy4"/>
    <dgm:cxn modelId="{37DB1E4B-CB7B-4CB4-84C6-E99D65A83486}" type="presParOf" srcId="{5106FDE3-AC3E-4615-8C4F-829EABC2C26C}" destId="{D1A4E4BA-FB74-44DD-88E4-672303AAC4FA}" srcOrd="2" destOrd="0" presId="urn:microsoft.com/office/officeart/2005/8/layout/hierarchy4"/>
    <dgm:cxn modelId="{163C5DD5-107B-4CB1-A8B0-D5DFF626851E}" type="presParOf" srcId="{D1A4E4BA-FB74-44DD-88E4-672303AAC4FA}" destId="{E5B57F09-2B59-4711-A8C9-974EF4149D9A}" srcOrd="0" destOrd="0" presId="urn:microsoft.com/office/officeart/2005/8/layout/hierarchy4"/>
    <dgm:cxn modelId="{FB111F27-B2B2-4B58-B87C-55EE8C6BF09F}" type="presParOf" srcId="{E5B57F09-2B59-4711-A8C9-974EF4149D9A}" destId="{6CE5FDB4-BFBB-4259-A330-B441199BCE24}" srcOrd="0" destOrd="0" presId="urn:microsoft.com/office/officeart/2005/8/layout/hierarchy4"/>
    <dgm:cxn modelId="{79586C52-6E3A-480B-86B2-2A37172722D6}" type="presParOf" srcId="{E5B57F09-2B59-4711-A8C9-974EF4149D9A}" destId="{333F826B-C233-4B5F-A398-764D3F47A1BA}" srcOrd="1" destOrd="0" presId="urn:microsoft.com/office/officeart/2005/8/layout/hierarchy4"/>
    <dgm:cxn modelId="{40F336F4-C5BA-412A-B9E5-028B6ECDF8F4}" type="presParOf" srcId="{E5B57F09-2B59-4711-A8C9-974EF4149D9A}" destId="{E607D5B5-B0CE-46E0-84C5-F456BAF04EE4}" srcOrd="2" destOrd="0" presId="urn:microsoft.com/office/officeart/2005/8/layout/hierarchy4"/>
    <dgm:cxn modelId="{12D9EB1B-2F94-4C3B-AE39-D58741DFB755}" type="presParOf" srcId="{E607D5B5-B0CE-46E0-84C5-F456BAF04EE4}" destId="{F267116D-D0B1-4457-ABA0-2D94424C53E8}" srcOrd="0" destOrd="0" presId="urn:microsoft.com/office/officeart/2005/8/layout/hierarchy4"/>
    <dgm:cxn modelId="{317596D4-78D9-42E5-8BFE-419FE5A82F93}" type="presParOf" srcId="{F267116D-D0B1-4457-ABA0-2D94424C53E8}" destId="{89DC61A6-3199-4C88-A8D1-98ADCFDD3274}" srcOrd="0" destOrd="0" presId="urn:microsoft.com/office/officeart/2005/8/layout/hierarchy4"/>
    <dgm:cxn modelId="{CE7ACDF9-C3AF-4195-93BF-1B6287CDBB53}" type="presParOf" srcId="{F267116D-D0B1-4457-ABA0-2D94424C53E8}" destId="{911FD772-B984-413E-A468-8F0F3007E9F5}" srcOrd="1" destOrd="0" presId="urn:microsoft.com/office/officeart/2005/8/layout/hierarchy4"/>
    <dgm:cxn modelId="{2C64A05F-C303-4212-AFE9-2C1FF41A4A96}" type="presParOf" srcId="{F267116D-D0B1-4457-ABA0-2D94424C53E8}" destId="{C7E808E6-5BB0-42AD-9568-7FA84FFA1273}" srcOrd="2" destOrd="0" presId="urn:microsoft.com/office/officeart/2005/8/layout/hierarchy4"/>
    <dgm:cxn modelId="{F19D53E0-1EF1-4049-ABBD-966706552EFF}" type="presParOf" srcId="{C7E808E6-5BB0-42AD-9568-7FA84FFA1273}" destId="{6143EFE8-4DC9-41D7-A90D-BEF4DD9D6775}" srcOrd="0" destOrd="0" presId="urn:microsoft.com/office/officeart/2005/8/layout/hierarchy4"/>
    <dgm:cxn modelId="{96B337A7-A7F4-4A63-9421-C3F027F3D806}" type="presParOf" srcId="{6143EFE8-4DC9-41D7-A90D-BEF4DD9D6775}" destId="{B35EEDEE-A63C-4DC0-9860-A34A7BFD903E}" srcOrd="0" destOrd="0" presId="urn:microsoft.com/office/officeart/2005/8/layout/hierarchy4"/>
    <dgm:cxn modelId="{F7449B18-0055-401E-8235-8041FE17B14C}" type="presParOf" srcId="{6143EFE8-4DC9-41D7-A90D-BEF4DD9D6775}" destId="{DE95F23C-C4B0-414E-84D4-9F202008C6C7}" srcOrd="1" destOrd="0" presId="urn:microsoft.com/office/officeart/2005/8/layout/hierarchy4"/>
    <dgm:cxn modelId="{A60F4B06-B894-4B11-A3D6-E3B80C016CF0}" type="presParOf" srcId="{6143EFE8-4DC9-41D7-A90D-BEF4DD9D6775}" destId="{2AFD5925-89E6-4CDB-B771-8976E3EAA1E0}" srcOrd="2" destOrd="0" presId="urn:microsoft.com/office/officeart/2005/8/layout/hierarchy4"/>
    <dgm:cxn modelId="{7BB5774D-A2EE-4188-9A9A-47355D67CC2F}" type="presParOf" srcId="{2AFD5925-89E6-4CDB-B771-8976E3EAA1E0}" destId="{70126A72-D428-49FA-8D64-455D3BB37C3B}" srcOrd="0" destOrd="0" presId="urn:microsoft.com/office/officeart/2005/8/layout/hierarchy4"/>
    <dgm:cxn modelId="{3AE9D954-D6A3-401A-BD6E-5E611C88E760}" type="presParOf" srcId="{70126A72-D428-49FA-8D64-455D3BB37C3B}" destId="{6C2FB839-90B1-4C3A-BFA4-60802C25EC81}" srcOrd="0" destOrd="0" presId="urn:microsoft.com/office/officeart/2005/8/layout/hierarchy4"/>
    <dgm:cxn modelId="{15EE1E32-AC9D-4F52-AAFB-9E7C28A80A52}" type="presParOf" srcId="{70126A72-D428-49FA-8D64-455D3BB37C3B}" destId="{BCAF8949-B074-41B5-830F-D70AB29BD449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AB6B2A83-1479-4562-94C5-B0EBCCD0667F}" type="doc">
      <dgm:prSet loTypeId="urn:microsoft.com/office/officeart/2008/layout/NameandTitleOrganizationalChart" loCatId="hierarchy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2AAC5E4-C96E-4931-8950-D9F4AEAC229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Межбюджетные трансферты 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C009E52-3F13-49CA-8675-17AD871B5ED3}" type="parTrans" cxnId="{E3B626BC-E338-48FF-A661-304BCADC1691}">
      <dgm:prSet/>
      <dgm:spPr/>
      <dgm:t>
        <a:bodyPr/>
        <a:lstStyle/>
        <a:p>
          <a:endParaRPr lang="ru-RU"/>
        </a:p>
      </dgm:t>
    </dgm:pt>
    <dgm:pt modelId="{AD4097B4-2F15-4863-8B9C-CE30133DA3F6}" type="sibTrans" cxnId="{E3B626BC-E338-48FF-A661-304BCADC1691}">
      <dgm:prSet custT="1"/>
      <dgm:spPr/>
      <dgm:t>
        <a:bodyPr/>
        <a:lstStyle/>
        <a:p>
          <a:pPr algn="ctr"/>
          <a:r>
            <a:rPr lang="ru-RU" sz="2400" smtClean="0">
              <a:latin typeface="Arial" panose="020B0604020202020204" pitchFamily="34" charset="0"/>
              <a:cs typeface="Arial" panose="020B0604020202020204" pitchFamily="34" charset="0"/>
            </a:rPr>
            <a:t>11 738,3</a:t>
          </a:r>
          <a:endParaRPr lang="ru-RU" sz="240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AC2AC0-9D53-455C-973C-E5BA4AA147A1}" type="asst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Дотации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00F386-0D78-4915-8E5B-3BE6B6EDBA0F}" type="parTrans" cxnId="{C9D1EAF9-8BB0-4B3B-8DA1-2486FCDA8AFC}">
      <dgm:prSet/>
      <dgm:spPr/>
      <dgm:t>
        <a:bodyPr/>
        <a:lstStyle/>
        <a:p>
          <a:endParaRPr lang="ru-RU"/>
        </a:p>
      </dgm:t>
    </dgm:pt>
    <dgm:pt modelId="{C62D812B-729A-4FBA-9DA2-4B4A53D70EC4}" type="sibTrans" cxnId="{C9D1EAF9-8BB0-4B3B-8DA1-2486FCDA8AFC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565,9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B21BE9-E891-4B41-B887-C212209AE959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Субсидии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8A1A1D-7686-40A8-AEA5-465425B2465B}" type="parTrans" cxnId="{7B9A89BD-31D0-4474-ACBD-B709B5CCF65E}">
      <dgm:prSet/>
      <dgm:spPr/>
      <dgm:t>
        <a:bodyPr/>
        <a:lstStyle/>
        <a:p>
          <a:endParaRPr lang="ru-RU"/>
        </a:p>
      </dgm:t>
    </dgm:pt>
    <dgm:pt modelId="{A660C82A-34A7-45B3-BD3A-924DB2EFF73F}" type="sibTrans" cxnId="{7B9A89BD-31D0-4474-ACBD-B709B5CCF65E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2 228,2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AB13F5-2431-477F-BC24-D44B7FB0ED71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Субвенции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135888E-996E-40B5-8482-15EEA8BCE45D}" type="parTrans" cxnId="{CD6A7223-8980-4A45-AD46-1BAB536FA9F8}">
      <dgm:prSet/>
      <dgm:spPr/>
      <dgm:t>
        <a:bodyPr/>
        <a:lstStyle/>
        <a:p>
          <a:endParaRPr lang="ru-RU"/>
        </a:p>
      </dgm:t>
    </dgm:pt>
    <dgm:pt modelId="{A7F0F924-E7DB-4CE2-B8C1-5EADD6A8D925}" type="sibTrans" cxnId="{CD6A7223-8980-4A45-AD46-1BAB536FA9F8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8 897,2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1B041B3-51AD-4936-9CEC-7086A192C955}">
      <dgm:prSet phldrT="[Текст]" custT="1"/>
      <dgm:spPr/>
      <dgm:t>
        <a:bodyPr/>
        <a:lstStyle/>
        <a:p>
          <a:r>
            <a:rPr lang="ru-RU" sz="2000" dirty="0" smtClean="0">
              <a:latin typeface="Arial" panose="020B0604020202020204" pitchFamily="34" charset="0"/>
              <a:cs typeface="Arial" panose="020B0604020202020204" pitchFamily="34" charset="0"/>
            </a:rPr>
            <a:t>Иные межбюджетные трансферты</a:t>
          </a:r>
          <a:endParaRPr lang="ru-RU" sz="20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74C847F-4608-47AD-9ACB-28375CFFC8B5}" type="parTrans" cxnId="{8DFFA348-E5E4-4264-AC84-EFEC8A790FB7}">
      <dgm:prSet/>
      <dgm:spPr/>
      <dgm:t>
        <a:bodyPr/>
        <a:lstStyle/>
        <a:p>
          <a:endParaRPr lang="ru-RU"/>
        </a:p>
      </dgm:t>
    </dgm:pt>
    <dgm:pt modelId="{1F3EA490-3742-4028-A884-6671669F867C}" type="sibTrans" cxnId="{8DFFA348-E5E4-4264-AC84-EFEC8A790FB7}">
      <dgm:prSet custT="1"/>
      <dgm:spPr/>
      <dgm:t>
        <a:bodyPr/>
        <a:lstStyle/>
        <a:p>
          <a:pPr algn="ctr"/>
          <a:r>
            <a:rPr lang="ru-RU" sz="2400" dirty="0" smtClean="0">
              <a:latin typeface="Arial" panose="020B0604020202020204" pitchFamily="34" charset="0"/>
              <a:cs typeface="Arial" panose="020B0604020202020204" pitchFamily="34" charset="0"/>
            </a:rPr>
            <a:t>47,0</a:t>
          </a:r>
          <a:endParaRPr lang="ru-RU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3403C46-B1DF-4036-BB32-475CF32970CA}" type="pres">
      <dgm:prSet presAssocID="{AB6B2A83-1479-4562-94C5-B0EBCCD0667F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30C67C43-2767-4163-AF24-570AAAC80B73}" type="pres">
      <dgm:prSet presAssocID="{22AAC5E4-C96E-4931-8950-D9F4AEAC229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ECFA85E-2304-4175-8D5B-C8EE57BF35F7}" type="pres">
      <dgm:prSet presAssocID="{22AAC5E4-C96E-4931-8950-D9F4AEAC2295}" presName="rootComposite1" presStyleCnt="0"/>
      <dgm:spPr/>
      <dgm:t>
        <a:bodyPr/>
        <a:lstStyle/>
        <a:p>
          <a:endParaRPr lang="ru-RU"/>
        </a:p>
      </dgm:t>
    </dgm:pt>
    <dgm:pt modelId="{39DABE2A-A2D2-4EFE-B9A0-A1F3977683EF}" type="pres">
      <dgm:prSet presAssocID="{22AAC5E4-C96E-4931-8950-D9F4AEAC2295}" presName="rootText1" presStyleLbl="node0" presStyleIdx="0" presStyleCnt="1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C4FCFBB8-C085-425D-9A95-8592BFCDABBD}" type="pres">
      <dgm:prSet presAssocID="{22AAC5E4-C96E-4931-8950-D9F4AEAC2295}" presName="titleText1" presStyleLbl="fgAcc0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25F435F-1293-4366-9D23-C58FEF5F6D70}" type="pres">
      <dgm:prSet presAssocID="{22AAC5E4-C96E-4931-8950-D9F4AEAC2295}" presName="rootConnector1" presStyleLbl="node1" presStyleIdx="0" presStyleCnt="3"/>
      <dgm:spPr/>
      <dgm:t>
        <a:bodyPr/>
        <a:lstStyle/>
        <a:p>
          <a:endParaRPr lang="ru-RU"/>
        </a:p>
      </dgm:t>
    </dgm:pt>
    <dgm:pt modelId="{0A8B8DC3-E339-4E8D-81CF-9DD2AF886746}" type="pres">
      <dgm:prSet presAssocID="{22AAC5E4-C96E-4931-8950-D9F4AEAC2295}" presName="hierChild2" presStyleCnt="0"/>
      <dgm:spPr/>
      <dgm:t>
        <a:bodyPr/>
        <a:lstStyle/>
        <a:p>
          <a:endParaRPr lang="ru-RU"/>
        </a:p>
      </dgm:t>
    </dgm:pt>
    <dgm:pt modelId="{FC5770AA-36AE-4DA1-BB90-030F82EAEEDE}" type="pres">
      <dgm:prSet presAssocID="{778A1A1D-7686-40A8-AEA5-465425B2465B}" presName="Name37" presStyleLbl="parChTrans1D2" presStyleIdx="0" presStyleCnt="4"/>
      <dgm:spPr/>
      <dgm:t>
        <a:bodyPr/>
        <a:lstStyle/>
        <a:p>
          <a:endParaRPr lang="ru-RU"/>
        </a:p>
      </dgm:t>
    </dgm:pt>
    <dgm:pt modelId="{A78C6948-BA01-4597-8F11-F085AF5D5FAE}" type="pres">
      <dgm:prSet presAssocID="{62B21BE9-E891-4B41-B887-C212209AE959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8A4E6CDA-4139-4671-8E49-E0E00C99C369}" type="pres">
      <dgm:prSet presAssocID="{62B21BE9-E891-4B41-B887-C212209AE959}" presName="rootComposite" presStyleCnt="0"/>
      <dgm:spPr/>
      <dgm:t>
        <a:bodyPr/>
        <a:lstStyle/>
        <a:p>
          <a:endParaRPr lang="ru-RU"/>
        </a:p>
      </dgm:t>
    </dgm:pt>
    <dgm:pt modelId="{1958EDBF-665B-44C3-947D-2ADBF737FD10}" type="pres">
      <dgm:prSet presAssocID="{62B21BE9-E891-4B41-B887-C212209AE959}" presName="rootText" presStyleLbl="node1" presStyleIdx="0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78B55342-5D9F-4A3C-B197-CE555014975C}" type="pres">
      <dgm:prSet presAssocID="{62B21BE9-E891-4B41-B887-C212209AE959}" presName="titleText2" presStyleLbl="fgAcc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9DB8215B-BDB2-46FC-AFDE-07E333374EDB}" type="pres">
      <dgm:prSet presAssocID="{62B21BE9-E891-4B41-B887-C212209AE959}" presName="rootConnector" presStyleLbl="node2" presStyleIdx="0" presStyleCnt="0"/>
      <dgm:spPr/>
      <dgm:t>
        <a:bodyPr/>
        <a:lstStyle/>
        <a:p>
          <a:endParaRPr lang="ru-RU"/>
        </a:p>
      </dgm:t>
    </dgm:pt>
    <dgm:pt modelId="{457689FE-63BE-4B69-8936-67694009C6B8}" type="pres">
      <dgm:prSet presAssocID="{62B21BE9-E891-4B41-B887-C212209AE959}" presName="hierChild4" presStyleCnt="0"/>
      <dgm:spPr/>
      <dgm:t>
        <a:bodyPr/>
        <a:lstStyle/>
        <a:p>
          <a:endParaRPr lang="ru-RU"/>
        </a:p>
      </dgm:t>
    </dgm:pt>
    <dgm:pt modelId="{228954EB-7E6D-4BC0-B820-446701A95A08}" type="pres">
      <dgm:prSet presAssocID="{62B21BE9-E891-4B41-B887-C212209AE959}" presName="hierChild5" presStyleCnt="0"/>
      <dgm:spPr/>
      <dgm:t>
        <a:bodyPr/>
        <a:lstStyle/>
        <a:p>
          <a:endParaRPr lang="ru-RU"/>
        </a:p>
      </dgm:t>
    </dgm:pt>
    <dgm:pt modelId="{A86D6E3E-350C-4655-BC02-AE9BAAAD2967}" type="pres">
      <dgm:prSet presAssocID="{7135888E-996E-40B5-8482-15EEA8BCE45D}" presName="Name37" presStyleLbl="parChTrans1D2" presStyleIdx="1" presStyleCnt="4"/>
      <dgm:spPr/>
      <dgm:t>
        <a:bodyPr/>
        <a:lstStyle/>
        <a:p>
          <a:endParaRPr lang="ru-RU"/>
        </a:p>
      </dgm:t>
    </dgm:pt>
    <dgm:pt modelId="{63AE5291-30A7-4CB8-B0BE-6B9B7C1DBDC8}" type="pres">
      <dgm:prSet presAssocID="{CDAB13F5-2431-477F-BC24-D44B7FB0ED71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AA684DDD-FA84-4C3D-A628-7370C572528C}" type="pres">
      <dgm:prSet presAssocID="{CDAB13F5-2431-477F-BC24-D44B7FB0ED71}" presName="rootComposite" presStyleCnt="0"/>
      <dgm:spPr/>
      <dgm:t>
        <a:bodyPr/>
        <a:lstStyle/>
        <a:p>
          <a:endParaRPr lang="ru-RU"/>
        </a:p>
      </dgm:t>
    </dgm:pt>
    <dgm:pt modelId="{297ED79B-5656-4D10-8185-E0C96B06D2EB}" type="pres">
      <dgm:prSet presAssocID="{CDAB13F5-2431-477F-BC24-D44B7FB0ED71}" presName="rootText" presStyleLbl="node1" presStyleIdx="1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88B6640C-E439-44F8-B91B-4C739541EF0F}" type="pres">
      <dgm:prSet presAssocID="{CDAB13F5-2431-477F-BC24-D44B7FB0ED71}" presName="titleText2" presStyleLbl="fgAcc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1667500-3470-4D51-8035-312B4D7DF3B0}" type="pres">
      <dgm:prSet presAssocID="{CDAB13F5-2431-477F-BC24-D44B7FB0ED71}" presName="rootConnector" presStyleLbl="node2" presStyleIdx="0" presStyleCnt="0"/>
      <dgm:spPr/>
      <dgm:t>
        <a:bodyPr/>
        <a:lstStyle/>
        <a:p>
          <a:endParaRPr lang="ru-RU"/>
        </a:p>
      </dgm:t>
    </dgm:pt>
    <dgm:pt modelId="{23B0C43E-738E-4277-A940-66DA75BF8811}" type="pres">
      <dgm:prSet presAssocID="{CDAB13F5-2431-477F-BC24-D44B7FB0ED71}" presName="hierChild4" presStyleCnt="0"/>
      <dgm:spPr/>
      <dgm:t>
        <a:bodyPr/>
        <a:lstStyle/>
        <a:p>
          <a:endParaRPr lang="ru-RU"/>
        </a:p>
      </dgm:t>
    </dgm:pt>
    <dgm:pt modelId="{E35C96B3-BFCA-4870-A26A-87671BCB92DA}" type="pres">
      <dgm:prSet presAssocID="{CDAB13F5-2431-477F-BC24-D44B7FB0ED71}" presName="hierChild5" presStyleCnt="0"/>
      <dgm:spPr/>
      <dgm:t>
        <a:bodyPr/>
        <a:lstStyle/>
        <a:p>
          <a:endParaRPr lang="ru-RU"/>
        </a:p>
      </dgm:t>
    </dgm:pt>
    <dgm:pt modelId="{D32CCB2C-C197-4BFD-9333-81804163D71A}" type="pres">
      <dgm:prSet presAssocID="{774C847F-4608-47AD-9ACB-28375CFFC8B5}" presName="Name37" presStyleLbl="parChTrans1D2" presStyleIdx="2" presStyleCnt="4"/>
      <dgm:spPr/>
      <dgm:t>
        <a:bodyPr/>
        <a:lstStyle/>
        <a:p>
          <a:endParaRPr lang="ru-RU"/>
        </a:p>
      </dgm:t>
    </dgm:pt>
    <dgm:pt modelId="{CA182589-2E42-44D0-94A7-15E6A0ECD078}" type="pres">
      <dgm:prSet presAssocID="{61B041B3-51AD-4936-9CEC-7086A192C955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EABF5D89-FB64-4608-9491-67EC153171E2}" type="pres">
      <dgm:prSet presAssocID="{61B041B3-51AD-4936-9CEC-7086A192C955}" presName="rootComposite" presStyleCnt="0"/>
      <dgm:spPr/>
      <dgm:t>
        <a:bodyPr/>
        <a:lstStyle/>
        <a:p>
          <a:endParaRPr lang="ru-RU"/>
        </a:p>
      </dgm:t>
    </dgm:pt>
    <dgm:pt modelId="{B3A8A0D1-FE91-4243-9E68-7C74B03FED31}" type="pres">
      <dgm:prSet presAssocID="{61B041B3-51AD-4936-9CEC-7086A192C955}" presName="rootText" presStyleLbl="node1" presStyleIdx="2" presStyleCnt="3">
        <dgm:presLayoutVars>
          <dgm:chMax/>
          <dgm:chPref val="3"/>
        </dgm:presLayoutVars>
      </dgm:prSet>
      <dgm:spPr/>
      <dgm:t>
        <a:bodyPr/>
        <a:lstStyle/>
        <a:p>
          <a:endParaRPr lang="ru-RU"/>
        </a:p>
      </dgm:t>
    </dgm:pt>
    <dgm:pt modelId="{286DA920-3384-411E-9588-08C31E41D5DE}" type="pres">
      <dgm:prSet presAssocID="{61B041B3-51AD-4936-9CEC-7086A192C955}" presName="titleText2" presStyleLbl="fgAcc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D98A5A39-097C-4A55-8247-A48F2AF7A992}" type="pres">
      <dgm:prSet presAssocID="{61B041B3-51AD-4936-9CEC-7086A192C955}" presName="rootConnector" presStyleLbl="node2" presStyleIdx="0" presStyleCnt="0"/>
      <dgm:spPr/>
      <dgm:t>
        <a:bodyPr/>
        <a:lstStyle/>
        <a:p>
          <a:endParaRPr lang="ru-RU"/>
        </a:p>
      </dgm:t>
    </dgm:pt>
    <dgm:pt modelId="{D9E15586-8374-4D24-A75F-E9758B9B3B53}" type="pres">
      <dgm:prSet presAssocID="{61B041B3-51AD-4936-9CEC-7086A192C955}" presName="hierChild4" presStyleCnt="0"/>
      <dgm:spPr/>
      <dgm:t>
        <a:bodyPr/>
        <a:lstStyle/>
        <a:p>
          <a:endParaRPr lang="ru-RU"/>
        </a:p>
      </dgm:t>
    </dgm:pt>
    <dgm:pt modelId="{F40AF4DB-93FF-4CB9-88A6-4A9B9634E499}" type="pres">
      <dgm:prSet presAssocID="{61B041B3-51AD-4936-9CEC-7086A192C955}" presName="hierChild5" presStyleCnt="0"/>
      <dgm:spPr/>
      <dgm:t>
        <a:bodyPr/>
        <a:lstStyle/>
        <a:p>
          <a:endParaRPr lang="ru-RU"/>
        </a:p>
      </dgm:t>
    </dgm:pt>
    <dgm:pt modelId="{03D6E329-5FA2-4575-80F9-63CD79C19815}" type="pres">
      <dgm:prSet presAssocID="{22AAC5E4-C96E-4931-8950-D9F4AEAC2295}" presName="hierChild3" presStyleCnt="0"/>
      <dgm:spPr/>
      <dgm:t>
        <a:bodyPr/>
        <a:lstStyle/>
        <a:p>
          <a:endParaRPr lang="ru-RU"/>
        </a:p>
      </dgm:t>
    </dgm:pt>
    <dgm:pt modelId="{DE4FFDCD-BF60-4A4E-9FB5-E741ACCB8E87}" type="pres">
      <dgm:prSet presAssocID="{7700F386-0D78-4915-8E5B-3BE6B6EDBA0F}" presName="Name96" presStyleLbl="parChTrans1D2" presStyleIdx="3" presStyleCnt="4"/>
      <dgm:spPr/>
      <dgm:t>
        <a:bodyPr/>
        <a:lstStyle/>
        <a:p>
          <a:endParaRPr lang="ru-RU"/>
        </a:p>
      </dgm:t>
    </dgm:pt>
    <dgm:pt modelId="{E23BBB9C-CA80-4FBB-84B6-F9FA1086E476}" type="pres">
      <dgm:prSet presAssocID="{65AC2AC0-9D53-455C-973C-E5BA4AA147A1}" presName="hierRoot3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26296906-FC34-4FA3-AC23-ED78F9F907FC}" type="pres">
      <dgm:prSet presAssocID="{65AC2AC0-9D53-455C-973C-E5BA4AA147A1}" presName="rootComposite3" presStyleCnt="0"/>
      <dgm:spPr/>
      <dgm:t>
        <a:bodyPr/>
        <a:lstStyle/>
        <a:p>
          <a:endParaRPr lang="ru-RU"/>
        </a:p>
      </dgm:t>
    </dgm:pt>
    <dgm:pt modelId="{30C2D308-23E6-492C-98AD-1F22A34561ED}" type="pres">
      <dgm:prSet presAssocID="{65AC2AC0-9D53-455C-973C-E5BA4AA147A1}" presName="rootText3" presStyleLbl="asst1" presStyleIdx="0" presStyleCnt="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1846596E-B9D2-49F2-9283-C691DAF49E53}" type="pres">
      <dgm:prSet presAssocID="{65AC2AC0-9D53-455C-973C-E5BA4AA147A1}" presName="titleText3" presStyleLbl="fgAcc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2A62C565-5414-41F6-A02B-97B6C4EE56B5}" type="pres">
      <dgm:prSet presAssocID="{65AC2AC0-9D53-455C-973C-E5BA4AA147A1}" presName="rootConnector3" presStyleLbl="asst1" presStyleIdx="0" presStyleCnt="1"/>
      <dgm:spPr/>
      <dgm:t>
        <a:bodyPr/>
        <a:lstStyle/>
        <a:p>
          <a:endParaRPr lang="ru-RU"/>
        </a:p>
      </dgm:t>
    </dgm:pt>
    <dgm:pt modelId="{5A0E7BEA-6A1E-4B40-A3AE-5A66796EF3F0}" type="pres">
      <dgm:prSet presAssocID="{65AC2AC0-9D53-455C-973C-E5BA4AA147A1}" presName="hierChild6" presStyleCnt="0"/>
      <dgm:spPr/>
      <dgm:t>
        <a:bodyPr/>
        <a:lstStyle/>
        <a:p>
          <a:endParaRPr lang="ru-RU"/>
        </a:p>
      </dgm:t>
    </dgm:pt>
    <dgm:pt modelId="{F8CF846F-5C46-49F4-A8D6-4AB8882A3AC8}" type="pres">
      <dgm:prSet presAssocID="{65AC2AC0-9D53-455C-973C-E5BA4AA147A1}" presName="hierChild7" presStyleCnt="0"/>
      <dgm:spPr/>
      <dgm:t>
        <a:bodyPr/>
        <a:lstStyle/>
        <a:p>
          <a:endParaRPr lang="ru-RU"/>
        </a:p>
      </dgm:t>
    </dgm:pt>
  </dgm:ptLst>
  <dgm:cxnLst>
    <dgm:cxn modelId="{AB097C3B-74A7-4C31-8189-022B67BC9B9B}" type="presOf" srcId="{CDAB13F5-2431-477F-BC24-D44B7FB0ED71}" destId="{01667500-3470-4D51-8035-312B4D7DF3B0}" srcOrd="1" destOrd="0" presId="urn:microsoft.com/office/officeart/2008/layout/NameandTitleOrganizationalChart"/>
    <dgm:cxn modelId="{BC4CCA87-D350-46B9-8EF8-EC99EA9701B5}" type="presOf" srcId="{778A1A1D-7686-40A8-AEA5-465425B2465B}" destId="{FC5770AA-36AE-4DA1-BB90-030F82EAEEDE}" srcOrd="0" destOrd="0" presId="urn:microsoft.com/office/officeart/2008/layout/NameandTitleOrganizationalChart"/>
    <dgm:cxn modelId="{93F45790-AC12-49FF-B797-365FDDEC994C}" type="presOf" srcId="{A7F0F924-E7DB-4CE2-B8C1-5EADD6A8D925}" destId="{88B6640C-E439-44F8-B91B-4C739541EF0F}" srcOrd="0" destOrd="0" presId="urn:microsoft.com/office/officeart/2008/layout/NameandTitleOrganizationalChart"/>
    <dgm:cxn modelId="{887A3CFC-A806-4CA9-9D04-21DBC3DB109A}" type="presOf" srcId="{1F3EA490-3742-4028-A884-6671669F867C}" destId="{286DA920-3384-411E-9588-08C31E41D5DE}" srcOrd="0" destOrd="0" presId="urn:microsoft.com/office/officeart/2008/layout/NameandTitleOrganizationalChart"/>
    <dgm:cxn modelId="{6D6244C6-90A0-4237-BCDD-B09899DB54CC}" type="presOf" srcId="{61B041B3-51AD-4936-9CEC-7086A192C955}" destId="{D98A5A39-097C-4A55-8247-A48F2AF7A992}" srcOrd="1" destOrd="0" presId="urn:microsoft.com/office/officeart/2008/layout/NameandTitleOrganizationalChart"/>
    <dgm:cxn modelId="{1E470FFE-CAB1-4454-A6EF-3121263DD3D6}" type="presOf" srcId="{22AAC5E4-C96E-4931-8950-D9F4AEAC2295}" destId="{39DABE2A-A2D2-4EFE-B9A0-A1F3977683EF}" srcOrd="0" destOrd="0" presId="urn:microsoft.com/office/officeart/2008/layout/NameandTitleOrganizationalChart"/>
    <dgm:cxn modelId="{C9D1EAF9-8BB0-4B3B-8DA1-2486FCDA8AFC}" srcId="{22AAC5E4-C96E-4931-8950-D9F4AEAC2295}" destId="{65AC2AC0-9D53-455C-973C-E5BA4AA147A1}" srcOrd="0" destOrd="0" parTransId="{7700F386-0D78-4915-8E5B-3BE6B6EDBA0F}" sibTransId="{C62D812B-729A-4FBA-9DA2-4B4A53D70EC4}"/>
    <dgm:cxn modelId="{93C76D84-0F1F-462F-B941-9537A2A01502}" type="presOf" srcId="{A660C82A-34A7-45B3-BD3A-924DB2EFF73F}" destId="{78B55342-5D9F-4A3C-B197-CE555014975C}" srcOrd="0" destOrd="0" presId="urn:microsoft.com/office/officeart/2008/layout/NameandTitleOrganizationalChart"/>
    <dgm:cxn modelId="{F8E746BB-C46D-4FD9-863C-91F7C186D9F1}" type="presOf" srcId="{774C847F-4608-47AD-9ACB-28375CFFC8B5}" destId="{D32CCB2C-C197-4BFD-9333-81804163D71A}" srcOrd="0" destOrd="0" presId="urn:microsoft.com/office/officeart/2008/layout/NameandTitleOrganizationalChart"/>
    <dgm:cxn modelId="{1FED8142-AA43-41FE-BF92-7331D2576A28}" type="presOf" srcId="{62B21BE9-E891-4B41-B887-C212209AE959}" destId="{9DB8215B-BDB2-46FC-AFDE-07E333374EDB}" srcOrd="1" destOrd="0" presId="urn:microsoft.com/office/officeart/2008/layout/NameandTitleOrganizationalChart"/>
    <dgm:cxn modelId="{A3826881-C80B-4E0F-AA3F-488F242305E2}" type="presOf" srcId="{65AC2AC0-9D53-455C-973C-E5BA4AA147A1}" destId="{30C2D308-23E6-492C-98AD-1F22A34561ED}" srcOrd="0" destOrd="0" presId="urn:microsoft.com/office/officeart/2008/layout/NameandTitleOrganizationalChart"/>
    <dgm:cxn modelId="{CD6A7223-8980-4A45-AD46-1BAB536FA9F8}" srcId="{22AAC5E4-C96E-4931-8950-D9F4AEAC2295}" destId="{CDAB13F5-2431-477F-BC24-D44B7FB0ED71}" srcOrd="2" destOrd="0" parTransId="{7135888E-996E-40B5-8482-15EEA8BCE45D}" sibTransId="{A7F0F924-E7DB-4CE2-B8C1-5EADD6A8D925}"/>
    <dgm:cxn modelId="{003CC64A-EBE0-491C-B1D9-88FAB1E40087}" type="presOf" srcId="{7700F386-0D78-4915-8E5B-3BE6B6EDBA0F}" destId="{DE4FFDCD-BF60-4A4E-9FB5-E741ACCB8E87}" srcOrd="0" destOrd="0" presId="urn:microsoft.com/office/officeart/2008/layout/NameandTitleOrganizationalChart"/>
    <dgm:cxn modelId="{829AD0CB-7CD0-4C6E-A470-7C21EB7644C8}" type="presOf" srcId="{62B21BE9-E891-4B41-B887-C212209AE959}" destId="{1958EDBF-665B-44C3-947D-2ADBF737FD10}" srcOrd="0" destOrd="0" presId="urn:microsoft.com/office/officeart/2008/layout/NameandTitleOrganizationalChart"/>
    <dgm:cxn modelId="{7B9A89BD-31D0-4474-ACBD-B709B5CCF65E}" srcId="{22AAC5E4-C96E-4931-8950-D9F4AEAC2295}" destId="{62B21BE9-E891-4B41-B887-C212209AE959}" srcOrd="1" destOrd="0" parTransId="{778A1A1D-7686-40A8-AEA5-465425B2465B}" sibTransId="{A660C82A-34A7-45B3-BD3A-924DB2EFF73F}"/>
    <dgm:cxn modelId="{DA875799-AB7B-4F30-B734-9B8736CF908D}" type="presOf" srcId="{61B041B3-51AD-4936-9CEC-7086A192C955}" destId="{B3A8A0D1-FE91-4243-9E68-7C74B03FED31}" srcOrd="0" destOrd="0" presId="urn:microsoft.com/office/officeart/2008/layout/NameandTitleOrganizationalChart"/>
    <dgm:cxn modelId="{77105A59-D9A9-4AB8-AFE8-0AC6A4120630}" type="presOf" srcId="{22AAC5E4-C96E-4931-8950-D9F4AEAC2295}" destId="{D25F435F-1293-4366-9D23-C58FEF5F6D70}" srcOrd="1" destOrd="0" presId="urn:microsoft.com/office/officeart/2008/layout/NameandTitleOrganizationalChart"/>
    <dgm:cxn modelId="{8DFFA348-E5E4-4264-AC84-EFEC8A790FB7}" srcId="{22AAC5E4-C96E-4931-8950-D9F4AEAC2295}" destId="{61B041B3-51AD-4936-9CEC-7086A192C955}" srcOrd="3" destOrd="0" parTransId="{774C847F-4608-47AD-9ACB-28375CFFC8B5}" sibTransId="{1F3EA490-3742-4028-A884-6671669F867C}"/>
    <dgm:cxn modelId="{E3B626BC-E338-48FF-A661-304BCADC1691}" srcId="{AB6B2A83-1479-4562-94C5-B0EBCCD0667F}" destId="{22AAC5E4-C96E-4931-8950-D9F4AEAC2295}" srcOrd="0" destOrd="0" parTransId="{BC009E52-3F13-49CA-8675-17AD871B5ED3}" sibTransId="{AD4097B4-2F15-4863-8B9C-CE30133DA3F6}"/>
    <dgm:cxn modelId="{E737C7EA-2406-4255-9A53-E6A91D28F730}" type="presOf" srcId="{CDAB13F5-2431-477F-BC24-D44B7FB0ED71}" destId="{297ED79B-5656-4D10-8185-E0C96B06D2EB}" srcOrd="0" destOrd="0" presId="urn:microsoft.com/office/officeart/2008/layout/NameandTitleOrganizationalChart"/>
    <dgm:cxn modelId="{49951700-8BD9-4978-8FE3-1B43DA2D7370}" type="presOf" srcId="{AD4097B4-2F15-4863-8B9C-CE30133DA3F6}" destId="{C4FCFBB8-C085-425D-9A95-8592BFCDABBD}" srcOrd="0" destOrd="0" presId="urn:microsoft.com/office/officeart/2008/layout/NameandTitleOrganizationalChart"/>
    <dgm:cxn modelId="{3711C1A6-778D-4BFD-A6D0-4C2644F27C6E}" type="presOf" srcId="{C62D812B-729A-4FBA-9DA2-4B4A53D70EC4}" destId="{1846596E-B9D2-49F2-9283-C691DAF49E53}" srcOrd="0" destOrd="0" presId="urn:microsoft.com/office/officeart/2008/layout/NameandTitleOrganizationalChart"/>
    <dgm:cxn modelId="{11D01994-94A0-48DA-BF36-18C3EA8EAE85}" type="presOf" srcId="{65AC2AC0-9D53-455C-973C-E5BA4AA147A1}" destId="{2A62C565-5414-41F6-A02B-97B6C4EE56B5}" srcOrd="1" destOrd="0" presId="urn:microsoft.com/office/officeart/2008/layout/NameandTitleOrganizationalChart"/>
    <dgm:cxn modelId="{2E480FE3-B172-4D88-97B3-864B9267B110}" type="presOf" srcId="{AB6B2A83-1479-4562-94C5-B0EBCCD0667F}" destId="{A3403C46-B1DF-4036-BB32-475CF32970CA}" srcOrd="0" destOrd="0" presId="urn:microsoft.com/office/officeart/2008/layout/NameandTitleOrganizationalChart"/>
    <dgm:cxn modelId="{E1053278-D2A4-4090-8491-C7CC7F37F802}" type="presOf" srcId="{7135888E-996E-40B5-8482-15EEA8BCE45D}" destId="{A86D6E3E-350C-4655-BC02-AE9BAAAD2967}" srcOrd="0" destOrd="0" presId="urn:microsoft.com/office/officeart/2008/layout/NameandTitleOrganizationalChart"/>
    <dgm:cxn modelId="{F10C26CE-740E-4E65-B5E9-854D6DD3F004}" type="presParOf" srcId="{A3403C46-B1DF-4036-BB32-475CF32970CA}" destId="{30C67C43-2767-4163-AF24-570AAAC80B73}" srcOrd="0" destOrd="0" presId="urn:microsoft.com/office/officeart/2008/layout/NameandTitleOrganizationalChart"/>
    <dgm:cxn modelId="{C561EDE0-67C5-47E3-8112-114152F1713D}" type="presParOf" srcId="{30C67C43-2767-4163-AF24-570AAAC80B73}" destId="{8ECFA85E-2304-4175-8D5B-C8EE57BF35F7}" srcOrd="0" destOrd="0" presId="urn:microsoft.com/office/officeart/2008/layout/NameandTitleOrganizationalChart"/>
    <dgm:cxn modelId="{6C7E923E-2E41-49EB-A423-3AE592DDB831}" type="presParOf" srcId="{8ECFA85E-2304-4175-8D5B-C8EE57BF35F7}" destId="{39DABE2A-A2D2-4EFE-B9A0-A1F3977683EF}" srcOrd="0" destOrd="0" presId="urn:microsoft.com/office/officeart/2008/layout/NameandTitleOrganizationalChart"/>
    <dgm:cxn modelId="{2CF952AB-7214-4FBB-BAE9-A494572B765A}" type="presParOf" srcId="{8ECFA85E-2304-4175-8D5B-C8EE57BF35F7}" destId="{C4FCFBB8-C085-425D-9A95-8592BFCDABBD}" srcOrd="1" destOrd="0" presId="urn:microsoft.com/office/officeart/2008/layout/NameandTitleOrganizationalChart"/>
    <dgm:cxn modelId="{2F12EC38-3B86-4F70-A460-55155A27D30E}" type="presParOf" srcId="{8ECFA85E-2304-4175-8D5B-C8EE57BF35F7}" destId="{D25F435F-1293-4366-9D23-C58FEF5F6D70}" srcOrd="2" destOrd="0" presId="urn:microsoft.com/office/officeart/2008/layout/NameandTitleOrganizationalChart"/>
    <dgm:cxn modelId="{B6BD22FD-1F27-415C-ADD0-9CBEB6194734}" type="presParOf" srcId="{30C67C43-2767-4163-AF24-570AAAC80B73}" destId="{0A8B8DC3-E339-4E8D-81CF-9DD2AF886746}" srcOrd="1" destOrd="0" presId="urn:microsoft.com/office/officeart/2008/layout/NameandTitleOrganizationalChart"/>
    <dgm:cxn modelId="{3AE5E9CC-C722-4B84-BDDC-6B94F22C6286}" type="presParOf" srcId="{0A8B8DC3-E339-4E8D-81CF-9DD2AF886746}" destId="{FC5770AA-36AE-4DA1-BB90-030F82EAEEDE}" srcOrd="0" destOrd="0" presId="urn:microsoft.com/office/officeart/2008/layout/NameandTitleOrganizationalChart"/>
    <dgm:cxn modelId="{40F05856-504E-415D-8CC6-236AC05C4AF4}" type="presParOf" srcId="{0A8B8DC3-E339-4E8D-81CF-9DD2AF886746}" destId="{A78C6948-BA01-4597-8F11-F085AF5D5FAE}" srcOrd="1" destOrd="0" presId="urn:microsoft.com/office/officeart/2008/layout/NameandTitleOrganizationalChart"/>
    <dgm:cxn modelId="{25EC7048-5273-40EA-9D20-48F09C6A0E61}" type="presParOf" srcId="{A78C6948-BA01-4597-8F11-F085AF5D5FAE}" destId="{8A4E6CDA-4139-4671-8E49-E0E00C99C369}" srcOrd="0" destOrd="0" presId="urn:microsoft.com/office/officeart/2008/layout/NameandTitleOrganizationalChart"/>
    <dgm:cxn modelId="{BD713B99-E950-4AE4-8C67-59EC91A2D4ED}" type="presParOf" srcId="{8A4E6CDA-4139-4671-8E49-E0E00C99C369}" destId="{1958EDBF-665B-44C3-947D-2ADBF737FD10}" srcOrd="0" destOrd="0" presId="urn:microsoft.com/office/officeart/2008/layout/NameandTitleOrganizationalChart"/>
    <dgm:cxn modelId="{CA015C76-7436-477C-B9DE-8695B07D1A1B}" type="presParOf" srcId="{8A4E6CDA-4139-4671-8E49-E0E00C99C369}" destId="{78B55342-5D9F-4A3C-B197-CE555014975C}" srcOrd="1" destOrd="0" presId="urn:microsoft.com/office/officeart/2008/layout/NameandTitleOrganizationalChart"/>
    <dgm:cxn modelId="{38C570A5-3AB1-4865-AE24-2D15C41BAC93}" type="presParOf" srcId="{8A4E6CDA-4139-4671-8E49-E0E00C99C369}" destId="{9DB8215B-BDB2-46FC-AFDE-07E333374EDB}" srcOrd="2" destOrd="0" presId="urn:microsoft.com/office/officeart/2008/layout/NameandTitleOrganizationalChart"/>
    <dgm:cxn modelId="{59F5BAA3-AEC3-44BE-973A-5EE8CF32A49D}" type="presParOf" srcId="{A78C6948-BA01-4597-8F11-F085AF5D5FAE}" destId="{457689FE-63BE-4B69-8936-67694009C6B8}" srcOrd="1" destOrd="0" presId="urn:microsoft.com/office/officeart/2008/layout/NameandTitleOrganizationalChart"/>
    <dgm:cxn modelId="{A8D7CD74-92B7-400B-84A7-4D5E0EBBB3DF}" type="presParOf" srcId="{A78C6948-BA01-4597-8F11-F085AF5D5FAE}" destId="{228954EB-7E6D-4BC0-B820-446701A95A08}" srcOrd="2" destOrd="0" presId="urn:microsoft.com/office/officeart/2008/layout/NameandTitleOrganizationalChart"/>
    <dgm:cxn modelId="{6E743105-78AB-429C-A328-9964D33C42EC}" type="presParOf" srcId="{0A8B8DC3-E339-4E8D-81CF-9DD2AF886746}" destId="{A86D6E3E-350C-4655-BC02-AE9BAAAD2967}" srcOrd="2" destOrd="0" presId="urn:microsoft.com/office/officeart/2008/layout/NameandTitleOrganizationalChart"/>
    <dgm:cxn modelId="{D1C87256-FD2B-4A8D-A244-01F7B4EA1ED6}" type="presParOf" srcId="{0A8B8DC3-E339-4E8D-81CF-9DD2AF886746}" destId="{63AE5291-30A7-4CB8-B0BE-6B9B7C1DBDC8}" srcOrd="3" destOrd="0" presId="urn:microsoft.com/office/officeart/2008/layout/NameandTitleOrganizationalChart"/>
    <dgm:cxn modelId="{675DEB95-08F6-4207-A5FD-123E46A380CB}" type="presParOf" srcId="{63AE5291-30A7-4CB8-B0BE-6B9B7C1DBDC8}" destId="{AA684DDD-FA84-4C3D-A628-7370C572528C}" srcOrd="0" destOrd="0" presId="urn:microsoft.com/office/officeart/2008/layout/NameandTitleOrganizationalChart"/>
    <dgm:cxn modelId="{0B96C0D6-1924-4FD7-995C-62319B74820F}" type="presParOf" srcId="{AA684DDD-FA84-4C3D-A628-7370C572528C}" destId="{297ED79B-5656-4D10-8185-E0C96B06D2EB}" srcOrd="0" destOrd="0" presId="urn:microsoft.com/office/officeart/2008/layout/NameandTitleOrganizationalChart"/>
    <dgm:cxn modelId="{BC5670C0-CD91-4F25-A13C-C9302CBDEDB6}" type="presParOf" srcId="{AA684DDD-FA84-4C3D-A628-7370C572528C}" destId="{88B6640C-E439-44F8-B91B-4C739541EF0F}" srcOrd="1" destOrd="0" presId="urn:microsoft.com/office/officeart/2008/layout/NameandTitleOrganizationalChart"/>
    <dgm:cxn modelId="{E6115C45-B9F2-491E-9012-CD586E8A858D}" type="presParOf" srcId="{AA684DDD-FA84-4C3D-A628-7370C572528C}" destId="{01667500-3470-4D51-8035-312B4D7DF3B0}" srcOrd="2" destOrd="0" presId="urn:microsoft.com/office/officeart/2008/layout/NameandTitleOrganizationalChart"/>
    <dgm:cxn modelId="{EDA30DE3-246A-4589-B0ED-580EF95A674F}" type="presParOf" srcId="{63AE5291-30A7-4CB8-B0BE-6B9B7C1DBDC8}" destId="{23B0C43E-738E-4277-A940-66DA75BF8811}" srcOrd="1" destOrd="0" presId="urn:microsoft.com/office/officeart/2008/layout/NameandTitleOrganizationalChart"/>
    <dgm:cxn modelId="{A2B74358-6401-4719-8839-3D17E693C0F7}" type="presParOf" srcId="{63AE5291-30A7-4CB8-B0BE-6B9B7C1DBDC8}" destId="{E35C96B3-BFCA-4870-A26A-87671BCB92DA}" srcOrd="2" destOrd="0" presId="urn:microsoft.com/office/officeart/2008/layout/NameandTitleOrganizationalChart"/>
    <dgm:cxn modelId="{F2FD61D2-AC77-407E-A7A0-13370DE7B868}" type="presParOf" srcId="{0A8B8DC3-E339-4E8D-81CF-9DD2AF886746}" destId="{D32CCB2C-C197-4BFD-9333-81804163D71A}" srcOrd="4" destOrd="0" presId="urn:microsoft.com/office/officeart/2008/layout/NameandTitleOrganizationalChart"/>
    <dgm:cxn modelId="{9780F388-BC19-4DB6-BD5D-854A3D5C50A3}" type="presParOf" srcId="{0A8B8DC3-E339-4E8D-81CF-9DD2AF886746}" destId="{CA182589-2E42-44D0-94A7-15E6A0ECD078}" srcOrd="5" destOrd="0" presId="urn:microsoft.com/office/officeart/2008/layout/NameandTitleOrganizationalChart"/>
    <dgm:cxn modelId="{537B838E-AE6F-40EF-8BD8-3D25EA7F40B2}" type="presParOf" srcId="{CA182589-2E42-44D0-94A7-15E6A0ECD078}" destId="{EABF5D89-FB64-4608-9491-67EC153171E2}" srcOrd="0" destOrd="0" presId="urn:microsoft.com/office/officeart/2008/layout/NameandTitleOrganizationalChart"/>
    <dgm:cxn modelId="{4BC1ED69-EB9B-49A3-B47C-A8BF296724D8}" type="presParOf" srcId="{EABF5D89-FB64-4608-9491-67EC153171E2}" destId="{B3A8A0D1-FE91-4243-9E68-7C74B03FED31}" srcOrd="0" destOrd="0" presId="urn:microsoft.com/office/officeart/2008/layout/NameandTitleOrganizationalChart"/>
    <dgm:cxn modelId="{2F6FDF4B-2B89-48D1-8F10-DE7801AA9762}" type="presParOf" srcId="{EABF5D89-FB64-4608-9491-67EC153171E2}" destId="{286DA920-3384-411E-9588-08C31E41D5DE}" srcOrd="1" destOrd="0" presId="urn:microsoft.com/office/officeart/2008/layout/NameandTitleOrganizationalChart"/>
    <dgm:cxn modelId="{97E8C77B-E654-4667-8E25-03606968DE1E}" type="presParOf" srcId="{EABF5D89-FB64-4608-9491-67EC153171E2}" destId="{D98A5A39-097C-4A55-8247-A48F2AF7A992}" srcOrd="2" destOrd="0" presId="urn:microsoft.com/office/officeart/2008/layout/NameandTitleOrganizationalChart"/>
    <dgm:cxn modelId="{1248939C-058A-4F95-8F18-44ECAB10CF2D}" type="presParOf" srcId="{CA182589-2E42-44D0-94A7-15E6A0ECD078}" destId="{D9E15586-8374-4D24-A75F-E9758B9B3B53}" srcOrd="1" destOrd="0" presId="urn:microsoft.com/office/officeart/2008/layout/NameandTitleOrganizationalChart"/>
    <dgm:cxn modelId="{00EEFE58-EC84-49FB-AEEA-50CB6454F99F}" type="presParOf" srcId="{CA182589-2E42-44D0-94A7-15E6A0ECD078}" destId="{F40AF4DB-93FF-4CB9-88A6-4A9B9634E499}" srcOrd="2" destOrd="0" presId="urn:microsoft.com/office/officeart/2008/layout/NameandTitleOrganizationalChart"/>
    <dgm:cxn modelId="{1CFDCB55-DD7A-4B3E-9E9B-9341E3942203}" type="presParOf" srcId="{30C67C43-2767-4163-AF24-570AAAC80B73}" destId="{03D6E329-5FA2-4575-80F9-63CD79C19815}" srcOrd="2" destOrd="0" presId="urn:microsoft.com/office/officeart/2008/layout/NameandTitleOrganizationalChart"/>
    <dgm:cxn modelId="{8C219BFB-DBFD-4813-949A-A072DB74767D}" type="presParOf" srcId="{03D6E329-5FA2-4575-80F9-63CD79C19815}" destId="{DE4FFDCD-BF60-4A4E-9FB5-E741ACCB8E87}" srcOrd="0" destOrd="0" presId="urn:microsoft.com/office/officeart/2008/layout/NameandTitleOrganizationalChart"/>
    <dgm:cxn modelId="{66339C70-39F4-45CB-B837-3020247B185C}" type="presParOf" srcId="{03D6E329-5FA2-4575-80F9-63CD79C19815}" destId="{E23BBB9C-CA80-4FBB-84B6-F9FA1086E476}" srcOrd="1" destOrd="0" presId="urn:microsoft.com/office/officeart/2008/layout/NameandTitleOrganizationalChart"/>
    <dgm:cxn modelId="{F9D96C47-4291-4090-8EA9-540452F72202}" type="presParOf" srcId="{E23BBB9C-CA80-4FBB-84B6-F9FA1086E476}" destId="{26296906-FC34-4FA3-AC23-ED78F9F907FC}" srcOrd="0" destOrd="0" presId="urn:microsoft.com/office/officeart/2008/layout/NameandTitleOrganizationalChart"/>
    <dgm:cxn modelId="{23D61F54-0870-41CA-842C-27514CF1A3E3}" type="presParOf" srcId="{26296906-FC34-4FA3-AC23-ED78F9F907FC}" destId="{30C2D308-23E6-492C-98AD-1F22A34561ED}" srcOrd="0" destOrd="0" presId="urn:microsoft.com/office/officeart/2008/layout/NameandTitleOrganizationalChart"/>
    <dgm:cxn modelId="{5C8E2E2A-0E15-4841-B5E9-3D2B25C1D335}" type="presParOf" srcId="{26296906-FC34-4FA3-AC23-ED78F9F907FC}" destId="{1846596E-B9D2-49F2-9283-C691DAF49E53}" srcOrd="1" destOrd="0" presId="urn:microsoft.com/office/officeart/2008/layout/NameandTitleOrganizationalChart"/>
    <dgm:cxn modelId="{5A0A9733-D2D7-47F4-BCB9-11BB21AB327E}" type="presParOf" srcId="{26296906-FC34-4FA3-AC23-ED78F9F907FC}" destId="{2A62C565-5414-41F6-A02B-97B6C4EE56B5}" srcOrd="2" destOrd="0" presId="urn:microsoft.com/office/officeart/2008/layout/NameandTitleOrganizationalChart"/>
    <dgm:cxn modelId="{18282857-14F6-403A-AE72-0B08F620A4A2}" type="presParOf" srcId="{E23BBB9C-CA80-4FBB-84B6-F9FA1086E476}" destId="{5A0E7BEA-6A1E-4B40-A3AE-5A66796EF3F0}" srcOrd="1" destOrd="0" presId="urn:microsoft.com/office/officeart/2008/layout/NameandTitleOrganizationalChart"/>
    <dgm:cxn modelId="{E1801024-2197-4669-86C6-2CDB61BCD705}" type="presParOf" srcId="{E23BBB9C-CA80-4FBB-84B6-F9FA1086E476}" destId="{F8CF846F-5C46-49F4-A8D6-4AB8882A3AC8}" srcOrd="2" destOrd="0" presId="urn:microsoft.com/office/officeart/2008/layout/NameandTitleOrganizationalChar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AC88BC-C8FF-402F-AB2A-11AC4BBF48B7}">
      <dsp:nvSpPr>
        <dsp:cNvPr id="0" name=""/>
        <dsp:cNvSpPr/>
      </dsp:nvSpPr>
      <dsp:spPr>
        <a:xfrm>
          <a:off x="1374" y="312566"/>
          <a:ext cx="1822731" cy="946502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Доходы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68307" y="451178"/>
        <a:ext cx="1288865" cy="669278"/>
      </dsp:txXfrm>
    </dsp:sp>
    <dsp:sp modelId="{1816D16A-814C-4C22-A6CC-12105B3989BB}">
      <dsp:nvSpPr>
        <dsp:cNvPr id="0" name=""/>
        <dsp:cNvSpPr/>
      </dsp:nvSpPr>
      <dsp:spPr>
        <a:xfrm>
          <a:off x="1955862" y="409956"/>
          <a:ext cx="685015" cy="685015"/>
        </a:xfrm>
        <a:prstGeom prst="mathMinus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100" kern="1200" dirty="0"/>
        </a:p>
      </dsp:txBody>
      <dsp:txXfrm>
        <a:off x="2046661" y="671906"/>
        <a:ext cx="503417" cy="161115"/>
      </dsp:txXfrm>
    </dsp:sp>
    <dsp:sp modelId="{32775538-2AC3-4373-B014-5A44732CBC7F}">
      <dsp:nvSpPr>
        <dsp:cNvPr id="0" name=""/>
        <dsp:cNvSpPr/>
      </dsp:nvSpPr>
      <dsp:spPr>
        <a:xfrm>
          <a:off x="2700925" y="326160"/>
          <a:ext cx="1753320" cy="919314"/>
        </a:xfrm>
        <a:prstGeom prst="ellipse">
          <a:avLst/>
        </a:prstGeom>
        <a:solidFill>
          <a:srgbClr val="50BCB9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>
              <a:latin typeface="Times New Roman" pitchFamily="18" charset="0"/>
              <a:cs typeface="Times New Roman" pitchFamily="18" charset="0"/>
            </a:rPr>
            <a:t>Расходы</a:t>
          </a:r>
          <a:endParaRPr lang="ru-RU" sz="2000" kern="1200" dirty="0">
            <a:latin typeface="Times New Roman" pitchFamily="18" charset="0"/>
            <a:cs typeface="Times New Roman" pitchFamily="18" charset="0"/>
          </a:endParaRPr>
        </a:p>
      </dsp:txBody>
      <dsp:txXfrm>
        <a:off x="2957693" y="460790"/>
        <a:ext cx="1239784" cy="650054"/>
      </dsp:txXfrm>
    </dsp:sp>
    <dsp:sp modelId="{4B955819-9EB5-4C61-BE5E-7CE7027DF3F0}">
      <dsp:nvSpPr>
        <dsp:cNvPr id="0" name=""/>
        <dsp:cNvSpPr/>
      </dsp:nvSpPr>
      <dsp:spPr>
        <a:xfrm>
          <a:off x="4550147" y="443310"/>
          <a:ext cx="685015" cy="685015"/>
        </a:xfrm>
        <a:prstGeom prst="mathEqual">
          <a:avLst/>
        </a:prstGeom>
        <a:solidFill>
          <a:srgbClr val="FFC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800" kern="1200" dirty="0"/>
        </a:p>
      </dsp:txBody>
      <dsp:txXfrm>
        <a:off x="4640946" y="584423"/>
        <a:ext cx="503417" cy="402789"/>
      </dsp:txXfrm>
    </dsp:sp>
    <dsp:sp modelId="{A84245DF-C8CC-47D2-83AC-15EF153255E0}">
      <dsp:nvSpPr>
        <dsp:cNvPr id="0" name=""/>
        <dsp:cNvSpPr/>
      </dsp:nvSpPr>
      <dsp:spPr>
        <a:xfrm>
          <a:off x="5331064" y="275127"/>
          <a:ext cx="1802700" cy="1021381"/>
        </a:xfrm>
        <a:prstGeom prst="ellipse">
          <a:avLst/>
        </a:prstGeom>
        <a:solidFill>
          <a:schemeClr val="bg2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rgbClr val="FFC000"/>
              </a:solidFill>
              <a:latin typeface="Times New Roman" pitchFamily="18" charset="0"/>
              <a:cs typeface="Times New Roman" pitchFamily="18" charset="0"/>
            </a:rPr>
            <a:t>(-)Дефицит </a:t>
          </a:r>
          <a:r>
            <a:rPr lang="ru-RU" sz="1800" kern="1200" smtClean="0">
              <a:latin typeface="Times New Roman" pitchFamily="18" charset="0"/>
              <a:cs typeface="Times New Roman" pitchFamily="18" charset="0"/>
            </a:rPr>
            <a:t>((+) </a:t>
          </a:r>
          <a:r>
            <a:rPr lang="ru-RU" sz="1800" kern="1200" smtClean="0">
              <a:solidFill>
                <a:schemeClr val="accent2">
                  <a:lumMod val="20000"/>
                  <a:lumOff val="80000"/>
                </a:schemeClr>
              </a:solidFill>
              <a:latin typeface="Times New Roman" pitchFamily="18" charset="0"/>
              <a:cs typeface="Times New Roman" pitchFamily="18" charset="0"/>
            </a:rPr>
            <a:t>Профи-цит</a:t>
          </a:r>
          <a:r>
            <a:rPr lang="ru-RU" sz="1800" kern="1200" dirty="0" smtClean="0">
              <a:latin typeface="Times New Roman" pitchFamily="18" charset="0"/>
              <a:cs typeface="Times New Roman" pitchFamily="18" charset="0"/>
            </a:rPr>
            <a:t>)</a:t>
          </a:r>
        </a:p>
      </dsp:txBody>
      <dsp:txXfrm>
        <a:off x="5595063" y="424705"/>
        <a:ext cx="1274702" cy="7222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8C25282-24D3-4CFD-AC59-CD63786195EA}">
      <dsp:nvSpPr>
        <dsp:cNvPr id="0" name=""/>
        <dsp:cNvSpPr/>
      </dsp:nvSpPr>
      <dsp:spPr>
        <a:xfrm>
          <a:off x="2980584" y="-317166"/>
          <a:ext cx="2175734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Основных направлениях налоговой политики Чувашской Республики</a:t>
          </a:r>
          <a:endParaRPr lang="ru-RU" sz="1800" b="1" kern="1200" dirty="0"/>
        </a:p>
      </dsp:txBody>
      <dsp:txXfrm>
        <a:off x="3061354" y="-236396"/>
        <a:ext cx="2014194" cy="1493043"/>
      </dsp:txXfrm>
    </dsp:sp>
    <dsp:sp modelId="{B1BA7DD6-4629-4464-AA76-4AC12B29F7ED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773349" y="403297"/>
              </a:moveTo>
              <a:arcTo wR="1680996" hR="1680996" stAng="18631704" swAng="1187350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09EE511D-0EF6-43EC-B406-0F1618FAB471}">
      <dsp:nvSpPr>
        <dsp:cNvPr id="0" name=""/>
        <dsp:cNvSpPr/>
      </dsp:nvSpPr>
      <dsp:spPr>
        <a:xfrm>
          <a:off x="4633372" y="1363830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68408"/>
                <a:satOff val="-746"/>
                <a:lumOff val="8526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68408"/>
                <a:satOff val="-746"/>
                <a:lumOff val="8526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68408"/>
                <a:satOff val="-746"/>
                <a:lumOff val="8526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Основных направлениях бюджетной политики Чувашской Республики</a:t>
          </a:r>
          <a:endParaRPr lang="ru-RU" sz="1800" b="1" kern="1200" dirty="0"/>
        </a:p>
      </dsp:txBody>
      <dsp:txXfrm>
        <a:off x="4714142" y="1444600"/>
        <a:ext cx="2070611" cy="1493043"/>
      </dsp:txXfrm>
    </dsp:sp>
    <dsp:sp modelId="{CEBC4C3C-A437-4420-A2E2-C12E33E8450C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3141600" y="2513093"/>
              </a:moveTo>
              <a:arcTo wR="1680996" hR="1680996" stAng="1780194" swAng="1112458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B5C2805B-3ECC-4AA3-B306-E04B8D93175A}">
      <dsp:nvSpPr>
        <dsp:cNvPr id="0" name=""/>
        <dsp:cNvSpPr/>
      </dsp:nvSpPr>
      <dsp:spPr>
        <a:xfrm>
          <a:off x="2952376" y="3044826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136816"/>
                <a:satOff val="-1492"/>
                <a:lumOff val="17053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136816"/>
                <a:satOff val="-1492"/>
                <a:lumOff val="17053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136816"/>
                <a:satOff val="-1492"/>
                <a:lumOff val="17053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kern="1200" dirty="0" smtClean="0"/>
            <a:t>Государственных программах Чувашской Республики</a:t>
          </a:r>
          <a:endParaRPr lang="ru-RU" sz="1800" b="1" kern="1200" dirty="0"/>
        </a:p>
      </dsp:txBody>
      <dsp:txXfrm>
        <a:off x="3033146" y="3125596"/>
        <a:ext cx="2070611" cy="1493043"/>
      </dsp:txXfrm>
    </dsp:sp>
    <dsp:sp modelId="{609DDD8F-8077-4ED9-B479-F4058D5BF79E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560795" y="2934351"/>
              </a:moveTo>
              <a:arcTo wR="1680996" hR="1680996" stAng="7907348" swAng="1112458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FDB32F28-2B23-4FC5-B84F-1478F183AB08}">
      <dsp:nvSpPr>
        <dsp:cNvPr id="0" name=""/>
        <dsp:cNvSpPr/>
      </dsp:nvSpPr>
      <dsp:spPr>
        <a:xfrm>
          <a:off x="1271379" y="1363830"/>
          <a:ext cx="2232151" cy="1654583"/>
        </a:xfrm>
        <a:prstGeom prst="roundRect">
          <a:avLst/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shade val="51000"/>
                <a:satMod val="130000"/>
              </a:schemeClr>
            </a:gs>
            <a:gs pos="80000">
              <a:schemeClr val="accent5">
                <a:shade val="80000"/>
                <a:hueOff val="205224"/>
                <a:satOff val="-2238"/>
                <a:lumOff val="25579"/>
                <a:alphaOff val="0"/>
                <a:shade val="93000"/>
                <a:satMod val="13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b="1" kern="1200" dirty="0" smtClean="0"/>
            <a:t>Прогнозе социально-экономического развития Чувашской Республики</a:t>
          </a:r>
          <a:endParaRPr lang="ru-RU" sz="1700" b="1" kern="1200" dirty="0"/>
        </a:p>
      </dsp:txBody>
      <dsp:txXfrm>
        <a:off x="1352149" y="1444600"/>
        <a:ext cx="2070611" cy="1493043"/>
      </dsp:txXfrm>
    </dsp:sp>
    <dsp:sp modelId="{AE08C94F-0CD5-478E-94D3-913DA7B7B592}">
      <dsp:nvSpPr>
        <dsp:cNvPr id="0" name=""/>
        <dsp:cNvSpPr/>
      </dsp:nvSpPr>
      <dsp:spPr>
        <a:xfrm>
          <a:off x="2387455" y="510125"/>
          <a:ext cx="3361993" cy="3361993"/>
        </a:xfrm>
        <a:custGeom>
          <a:avLst/>
          <a:gdLst/>
          <a:ahLst/>
          <a:cxnLst/>
          <a:rect l="0" t="0" r="0" b="0"/>
          <a:pathLst>
            <a:path>
              <a:moveTo>
                <a:pt x="220574" y="848579"/>
              </a:moveTo>
              <a:arcTo wR="1680996" hR="1680996" stAng="12580947" swAng="1187350"/>
            </a:path>
          </a:pathLst>
        </a:custGeom>
        <a:noFill/>
        <a:ln w="76200" cap="flat" cmpd="sng" algn="ctr">
          <a:solidFill>
            <a:schemeClr val="accent4"/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z="-4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AF62A4F-6281-44A9-8CCB-EC1D32ECC29E}">
      <dsp:nvSpPr>
        <dsp:cNvPr id="0" name=""/>
        <dsp:cNvSpPr/>
      </dsp:nvSpPr>
      <dsp:spPr>
        <a:xfrm>
          <a:off x="2180614" y="347707"/>
          <a:ext cx="4899424" cy="4899424"/>
        </a:xfrm>
        <a:prstGeom prst="pie">
          <a:avLst>
            <a:gd name="adj1" fmla="val 16200000"/>
            <a:gd name="adj2" fmla="val 19800000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Составление проекта бюджета очередного года</a:t>
          </a:r>
          <a:endParaRPr lang="ru-RU" sz="1400" b="1" kern="1200" dirty="0"/>
        </a:p>
      </dsp:txBody>
      <dsp:txXfrm>
        <a:off x="4746979" y="973550"/>
        <a:ext cx="1283182" cy="991550"/>
      </dsp:txXfrm>
    </dsp:sp>
    <dsp:sp modelId="{842E3C46-EC8A-4ABB-BCAE-D9BAAC0F901D}">
      <dsp:nvSpPr>
        <dsp:cNvPr id="0" name=""/>
        <dsp:cNvSpPr/>
      </dsp:nvSpPr>
      <dsp:spPr>
        <a:xfrm>
          <a:off x="2238940" y="448611"/>
          <a:ext cx="4899424" cy="4899424"/>
        </a:xfrm>
        <a:prstGeom prst="pie">
          <a:avLst>
            <a:gd name="adj1" fmla="val 19800000"/>
            <a:gd name="adj2" fmla="val 180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Рассмотрение проекта бюджета очередного года</a:t>
          </a:r>
          <a:endParaRPr lang="ru-RU" sz="1400" b="1" kern="1200" dirty="0"/>
        </a:p>
      </dsp:txBody>
      <dsp:txXfrm>
        <a:off x="5563550" y="2431712"/>
        <a:ext cx="1341509" cy="962386"/>
      </dsp:txXfrm>
    </dsp:sp>
    <dsp:sp modelId="{EF4DAB56-0E4E-4262-BFE2-5F22B9C565D7}">
      <dsp:nvSpPr>
        <dsp:cNvPr id="0" name=""/>
        <dsp:cNvSpPr/>
      </dsp:nvSpPr>
      <dsp:spPr>
        <a:xfrm>
          <a:off x="2180614" y="549516"/>
          <a:ext cx="4899424" cy="4899424"/>
        </a:xfrm>
        <a:prstGeom prst="pie">
          <a:avLst>
            <a:gd name="adj1" fmla="val 1800000"/>
            <a:gd name="adj2" fmla="val 540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бюджета очередного года</a:t>
          </a:r>
          <a:endParaRPr lang="ru-RU" sz="1400" b="1" kern="1200" dirty="0"/>
        </a:p>
      </dsp:txBody>
      <dsp:txXfrm>
        <a:off x="4746979" y="3860710"/>
        <a:ext cx="1283182" cy="991550"/>
      </dsp:txXfrm>
    </dsp:sp>
    <dsp:sp modelId="{4EC7F541-63A3-4EAE-B73C-7B624E9A8B04}">
      <dsp:nvSpPr>
        <dsp:cNvPr id="0" name=""/>
        <dsp:cNvSpPr/>
      </dsp:nvSpPr>
      <dsp:spPr>
        <a:xfrm>
          <a:off x="2063961" y="549516"/>
          <a:ext cx="4899424" cy="4899424"/>
        </a:xfrm>
        <a:prstGeom prst="pie">
          <a:avLst>
            <a:gd name="adj1" fmla="val 5400000"/>
            <a:gd name="adj2" fmla="val 900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Исполнение бюджета в текущем году</a:t>
          </a:r>
          <a:endParaRPr lang="ru-RU" sz="1400" b="1" kern="1200" dirty="0"/>
        </a:p>
      </dsp:txBody>
      <dsp:txXfrm>
        <a:off x="3113837" y="3860710"/>
        <a:ext cx="1283182" cy="991550"/>
      </dsp:txXfrm>
    </dsp:sp>
    <dsp:sp modelId="{0476E67D-5740-41C1-B512-8D9664E886EA}">
      <dsp:nvSpPr>
        <dsp:cNvPr id="0" name=""/>
        <dsp:cNvSpPr/>
      </dsp:nvSpPr>
      <dsp:spPr>
        <a:xfrm>
          <a:off x="2005634" y="448611"/>
          <a:ext cx="4899424" cy="4899424"/>
        </a:xfrm>
        <a:prstGeom prst="pie">
          <a:avLst>
            <a:gd name="adj1" fmla="val 9000000"/>
            <a:gd name="adj2" fmla="val 12600000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Формирование отчета об исполнении бюджета предыдущего года</a:t>
          </a:r>
          <a:endParaRPr lang="ru-RU" sz="1400" b="1" kern="1200" dirty="0"/>
        </a:p>
      </dsp:txBody>
      <dsp:txXfrm>
        <a:off x="2238940" y="2431712"/>
        <a:ext cx="1341509" cy="962386"/>
      </dsp:txXfrm>
    </dsp:sp>
    <dsp:sp modelId="{DA87E9FC-B2D7-4745-9F92-BBE64603542E}">
      <dsp:nvSpPr>
        <dsp:cNvPr id="0" name=""/>
        <dsp:cNvSpPr/>
      </dsp:nvSpPr>
      <dsp:spPr>
        <a:xfrm>
          <a:off x="2063961" y="347707"/>
          <a:ext cx="4899424" cy="4899424"/>
        </a:xfrm>
        <a:prstGeom prst="pie">
          <a:avLst>
            <a:gd name="adj1" fmla="val 12600000"/>
            <a:gd name="adj2" fmla="val 1620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b="1" kern="1200" dirty="0" smtClean="0"/>
        </a:p>
        <a:p>
          <a:pPr lvl="0" algn="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/>
            <a:t>Утверждение отчета об исполнении бюджета предыдущего года</a:t>
          </a:r>
          <a:endParaRPr lang="ru-RU" sz="1400" b="1" kern="1200" dirty="0"/>
        </a:p>
      </dsp:txBody>
      <dsp:txXfrm>
        <a:off x="3113837" y="973550"/>
        <a:ext cx="1283182" cy="991550"/>
      </dsp:txXfrm>
    </dsp:sp>
    <dsp:sp modelId="{645E1EC9-0933-4E6B-AECB-D952B70FC643}">
      <dsp:nvSpPr>
        <dsp:cNvPr id="0" name=""/>
        <dsp:cNvSpPr/>
      </dsp:nvSpPr>
      <dsp:spPr>
        <a:xfrm>
          <a:off x="1877137" y="44409"/>
          <a:ext cx="5506019" cy="5506019"/>
        </a:xfrm>
        <a:prstGeom prst="circularArrow">
          <a:avLst>
            <a:gd name="adj1" fmla="val 5085"/>
            <a:gd name="adj2" fmla="val 327528"/>
            <a:gd name="adj3" fmla="val 19472472"/>
            <a:gd name="adj4" fmla="val 16200251"/>
            <a:gd name="adj5" fmla="val 5932"/>
          </a:avLst>
        </a:prstGeom>
        <a:solidFill>
          <a:schemeClr val="accent2">
            <a:lumMod val="7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4DA3E07-BB5F-47AE-8641-79F859DB5CB5}">
      <dsp:nvSpPr>
        <dsp:cNvPr id="0" name=""/>
        <dsp:cNvSpPr/>
      </dsp:nvSpPr>
      <dsp:spPr>
        <a:xfrm>
          <a:off x="1935464" y="145314"/>
          <a:ext cx="5506019" cy="5506019"/>
        </a:xfrm>
        <a:prstGeom prst="circularArrow">
          <a:avLst>
            <a:gd name="adj1" fmla="val 5085"/>
            <a:gd name="adj2" fmla="val 327528"/>
            <a:gd name="adj3" fmla="val 1472472"/>
            <a:gd name="adj4" fmla="val 19800000"/>
            <a:gd name="adj5" fmla="val 5932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3181CF-CFAC-4748-ABA5-035FEB22F4F7}">
      <dsp:nvSpPr>
        <dsp:cNvPr id="0" name=""/>
        <dsp:cNvSpPr/>
      </dsp:nvSpPr>
      <dsp:spPr>
        <a:xfrm>
          <a:off x="1877137" y="246218"/>
          <a:ext cx="5506019" cy="5506019"/>
        </a:xfrm>
        <a:prstGeom prst="circularArrow">
          <a:avLst>
            <a:gd name="adj1" fmla="val 5085"/>
            <a:gd name="adj2" fmla="val 327528"/>
            <a:gd name="adj3" fmla="val 5072221"/>
            <a:gd name="adj4" fmla="val 1800000"/>
            <a:gd name="adj5" fmla="val 5932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4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A92B7A11-A671-4B89-9347-B0ACB03A440B}">
      <dsp:nvSpPr>
        <dsp:cNvPr id="0" name=""/>
        <dsp:cNvSpPr/>
      </dsp:nvSpPr>
      <dsp:spPr>
        <a:xfrm>
          <a:off x="1760842" y="246218"/>
          <a:ext cx="5506019" cy="5506019"/>
        </a:xfrm>
        <a:prstGeom prst="circularArrow">
          <a:avLst>
            <a:gd name="adj1" fmla="val 5085"/>
            <a:gd name="adj2" fmla="val 327528"/>
            <a:gd name="adj3" fmla="val 8672472"/>
            <a:gd name="adj4" fmla="val 5400251"/>
            <a:gd name="adj5" fmla="val 5932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5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7BA1513E-5EC7-4F59-860A-3B64659C2085}">
      <dsp:nvSpPr>
        <dsp:cNvPr id="0" name=""/>
        <dsp:cNvSpPr/>
      </dsp:nvSpPr>
      <dsp:spPr>
        <a:xfrm>
          <a:off x="1702516" y="145314"/>
          <a:ext cx="5506019" cy="5506019"/>
        </a:xfrm>
        <a:prstGeom prst="circularArrow">
          <a:avLst>
            <a:gd name="adj1" fmla="val 5085"/>
            <a:gd name="adj2" fmla="val 327528"/>
            <a:gd name="adj3" fmla="val 12272472"/>
            <a:gd name="adj4" fmla="val 9000000"/>
            <a:gd name="adj5" fmla="val 5932"/>
          </a:avLst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6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0D69B72D-0C44-42CD-AEA0-3AD3918B2D39}">
      <dsp:nvSpPr>
        <dsp:cNvPr id="0" name=""/>
        <dsp:cNvSpPr/>
      </dsp:nvSpPr>
      <dsp:spPr>
        <a:xfrm>
          <a:off x="1760842" y="44409"/>
          <a:ext cx="5506019" cy="5506019"/>
        </a:xfrm>
        <a:prstGeom prst="circularArrow">
          <a:avLst>
            <a:gd name="adj1" fmla="val 5085"/>
            <a:gd name="adj2" fmla="val 327528"/>
            <a:gd name="adj3" fmla="val 15872221"/>
            <a:gd name="adj4" fmla="val 12600000"/>
            <a:gd name="adj5" fmla="val 5932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2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equation1">
  <dgm:title val=""/>
  <dgm:desc val=""/>
  <dgm:catLst>
    <dgm:cat type="relationship" pri="17000"/>
    <dgm:cat type="process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choose name="Name0">
      <dgm:if name="Name1" func="var" arg="dir" op="equ" val="norm">
        <dgm:alg type="lin">
          <dgm:param type="fallback" val="2D"/>
        </dgm:alg>
      </dgm:if>
      <dgm:else name="Name2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fact="0.58"/>
      <dgm:constr type="primFontSz" for="ch" ptType="node" op="equ" val="65"/>
      <dgm:constr type="primFontSz" for="ch" ptType="sibTrans" op="equ" val="55"/>
      <dgm:constr type="primFontSz" for="ch" ptType="sibTrans" refType="primFontSz" refFor="ch" refPtType="node" op="lte" fact="0.8"/>
      <dgm:constr type="w" for="ch" forName="spacerL" refType="w" refFor="ch" refPtType="sibTrans" fact="0.14"/>
      <dgm:constr type="w" for="ch" forName="spacerR" refType="w" refFor="ch" refPtType="sibTrans" fact="0.14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pacerL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ibTrans">
          <dgm:alg type="tx"/>
          <dgm:choose name="Name3">
            <dgm:if name="Name4" axis="followSib" ptType="sibTrans" func="cnt" op="equ" val="0">
              <dgm:shape xmlns:r="http://schemas.openxmlformats.org/officeDocument/2006/relationships" type="mathEqual" r:blip="">
                <dgm:adjLst/>
              </dgm:shape>
            </dgm:if>
            <dgm:else name="Name5">
              <dgm:shape xmlns:r="http://schemas.openxmlformats.org/officeDocument/2006/relationships" type="mathPlus" r:blip="">
                <dgm:adjLst/>
              </dgm:shape>
            </dgm:else>
          </dgm:choose>
          <dgm:presOf axis="self"/>
          <dgm:constrLst>
            <dgm:constr type="h" refType="w"/>
            <dgm:constr type="lMarg"/>
            <dgm:constr type="rMarg"/>
            <dgm:constr type="tMarg"/>
            <dgm:constr type="bMarg"/>
          </dgm:constrLst>
          <dgm:ruleLst>
            <dgm:rule type="primFontSz" val="5" fact="NaN" max="NaN"/>
          </dgm:ruleLst>
        </dgm:layoutNode>
        <dgm:layoutNode name="spacerR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NameandTitleOrganizationalChart">
  <dgm:title val=""/>
  <dgm:desc val=""/>
  <dgm:catLst>
    <dgm:cat type="hierarchy" pri="125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 fact="0.9"/>
                  <dgm:constr type="l" for="ch" forName="titleText1" refType="w" fact="0.2"/>
                  <dgm:constr type="t" for="ch" forName="titleText1" refType="h" fact="0.7"/>
                  <dgm:constr type="w" for="ch" forName="titleText1" refType="w" fact="0.9"/>
                  <dgm:constr type="h" for="ch" forName="titleText1" refType="h" fact="0.3"/>
                  <dgm:constr type="primFontSz" for="des" forName="titleText1" refType="primFontSz" refFor="des" refForName="rootText1" op="lte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Max/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h" fact="0.4"/>
              </dgm:constrLst>
              <dgm:ruleLst>
                <dgm:rule type="primFontSz" val="5" fact="NaN" max="NaN"/>
              </dgm:ruleLst>
            </dgm:layoutNode>
            <dgm:layoutNode name="titleText1" styleLbl="fgAcc0">
              <dgm:varLst>
                <dgm:chMax val="0"/>
                <dgm:chPref val="0"/>
              </dgm:varLst>
              <dgm:alg type="tx">
                <dgm:param type="parTxLTRAlign" val="r"/>
              </dgm:alg>
              <dgm:shape xmlns:r="http://schemas.openxmlformats.org/officeDocument/2006/relationships" type="rect" r:blip="">
                <dgm:adjLst/>
              </dgm:shape>
              <dgm:presOf axis="followSib" ptType="sibTrans" hideLastTrans="0" cnt="1"/>
              <dgm:constrLst>
                <dgm:constr type="primFontSz" val="65"/>
                <dgm:constr type="lMarg" refType="primFontSz" fact="0.2"/>
                <dgm:constr type="rMarg" refType="primFontSz" fact="0.2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1" func="var" arg="hierBranch" op="equ" val="hang">
                    <dgm:layoutNode name="Name42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3">
                    <dgm:layoutNode name="Name44">
                      <dgm:choose name="Name45">
                        <dgm:if name="Name46" axis="self" func="depth" op="lte" val="2">
                          <dgm:choose name="Name47">
                            <dgm:if name="Name4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4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0">
                          <dgm:choose name="Name51">
                            <dgm:if name="Name52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3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54">
                  <dgm:if name="Name55" func="var" arg="hierBranch" op="equ" val="l">
                    <dgm:choose name="Name56">
                      <dgm:if name="Name57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58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59" func="var" arg="hierBranch" op="equ" val="r">
                    <dgm:choose name="Name60">
                      <dgm:if name="Name61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2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3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64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65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66">
                    <dgm:if name="Name67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8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69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70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 fact="0.9"/>
                        <dgm:constr type="l" for="ch" forName="titleText2" refType="w" fact="0.2"/>
                        <dgm:constr type="t" for="ch" forName="titleText2" refType="h" fact="0.7"/>
                        <dgm:constr type="w" for="ch" forName="titleText2" refType="w" fact="0.9"/>
                        <dgm:constr type="h" for="ch" forName="titleText2" refType="h" fact="0.3"/>
                        <dgm:constr type="primFontSz" for="des" forName="titleText2" refType="primFontSz" refFor="des" refForName="rootText1" op="lte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 styleLbl="node1">
                    <dgm:varLst>
                      <dgm:chMax/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2" styleLbl="fgAcc1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71">
                    <dgm:if name="Name72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73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74" func="var" arg="hierBranch" op="equ" val="hang">
                      <dgm:choose name="Name75">
                        <dgm:if name="Name76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77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78" func="var" arg="hierBranch" op="equ" val="std">
                      <dgm:choose name="Name79">
                        <dgm:if name="Name80" func="var" arg="dir" op="equ" val="norm">
                          <dgm:alg type="hierChild"/>
                        </dgm:if>
                        <dgm:else name="Name81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82" func="var" arg="hierBranch" op="equ" val="init">
                      <dgm:choose name="Name83">
                        <dgm:if name="Name84" func="var" arg="dir" op="equ" val="norm">
                          <dgm:alg type="hierChild"/>
                        </dgm:if>
                        <dgm:else name="Name85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else name="Name86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87" ref="rep2a"/>
                </dgm:layoutNode>
                <dgm:layoutNode name="hierChild5">
                  <dgm:choose name="Name88">
                    <dgm:if name="Name89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90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91" ref="rep2b"/>
                </dgm:layoutNode>
              </dgm:layoutNode>
            </dgm:forEach>
          </dgm:layoutNode>
          <dgm:layoutNode name="hierChild3">
            <dgm:choose name="Name92">
              <dgm:if name="Name93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94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95" axis="precedSib" ptType="parTrans" st="-1" cnt="1">
                <dgm:layoutNode name="Name96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97">
                  <dgm:if name="Name98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99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0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01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02" func="var" arg="hierBranch" op="equ" val="init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else name="Name103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04">
                    <dgm:if name="Name105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6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07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08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 fact="0.9"/>
                        <dgm:constr type="l" for="ch" forName="titleText3" refType="w" fact="0.2"/>
                        <dgm:constr type="t" for="ch" forName="titleText3" refType="h" fact="0.7"/>
                        <dgm:constr type="w" for="ch" forName="titleText3" refType="w" fact="0.9"/>
                        <dgm:constr type="h" for="ch" forName="titleText3" refType="h" fact="0.3"/>
                        <dgm:constr type="primFontSz" for="des" forName="titleText3" refType="primFontSz" refFor="des" refForName="rootText3" op="lte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 styleLbl="asst1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h" fact="0.4"/>
                    </dgm:constrLst>
                    <dgm:ruleLst>
                      <dgm:rule type="primFontSz" val="5" fact="NaN" max="NaN"/>
                    </dgm:ruleLst>
                  </dgm:layoutNode>
                  <dgm:layoutNode name="titleText3" styleLbl="fgAcc2">
                    <dgm:varLst>
                      <dgm:chMax val="0"/>
                      <dgm:chPref val="0"/>
                    </dgm:varLst>
                    <dgm:alg type="tx">
                      <dgm:param type="parTxLTRAlign" val="r"/>
                    </dgm:alg>
                    <dgm:shape xmlns:r="http://schemas.openxmlformats.org/officeDocument/2006/relationships" type="rect" r:blip="">
                      <dgm:adjLst/>
                    </dgm:shape>
                    <dgm:presOf axis="followSib" ptType="sibTrans" hideLastTrans="0" cnt="1"/>
                    <dgm:constrLst>
                      <dgm:constr type="primFontSz" val="65"/>
                      <dgm:constr type="lMarg" refType="primFontSz" fact="0.2"/>
                      <dgm:constr type="rMarg" refType="primFontSz" fact="0.2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09">
                    <dgm:if name="Name110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11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12" func="var" arg="hierBranch" op="equ" val="hang">
                      <dgm:choose name="Name113">
                        <dgm:if name="Name114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15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16" func="var" arg="hierBranch" op="equ" val="std">
                      <dgm:choose name="Name117">
                        <dgm:if name="Name118" func="var" arg="dir" op="equ" val="norm">
                          <dgm:alg type="hierChild"/>
                        </dgm:if>
                        <dgm:else name="Name119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20" func="var" arg="hierBranch" op="equ" val="init">
                      <dgm:alg type="hierChild"/>
                    </dgm:if>
                    <dgm:else name="Name12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2" ref="rep2a"/>
                </dgm:layoutNode>
                <dgm:layoutNode name="hierChild7">
                  <dgm:choose name="Name123">
                    <dgm:if name="Name12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2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26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png"/><Relationship Id="rId1" Type="http://schemas.openxmlformats.org/officeDocument/2006/relationships/image" Target="../media/image122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0.43123</cdr:x>
      <cdr:y>0.51443</cdr:y>
    </cdr:from>
    <cdr:to>
      <cdr:x>0.58764</cdr:x>
      <cdr:y>0.57791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V="1">
          <a:off x="1645738" y="1592837"/>
          <a:ext cx="596956" cy="19657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0.41216</cdr:x>
      <cdr:y>0.4214</cdr:y>
    </cdr:from>
    <cdr:to>
      <cdr:x>0.61321</cdr:x>
      <cdr:y>0.49764</cdr:y>
    </cdr:to>
    <cdr:sp macro="" textlink="">
      <cdr:nvSpPr>
        <cdr:cNvPr id="3" name="Поле 1"/>
        <cdr:cNvSpPr txBox="1"/>
      </cdr:nvSpPr>
      <cdr:spPr>
        <a:xfrm xmlns:a="http://schemas.openxmlformats.org/drawingml/2006/main">
          <a:off x="1572976" y="1304799"/>
          <a:ext cx="767283" cy="236066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+2970,2</a:t>
          </a:r>
          <a:endParaRPr lang="ru-RU" sz="120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dirty="0"/>
        </a:p>
      </cdr:txBody>
    </cdr:sp>
  </cdr:relSizeAnchor>
  <cdr:relSizeAnchor xmlns:cdr="http://schemas.openxmlformats.org/drawingml/2006/chartDrawing">
    <cdr:from>
      <cdr:x>0.41216</cdr:x>
      <cdr:y>0.58419</cdr:y>
    </cdr:from>
    <cdr:to>
      <cdr:x>0.60671</cdr:x>
      <cdr:y>0.66042</cdr:y>
    </cdr:to>
    <cdr:sp macro="" textlink="">
      <cdr:nvSpPr>
        <cdr:cNvPr id="4" name="Поле 1"/>
        <cdr:cNvSpPr txBox="1"/>
      </cdr:nvSpPr>
      <cdr:spPr>
        <a:xfrm xmlns:a="http://schemas.openxmlformats.org/drawingml/2006/main">
          <a:off x="1572973" y="1808861"/>
          <a:ext cx="742486" cy="236034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20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+8,7%</a:t>
          </a:r>
          <a:endParaRPr lang="ru-RU" sz="120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2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0.45283</cdr:x>
      <cdr:y>0.51163</cdr:y>
    </cdr:from>
    <cdr:to>
      <cdr:x>0.60925</cdr:x>
      <cdr:y>0.57511</cdr:y>
    </cdr:to>
    <cdr:cxnSp macro="">
      <cdr:nvCxnSpPr>
        <cdr:cNvPr id="2" name="Прямая со стрелкой 1"/>
        <cdr:cNvCxnSpPr/>
      </cdr:nvCxnSpPr>
      <cdr:spPr>
        <a:xfrm xmlns:a="http://schemas.openxmlformats.org/drawingml/2006/main" flipV="1">
          <a:off x="1728192" y="1584176"/>
          <a:ext cx="596956" cy="196572"/>
        </a:xfrm>
        <a:prstGeom xmlns:a="http://schemas.openxmlformats.org/drawingml/2006/main" prst="straightConnector1">
          <a:avLst/>
        </a:prstGeom>
        <a:ln xmlns:a="http://schemas.openxmlformats.org/drawingml/2006/main">
          <a:solidFill>
            <a:srgbClr val="FF0000"/>
          </a:solidFill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0.42159</cdr:x>
      <cdr:y>0.4186</cdr:y>
    </cdr:from>
    <cdr:to>
      <cdr:x>0.62264</cdr:x>
      <cdr:y>0.49484</cdr:y>
    </cdr:to>
    <cdr:sp macro="" textlink="">
      <cdr:nvSpPr>
        <cdr:cNvPr id="4" name="Поле 1"/>
        <cdr:cNvSpPr txBox="1"/>
      </cdr:nvSpPr>
      <cdr:spPr>
        <a:xfrm xmlns:a="http://schemas.openxmlformats.org/drawingml/2006/main">
          <a:off x="1608966" y="1296130"/>
          <a:ext cx="767298" cy="236065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</a:t>
          </a:r>
          <a:r>
            <a:rPr lang="ru-RU" sz="120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2426,6</a:t>
          </a:r>
          <a:endParaRPr lang="ru-RU" sz="1200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0.43396</cdr:x>
      <cdr:y>0.5814</cdr:y>
    </cdr:from>
    <cdr:to>
      <cdr:x>0.62851</cdr:x>
      <cdr:y>0.65116</cdr:y>
    </cdr:to>
    <cdr:sp macro="" textlink="">
      <cdr:nvSpPr>
        <cdr:cNvPr id="5" name="Поле 1"/>
        <cdr:cNvSpPr txBox="1"/>
      </cdr:nvSpPr>
      <cdr:spPr>
        <a:xfrm xmlns:a="http://schemas.openxmlformats.org/drawingml/2006/main">
          <a:off x="1656184" y="1800214"/>
          <a:ext cx="742477" cy="216010"/>
        </a:xfrm>
        <a:prstGeom xmlns:a="http://schemas.openxmlformats.org/drawingml/2006/main" prst="rect">
          <a:avLst/>
        </a:prstGeom>
        <a:scene3d xmlns:a="http://schemas.openxmlformats.org/drawingml/2006/main">
          <a:camera prst="orthographicFront">
            <a:rot lat="0" lon="0" rev="1200000"/>
          </a:camera>
          <a:lightRig rig="threePt" dir="t"/>
        </a:scene3d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+</a:t>
          </a:r>
          <a:r>
            <a:rPr lang="ru-RU" sz="1200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7,6</a:t>
          </a:r>
          <a:r>
            <a:rPr lang="ru-RU" b="1" dirty="0" smtClean="0">
              <a:solidFill>
                <a:srgbClr val="FF0000"/>
              </a:solidFill>
              <a:latin typeface="TimesET" pitchFamily="2" charset="0"/>
              <a:cs typeface="Times New Roman" panose="02020603050405020304" pitchFamily="18" charset="0"/>
            </a:rPr>
            <a:t>%</a:t>
          </a:r>
          <a:endParaRPr lang="ru-RU" b="1" dirty="0">
            <a:solidFill>
              <a:srgbClr val="FF0000"/>
            </a:solidFill>
            <a:latin typeface="TimesET" pitchFamily="2" charset="0"/>
            <a:cs typeface="Times New Roman" panose="02020603050405020304" pitchFamily="18" charset="0"/>
          </a:endParaRPr>
        </a:p>
        <a:p xmlns:a="http://schemas.openxmlformats.org/drawingml/2006/main">
          <a:endParaRPr lang="ru-RU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0.10429</cdr:x>
      <cdr:y>0.48768</cdr:y>
    </cdr:from>
    <cdr:to>
      <cdr:x>0.36584</cdr:x>
      <cdr:y>0.57176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385819" y="2071733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0.08483</cdr:x>
      <cdr:y>0.6938</cdr:y>
    </cdr:from>
    <cdr:to>
      <cdr:x>0.33793</cdr:x>
      <cdr:y>0.76164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3811" y="294736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0.08516</cdr:x>
      <cdr:y>0.0515</cdr:y>
    </cdr:from>
    <cdr:to>
      <cdr:x>0.36539</cdr:x>
      <cdr:y>0.13448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315060" y="218786"/>
          <a:ext cx="1036693" cy="352512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0.11837</cdr:x>
      <cdr:y>0.47981</cdr:y>
    </cdr:from>
    <cdr:to>
      <cdr:x>0.37992</cdr:x>
      <cdr:y>0.56389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437911" y="2038317"/>
          <a:ext cx="967587" cy="35718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0.08516</cdr:x>
      <cdr:y>0.70638</cdr:y>
    </cdr:from>
    <cdr:to>
      <cdr:x>0.33826</cdr:x>
      <cdr:y>0.77422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315060" y="3000813"/>
          <a:ext cx="936327" cy="288194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0.13725</cdr:x>
      <cdr:y>0.06667</cdr:y>
    </cdr:from>
    <cdr:to>
      <cdr:x>0.41894</cdr:x>
      <cdr:y>0.14965</cdr:y>
    </cdr:to>
    <cdr:sp macro="" textlink="">
      <cdr:nvSpPr>
        <cdr:cNvPr id="2" name="Скругленный прямоугольник 1"/>
        <cdr:cNvSpPr/>
      </cdr:nvSpPr>
      <cdr:spPr>
        <a:xfrm xmlns:a="http://schemas.openxmlformats.org/drawingml/2006/main">
          <a:off x="701716" y="288032"/>
          <a:ext cx="1440159" cy="358487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Доходы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0.15134</cdr:x>
      <cdr:y>0.48337</cdr:y>
    </cdr:from>
    <cdr:to>
      <cdr:x>0.41289</cdr:x>
      <cdr:y>0.56745</cdr:y>
    </cdr:to>
    <cdr:sp macro="" textlink="">
      <cdr:nvSpPr>
        <cdr:cNvPr id="8" name="Скругленный прямоугольник 7"/>
        <cdr:cNvSpPr/>
      </cdr:nvSpPr>
      <cdr:spPr>
        <a:xfrm xmlns:a="http://schemas.openxmlformats.org/drawingml/2006/main">
          <a:off x="773724" y="2088232"/>
          <a:ext cx="1337192" cy="36323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Расходы бюджета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0.16542</cdr:x>
      <cdr:y>0.69099</cdr:y>
    </cdr:from>
    <cdr:to>
      <cdr:x>0.40443</cdr:x>
      <cdr:y>0.75883</cdr:y>
    </cdr:to>
    <cdr:sp macro="" textlink="">
      <cdr:nvSpPr>
        <cdr:cNvPr id="9" name="Скругленный прямоугольник 8"/>
        <cdr:cNvSpPr/>
      </cdr:nvSpPr>
      <cdr:spPr>
        <a:xfrm xmlns:a="http://schemas.openxmlformats.org/drawingml/2006/main">
          <a:off x="845732" y="2985180"/>
          <a:ext cx="1221955" cy="293080"/>
        </a:xfrm>
        <a:prstGeom xmlns:a="http://schemas.openxmlformats.org/drawingml/2006/main" prst="roundRect">
          <a:avLst/>
        </a:prstGeom>
        <a:solidFill xmlns:a="http://schemas.openxmlformats.org/drawingml/2006/main">
          <a:srgbClr val="CCFF66"/>
        </a:solidFill>
        <a:ln xmlns:a="http://schemas.openxmlformats.org/drawingml/2006/main">
          <a:solidFill>
            <a:schemeClr val="accent6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defRPr/>
          </a:pPr>
          <a:r>
            <a:rPr lang="ru-RU" sz="1200" b="1" dirty="0" smtClean="0">
              <a:solidFill>
                <a:schemeClr val="tx1"/>
              </a:solidFill>
              <a:latin typeface="TimesET" pitchFamily="2" charset="0"/>
            </a:rPr>
            <a:t>Дефицит</a:t>
          </a:r>
          <a:endParaRPr lang="ru-RU" sz="12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0.35825</cdr:x>
      <cdr:y>0.32935</cdr:y>
    </cdr:from>
    <cdr:to>
      <cdr:x>0.45596</cdr:x>
      <cdr:y>0.37922</cdr:y>
    </cdr:to>
    <cdr:sp macro="" textlink="">
      <cdr:nvSpPr>
        <cdr:cNvPr id="8" name="Прямоугольник 7"/>
        <cdr:cNvSpPr/>
      </cdr:nvSpPr>
      <cdr:spPr>
        <a:xfrm xmlns:a="http://schemas.openxmlformats.org/drawingml/2006/main">
          <a:off x="3275856" y="1912057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114,9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0.73625</cdr:x>
      <cdr:y>0.03001</cdr:y>
    </cdr:from>
    <cdr:to>
      <cdr:x>0.85437</cdr:x>
      <cdr:y>0.10443</cdr:y>
    </cdr:to>
    <cdr:sp macro="" textlink="">
      <cdr:nvSpPr>
        <cdr:cNvPr id="11" name="Прямоугольник 10"/>
        <cdr:cNvSpPr/>
      </cdr:nvSpPr>
      <cdr:spPr>
        <a:xfrm xmlns:a="http://schemas.openxmlformats.org/drawingml/2006/main">
          <a:off x="6732240" y="174196"/>
          <a:ext cx="1080120" cy="432048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102,4%</a:t>
          </a:r>
          <a:endParaRPr lang="ru-RU" sz="18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0.32675</cdr:x>
      <cdr:y>0.52098</cdr:y>
    </cdr:from>
    <cdr:to>
      <cdr:x>0.43226</cdr:x>
      <cdr:y>0.57361</cdr:y>
    </cdr:to>
    <cdr:sp macro="" textlink="">
      <cdr:nvSpPr>
        <cdr:cNvPr id="13" name="Прямоугольник 12"/>
        <cdr:cNvSpPr/>
      </cdr:nvSpPr>
      <cdr:spPr>
        <a:xfrm xmlns:a="http://schemas.openxmlformats.org/drawingml/2006/main">
          <a:off x="2987824" y="3024559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ysClr val="window" lastClr="FFFFFF"/>
              </a:solidFill>
              <a:latin typeface="Calibri"/>
            </a:defRPr>
          </a:lvl1pPr>
          <a:lvl2pPr marL="457200" indent="0">
            <a:defRPr sz="1100">
              <a:solidFill>
                <a:sysClr val="window" lastClr="FFFFFF"/>
              </a:solidFill>
              <a:latin typeface="Calibri"/>
            </a:defRPr>
          </a:lvl2pPr>
          <a:lvl3pPr marL="914400" indent="0">
            <a:defRPr sz="1100">
              <a:solidFill>
                <a:sysClr val="window" lastClr="FFFFFF"/>
              </a:solidFill>
              <a:latin typeface="Calibri"/>
            </a:defRPr>
          </a:lvl3pPr>
          <a:lvl4pPr marL="1371600" indent="0">
            <a:defRPr sz="1100">
              <a:solidFill>
                <a:sysClr val="window" lastClr="FFFFFF"/>
              </a:solidFill>
              <a:latin typeface="Calibri"/>
            </a:defRPr>
          </a:lvl4pPr>
          <a:lvl5pPr marL="1828800" indent="0">
            <a:defRPr sz="1100">
              <a:solidFill>
                <a:sysClr val="window" lastClr="FFFFFF"/>
              </a:solidFill>
              <a:latin typeface="Calibri"/>
            </a:defRPr>
          </a:lvl5pPr>
          <a:lvl6pPr marL="2286000" indent="0">
            <a:defRPr sz="1100">
              <a:solidFill>
                <a:sysClr val="window" lastClr="FFFFFF"/>
              </a:solidFill>
              <a:latin typeface="Calibri"/>
            </a:defRPr>
          </a:lvl6pPr>
          <a:lvl7pPr marL="2743200" indent="0">
            <a:defRPr sz="1100">
              <a:solidFill>
                <a:sysClr val="window" lastClr="FFFFFF"/>
              </a:solidFill>
              <a:latin typeface="Calibri"/>
            </a:defRPr>
          </a:lvl7pPr>
          <a:lvl8pPr marL="3200400" indent="0">
            <a:defRPr sz="1100">
              <a:solidFill>
                <a:sysClr val="window" lastClr="FFFFFF"/>
              </a:solidFill>
              <a:latin typeface="Calibri"/>
            </a:defRPr>
          </a:lvl8pPr>
          <a:lvl9pPr marL="3657600" indent="0">
            <a:defRPr sz="1100">
              <a:solidFill>
                <a:sysClr val="window" lastClr="FFFFFF"/>
              </a:solidFill>
              <a:latin typeface="Calibri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102,0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0.2795</cdr:x>
      <cdr:y>0.69463</cdr:y>
    </cdr:from>
    <cdr:to>
      <cdr:x>0.38187</cdr:x>
      <cdr:y>0.74727</cdr:y>
    </cdr:to>
    <cdr:sp macro="" textlink="">
      <cdr:nvSpPr>
        <cdr:cNvPr id="14" name="Прямоугольник 13"/>
        <cdr:cNvSpPr/>
      </cdr:nvSpPr>
      <cdr:spPr>
        <a:xfrm xmlns:a="http://schemas.openxmlformats.org/drawingml/2006/main">
          <a:off x="2555776" y="4032671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76,4%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0.73625</cdr:x>
      <cdr:y>0.45897</cdr:y>
    </cdr:from>
    <cdr:to>
      <cdr:x>0.97249</cdr:x>
      <cdr:y>0.60781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6732240" y="2664519"/>
          <a:ext cx="2160179" cy="864089"/>
        </a:xfrm>
        <a:prstGeom xmlns:a="http://schemas.openxmlformats.org/drawingml/2006/main" prst="roundRect">
          <a:avLst/>
        </a:prstGeom>
        <a:solidFill xmlns:a="http://schemas.openxmlformats.org/drawingml/2006/main">
          <a:srgbClr val="92D050"/>
        </a:solidFill>
        <a:ln xmlns:a="http://schemas.openxmlformats.org/drawingml/2006/main">
          <a:solidFill>
            <a:srgbClr val="7030A0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101,5</a:t>
          </a:r>
          <a:r>
            <a:rPr lang="en-US" sz="2000" b="1" dirty="0" smtClean="0">
              <a:solidFill>
                <a:prstClr val="black"/>
              </a:solidFill>
              <a:latin typeface="TimesET" pitchFamily="2" charset="0"/>
            </a:rPr>
            <a:t> </a:t>
          </a:r>
          <a:r>
            <a:rPr lang="ru-RU" sz="2000" b="1" dirty="0" smtClean="0">
              <a:solidFill>
                <a:prstClr val="black"/>
              </a:solidFill>
              <a:latin typeface="TimesET" pitchFamily="2" charset="0"/>
            </a:rPr>
            <a:t>%</a:t>
          </a:r>
          <a:endParaRPr lang="ru-RU" sz="20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0.44488</cdr:x>
      <cdr:y>0.13648</cdr:y>
    </cdr:from>
    <cdr:to>
      <cdr:x>0.55064</cdr:x>
      <cdr:y>0.18961</cdr:y>
    </cdr:to>
    <cdr:sp macro="" textlink="">
      <cdr:nvSpPr>
        <cdr:cNvPr id="12" name="Прямоугольник 11"/>
        <cdr:cNvSpPr/>
      </cdr:nvSpPr>
      <cdr:spPr>
        <a:xfrm xmlns:a="http://schemas.openxmlformats.org/drawingml/2006/main">
          <a:off x="4067944" y="792311"/>
          <a:ext cx="967069" cy="308446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106,7%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0.35038</cdr:x>
      <cdr:y>0.42678</cdr:y>
    </cdr:from>
    <cdr:to>
      <cdr:x>0.44809</cdr:x>
      <cdr:y>0.47665</cdr:y>
    </cdr:to>
    <cdr:sp macro="" textlink="">
      <cdr:nvSpPr>
        <cdr:cNvPr id="16" name="Прямоугольник 15"/>
        <cdr:cNvSpPr/>
      </cdr:nvSpPr>
      <cdr:spPr>
        <a:xfrm xmlns:a="http://schemas.openxmlformats.org/drawingml/2006/main">
          <a:off x="3203848" y="2477641"/>
          <a:ext cx="893460" cy="289520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103,3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0.29525</cdr:x>
      <cdr:y>0.60781</cdr:y>
    </cdr:from>
    <cdr:to>
      <cdr:x>0.40076</cdr:x>
      <cdr:y>0.66044</cdr:y>
    </cdr:to>
    <cdr:sp macro="" textlink="">
      <cdr:nvSpPr>
        <cdr:cNvPr id="18" name="Прямоугольник 17"/>
        <cdr:cNvSpPr/>
      </cdr:nvSpPr>
      <cdr:spPr>
        <a:xfrm xmlns:a="http://schemas.openxmlformats.org/drawingml/2006/main">
          <a:off x="2699792" y="3528615"/>
          <a:ext cx="964783" cy="305543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3">
          <a:schemeClr val="accent3"/>
        </a:fillRef>
        <a:effectRef xmlns:a="http://schemas.openxmlformats.org/drawingml/2006/main" idx="2">
          <a:schemeClr val="accent3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bg1"/>
              </a:solidFill>
              <a:latin typeface="TimesET" pitchFamily="2" charset="0"/>
              <a:cs typeface="Times New Roman" pitchFamily="18" charset="0"/>
            </a:rPr>
            <a:t>104,0</a:t>
          </a:r>
          <a:r>
            <a:rPr lang="ru-RU" sz="1100" b="1" dirty="0" smtClean="0">
              <a:solidFill>
                <a:schemeClr val="bg1"/>
              </a:solidFill>
              <a:latin typeface="TimesET" pitchFamily="2" charset="0"/>
            </a:rPr>
            <a:t>%</a:t>
          </a:r>
          <a:endParaRPr lang="ru-RU" sz="1100" b="1" dirty="0">
            <a:solidFill>
              <a:schemeClr val="bg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0.311</cdr:x>
      <cdr:y>0.76905</cdr:y>
    </cdr:from>
    <cdr:to>
      <cdr:x>0.42913</cdr:x>
      <cdr:y>0.84347</cdr:y>
    </cdr:to>
    <cdr:sp macro="" textlink="">
      <cdr:nvSpPr>
        <cdr:cNvPr id="19" name="Прямоугольник 18"/>
        <cdr:cNvSpPr/>
      </cdr:nvSpPr>
      <cdr:spPr>
        <a:xfrm xmlns:a="http://schemas.openxmlformats.org/drawingml/2006/main">
          <a:off x="2843808" y="4464719"/>
          <a:ext cx="1080120" cy="432039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8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83,4%</a:t>
          </a:r>
          <a:endParaRPr lang="ru-RU" sz="18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  <cdr:relSizeAnchor xmlns:cdr="http://schemas.openxmlformats.org/drawingml/2006/chartDrawing">
    <cdr:from>
      <cdr:x>0.39763</cdr:x>
      <cdr:y>0.23876</cdr:y>
    </cdr:from>
    <cdr:to>
      <cdr:x>0.5</cdr:x>
      <cdr:y>0.2914</cdr:y>
    </cdr:to>
    <cdr:sp macro="" textlink="">
      <cdr:nvSpPr>
        <cdr:cNvPr id="17" name="Прямоугольник 16"/>
        <cdr:cNvSpPr/>
      </cdr:nvSpPr>
      <cdr:spPr>
        <a:xfrm xmlns:a="http://schemas.openxmlformats.org/drawingml/2006/main">
          <a:off x="3635896" y="1386124"/>
          <a:ext cx="936071" cy="305601"/>
        </a:xfrm>
        <a:prstGeom xmlns:a="http://schemas.openxmlformats.org/drawingml/2006/main" prst="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schemeClr val="tx1"/>
              </a:solidFill>
              <a:latin typeface="TimesET" pitchFamily="2" charset="0"/>
              <a:cs typeface="Times New Roman" pitchFamily="18" charset="0"/>
            </a:rPr>
            <a:t>89,4%</a:t>
          </a:r>
          <a:endParaRPr lang="ru-RU" sz="1100" b="1" dirty="0">
            <a:solidFill>
              <a:schemeClr val="tx1"/>
            </a:solidFill>
            <a:latin typeface="TimesET" pitchFamily="2" charset="0"/>
            <a:cs typeface="Times New Roman" pitchFamily="18" charset="0"/>
          </a:endParaRP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0.09458</cdr:x>
      <cdr:y>0.01099</cdr:y>
    </cdr:from>
    <cdr:to>
      <cdr:x>0.94063</cdr:x>
      <cdr:y>0.12048</cdr:y>
    </cdr:to>
    <cdr:sp macro="" textlink="">
      <cdr:nvSpPr>
        <cdr:cNvPr id="3" name="Заголовок 1"/>
        <cdr:cNvSpPr txBox="1">
          <a:spLocks xmlns:a="http://schemas.openxmlformats.org/drawingml/2006/main"/>
        </cdr:cNvSpPr>
      </cdr:nvSpPr>
      <cdr:spPr bwMode="auto">
        <a:xfrm xmlns:a="http://schemas.openxmlformats.org/drawingml/2006/main">
          <a:off x="458842" y="65682"/>
          <a:ext cx="4104465" cy="654398"/>
        </a:xfrm>
        <a:prstGeom xmlns:a="http://schemas.openxmlformats.org/drawingml/2006/main" prst="roundRect">
          <a:avLst/>
        </a:prstGeom>
        <a:ln xmlns:a="http://schemas.openxmlformats.org/drawingml/2006/main">
          <a:headEnd/>
          <a:tailEnd/>
        </a:ln>
      </cdr:spPr>
      <cdr:style>
        <a:lnRef xmlns:a="http://schemas.openxmlformats.org/drawingml/2006/main" idx="1">
          <a:schemeClr val="accent5"/>
        </a:lnRef>
        <a:fillRef xmlns:a="http://schemas.openxmlformats.org/drawingml/2006/main" idx="2">
          <a:schemeClr val="accent5"/>
        </a:fillRef>
        <a:effectRef xmlns:a="http://schemas.openxmlformats.org/drawingml/2006/main" idx="1">
          <a:schemeClr val="accent5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91440" tIns="45720" rIns="91440" bIns="45720" numCol="1" anchor="ctr" anchorCtr="0" compatLnSpc="1">
          <a:prstTxWarp prst="textNoShape">
            <a:avLst/>
          </a:prstTxWarp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TimesET" pitchFamily="2" charset="0"/>
            </a:rPr>
            <a:t>Собственные доходы на 1 жителя Чувашской 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Республики (</a:t>
          </a:r>
          <a:r>
            <a:rPr lang="ru-RU" sz="1400" b="1" dirty="0" err="1">
              <a:solidFill>
                <a:schemeClr val="tx1"/>
              </a:solidFill>
              <a:latin typeface="TimesET" pitchFamily="2" charset="0"/>
            </a:rPr>
            <a:t>тыс.рублей</a:t>
          </a:r>
          <a:r>
            <a:rPr lang="ru-RU" sz="1400" b="1" dirty="0">
              <a:solidFill>
                <a:schemeClr val="tx1"/>
              </a:solidFill>
              <a:latin typeface="TimesET" pitchFamily="2" charset="0"/>
            </a:rPr>
            <a:t>/чел.)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</cdr:x>
      <cdr:y>0.02817</cdr:y>
    </cdr:from>
    <cdr:to>
      <cdr:x>0.37273</cdr:x>
      <cdr:y>0.08451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0" y="144016"/>
          <a:ext cx="295232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0.00909</cdr:x>
      <cdr:y>0.02817</cdr:y>
    </cdr:from>
    <cdr:to>
      <cdr:x>0.37273</cdr:x>
      <cdr:y>0.94366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72008" y="144016"/>
          <a:ext cx="2880320" cy="46805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0.81633</cdr:x>
      <cdr:y>0.13158</cdr:y>
    </cdr:from>
    <cdr:to>
      <cdr:x>0.9898</cdr:x>
      <cdr:y>0.39474</cdr:y>
    </cdr:to>
    <cdr:sp macro="" textlink="">
      <cdr:nvSpPr>
        <cdr:cNvPr id="5" name="Скругленный прямоугольник 4"/>
        <cdr:cNvSpPr/>
      </cdr:nvSpPr>
      <cdr:spPr>
        <a:xfrm xmlns:a="http://schemas.openxmlformats.org/drawingml/2006/main">
          <a:off x="5760640" y="360041"/>
          <a:ext cx="1224136" cy="72008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80,7% к уровню </a:t>
          </a:r>
        </a:p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2015 года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0.61588</cdr:x>
      <cdr:y>0.34196</cdr:y>
    </cdr:from>
    <cdr:to>
      <cdr:x>0.76588</cdr:x>
      <cdr:y>0.3985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52021" y="1832161"/>
          <a:ext cx="792037" cy="302931"/>
        </a:xfrm>
        <a:prstGeom xmlns:a="http://schemas.openxmlformats.org/drawingml/2006/main" prst="ellipse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21,8%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0.37931</cdr:x>
      <cdr:y>0.41796</cdr:y>
    </cdr:from>
    <cdr:to>
      <cdr:x>0.62856</cdr:x>
      <cdr:y>0.55165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376264" y="2016471"/>
          <a:ext cx="1561475" cy="64499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ET" pitchFamily="2" charset="0"/>
            </a:rPr>
            <a:t>37 297,3 </a:t>
          </a:r>
        </a:p>
      </cdr:txBody>
    </cdr:sp>
  </cdr:relSizeAnchor>
  <cdr:relSizeAnchor xmlns:cdr="http://schemas.openxmlformats.org/drawingml/2006/chartDrawing">
    <cdr:from>
      <cdr:x>0.78604</cdr:x>
      <cdr:y>0.37907</cdr:y>
    </cdr:from>
    <cdr:to>
      <cdr:x>0.95845</cdr:x>
      <cdr:y>0.46201</cdr:y>
    </cdr:to>
    <cdr:sp macro="" textlink="">
      <cdr:nvSpPr>
        <cdr:cNvPr id="3" name="TextBox 6"/>
        <cdr:cNvSpPr txBox="1"/>
      </cdr:nvSpPr>
      <cdr:spPr>
        <a:xfrm xmlns:a="http://schemas.openxmlformats.org/drawingml/2006/main">
          <a:off x="4924330" y="1828831"/>
          <a:ext cx="1080096" cy="40014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28,5%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0.81609</cdr:x>
      <cdr:y>0.68657</cdr:y>
    </cdr:from>
    <cdr:to>
      <cdr:x>0.97701</cdr:x>
      <cdr:y>0.7695</cdr:y>
    </cdr:to>
    <cdr:sp macro="" textlink="">
      <cdr:nvSpPr>
        <cdr:cNvPr id="4" name="TextBox 6"/>
        <cdr:cNvSpPr txBox="1"/>
      </cdr:nvSpPr>
      <cdr:spPr>
        <a:xfrm xmlns:a="http://schemas.openxmlformats.org/drawingml/2006/main">
          <a:off x="5112568" y="3312368"/>
          <a:ext cx="1008115" cy="4000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1,6%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0.67816</cdr:x>
      <cdr:y>0.88847</cdr:y>
    </cdr:from>
    <cdr:to>
      <cdr:x>0.85058</cdr:x>
      <cdr:y>0.9714</cdr:y>
    </cdr:to>
    <cdr:sp macro="" textlink="">
      <cdr:nvSpPr>
        <cdr:cNvPr id="5" name="TextBox 6"/>
        <cdr:cNvSpPr txBox="1"/>
      </cdr:nvSpPr>
      <cdr:spPr>
        <a:xfrm xmlns:a="http://schemas.openxmlformats.org/drawingml/2006/main">
          <a:off x="4248472" y="4286441"/>
          <a:ext cx="1080159" cy="400099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19,1%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0.06295</cdr:x>
      <cdr:y>0.67164</cdr:y>
    </cdr:from>
    <cdr:to>
      <cdr:x>0.21237</cdr:x>
      <cdr:y>0.75457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94336" y="3240360"/>
          <a:ext cx="936070" cy="400098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2000" b="1" dirty="0" smtClean="0">
              <a:solidFill>
                <a:schemeClr val="tx1"/>
              </a:solidFill>
              <a:latin typeface="TimesET" pitchFamily="2" charset="0"/>
            </a:rPr>
            <a:t>1,5%</a:t>
          </a:r>
          <a:endParaRPr lang="ru-RU" sz="2000" b="1" dirty="0">
            <a:solidFill>
              <a:schemeClr val="tx1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0.26489</cdr:x>
      <cdr:y>0.08897</cdr:y>
    </cdr:from>
    <cdr:to>
      <cdr:x>0.39133</cdr:x>
      <cdr:y>0.1719</cdr:y>
    </cdr:to>
    <cdr:sp macro="" textlink="">
      <cdr:nvSpPr>
        <cdr:cNvPr id="8" name="TextBox 20"/>
        <cdr:cNvSpPr txBox="1"/>
      </cdr:nvSpPr>
      <cdr:spPr>
        <a:xfrm xmlns:a="http://schemas.openxmlformats.org/drawingml/2006/main">
          <a:off x="1659446" y="429249"/>
          <a:ext cx="792088" cy="400110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2000" b="1" dirty="0" smtClean="0">
              <a:latin typeface="TimesET" pitchFamily="2" charset="0"/>
            </a:rPr>
            <a:t>8,0%</a:t>
          </a:r>
          <a:endParaRPr lang="ru-RU" sz="2000" b="1" dirty="0">
            <a:latin typeface="TimesET" pitchFamily="2" charset="0"/>
          </a:endParaRP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0.19167</cdr:x>
      <cdr:y>0.41096</cdr:y>
    </cdr:from>
    <cdr:to>
      <cdr:x>0.41667</cdr:x>
      <cdr:y>0.53425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56184" y="2160240"/>
          <a:ext cx="1944216" cy="64808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pPr algn="ctr"/>
          <a:r>
            <a:rPr lang="ru-RU" sz="3600" b="1" dirty="0" smtClean="0">
              <a:latin typeface="TimesET" pitchFamily="2" charset="0"/>
            </a:rPr>
            <a:t>34 327,1</a:t>
          </a:r>
          <a:endParaRPr lang="ru-RU" sz="3600" b="1" dirty="0">
            <a:latin typeface="TimesET" pitchFamily="2" charset="0"/>
          </a:endParaRP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0.3871</cdr:x>
      <cdr:y>0.10858</cdr:y>
    </cdr:from>
    <cdr:to>
      <cdr:x>0.55461</cdr:x>
      <cdr:y>0.17018</cdr:y>
    </cdr:to>
    <cdr:sp macro="" textlink="">
      <cdr:nvSpPr>
        <cdr:cNvPr id="2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84859">
          <a:off x="1756097" y="539996"/>
          <a:ext cx="759882" cy="306320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ru-RU" altLang="ru-RU" sz="1300" b="1" dirty="0" smtClean="0">
              <a:solidFill>
                <a:srgbClr val="C00000"/>
              </a:solidFill>
            </a:rPr>
            <a:t>+2</a:t>
          </a:r>
          <a:r>
            <a:rPr lang="en-US" altLang="ru-RU" sz="1300" b="1" dirty="0" smtClean="0">
              <a:solidFill>
                <a:srgbClr val="C00000"/>
              </a:solidFill>
            </a:rPr>
            <a:t>7,</a:t>
          </a:r>
          <a:r>
            <a:rPr lang="ru-RU" altLang="ru-RU" sz="1300" b="1" dirty="0" smtClean="0">
              <a:solidFill>
                <a:srgbClr val="C00000"/>
              </a:solidFill>
            </a:rPr>
            <a:t>6%</a:t>
          </a:r>
        </a:p>
      </cdr:txBody>
    </cdr:sp>
  </cdr:relSizeAnchor>
  <cdr:relSizeAnchor xmlns:cdr="http://schemas.openxmlformats.org/drawingml/2006/chartDrawing">
    <cdr:from>
      <cdr:x>0.39516</cdr:x>
      <cdr:y>0.17723</cdr:y>
    </cdr:from>
    <cdr:to>
      <cdr:x>0.56297</cdr:x>
      <cdr:y>0.21693</cdr:y>
    </cdr:to>
    <cdr:cxnSp macro="">
      <cdr:nvCxnSpPr>
        <cdr:cNvPr id="3" name="Прямая со стрелкой 2"/>
        <cdr:cNvCxnSpPr/>
      </cdr:nvCxnSpPr>
      <cdr:spPr>
        <a:xfrm xmlns:a="http://schemas.openxmlformats.org/drawingml/2006/main" rot="19552720">
          <a:off x="1792652" y="881379"/>
          <a:ext cx="761256" cy="197460"/>
        </a:xfrm>
        <a:prstGeom xmlns:a="http://schemas.openxmlformats.org/drawingml/2006/main" prst="straightConnector1">
          <a:avLst/>
        </a:prstGeom>
        <a:ln xmlns:a="http://schemas.openxmlformats.org/drawingml/2006/main">
          <a:tailEnd type="arrow"/>
        </a:ln>
      </cdr:spPr>
      <cdr:style>
        <a:lnRef xmlns:a="http://schemas.openxmlformats.org/drawingml/2006/main" idx="3">
          <a:schemeClr val="accent5"/>
        </a:lnRef>
        <a:fillRef xmlns:a="http://schemas.openxmlformats.org/drawingml/2006/main" idx="0">
          <a:schemeClr val="accent5"/>
        </a:fillRef>
        <a:effectRef xmlns:a="http://schemas.openxmlformats.org/drawingml/2006/main" idx="2">
          <a:schemeClr val="accent5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0.40046</cdr:x>
      <cdr:y>0.21621</cdr:y>
    </cdr:from>
    <cdr:to>
      <cdr:x>0.58843</cdr:x>
      <cdr:y>0.27894</cdr:y>
    </cdr:to>
    <cdr:sp macro="" textlink="">
      <cdr:nvSpPr>
        <cdr:cNvPr id="4" name="Text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 rot="20443464">
          <a:off x="1816710" y="1075235"/>
          <a:ext cx="852710" cy="311978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  <a:effectLst xmlns:a="http://schemas.openxmlformats.org/drawingml/2006/main">
          <a:softEdge rad="31750"/>
        </a:effectLst>
      </cdr:spPr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eaLnBrk="1" hangingPunct="1">
            <a:spcBef>
              <a:spcPct val="0"/>
            </a:spcBef>
            <a:buFontTx/>
            <a:buNone/>
            <a:defRPr/>
          </a:pPr>
          <a:r>
            <a:rPr lang="en-US" altLang="ru-RU" sz="1300" b="1" dirty="0" smtClean="0">
              <a:solidFill>
                <a:srgbClr val="C00000"/>
              </a:solidFill>
            </a:rPr>
            <a:t>+</a:t>
          </a:r>
          <a:r>
            <a:rPr lang="ru-RU" altLang="ru-RU" sz="1300" b="1" dirty="0" smtClean="0">
              <a:solidFill>
                <a:srgbClr val="C00000"/>
              </a:solidFill>
            </a:rPr>
            <a:t>2063,1</a:t>
          </a:r>
        </a:p>
      </cdr:txBody>
    </cdr:sp>
  </cdr:relSizeAnchor>
</c:userShapes>
</file>

<file path=ppt/drawings/drawing14.xml><?xml version="1.0" encoding="utf-8"?>
<c:userShapes xmlns:c="http://schemas.openxmlformats.org/drawingml/2006/chart">
  <cdr:relSizeAnchor xmlns:cdr="http://schemas.openxmlformats.org/drawingml/2006/chartDrawing">
    <cdr:from>
      <cdr:x>0.22422</cdr:x>
      <cdr:y>0.33198</cdr:y>
    </cdr:from>
    <cdr:to>
      <cdr:x>0.37244</cdr:x>
      <cdr:y>0.4125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372722" y="1349162"/>
          <a:ext cx="907436" cy="32723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800" b="1" kern="1200" dirty="0" smtClean="0">
              <a:solidFill>
                <a:prstClr val="black"/>
              </a:solidFill>
              <a:effectLst/>
            </a:rPr>
            <a:t>2 621,7</a:t>
          </a:r>
          <a:endParaRPr lang="ru-RU" sz="1800" b="1" kern="1200" dirty="0">
            <a:solidFill>
              <a:prstClr val="black"/>
            </a:solidFill>
            <a:effectLst/>
          </a:endParaRPr>
        </a:p>
      </cdr:txBody>
    </cdr:sp>
  </cdr:relSizeAnchor>
  <cdr:relSizeAnchor xmlns:cdr="http://schemas.openxmlformats.org/drawingml/2006/chartDrawing">
    <cdr:from>
      <cdr:x>0.63065</cdr:x>
      <cdr:y>0.03346</cdr:y>
    </cdr:from>
    <cdr:to>
      <cdr:x>0.77615</cdr:x>
      <cdr:y>0.10801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4057294" y="135991"/>
          <a:ext cx="936104" cy="302971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  <a:effectLst xmlns:a="http://schemas.openxmlformats.org/drawingml/2006/main"/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="horz" wrap="square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</a:pPr>
          <a:r>
            <a:rPr lang="ru-RU" sz="1800" b="1" kern="1200" dirty="0" smtClean="0">
              <a:solidFill>
                <a:prstClr val="black"/>
              </a:solidFill>
            </a:rPr>
            <a:t>5 254,6</a:t>
          </a:r>
          <a:endParaRPr lang="ru-RU" sz="1800" b="1" kern="1200" dirty="0">
            <a:solidFill>
              <a:prstClr val="black"/>
            </a:solidFill>
          </a:endParaRPr>
        </a:p>
      </cdr:txBody>
    </cdr:sp>
  </cdr:relSizeAnchor>
  <cdr:relSizeAnchor xmlns:cdr="http://schemas.openxmlformats.org/drawingml/2006/chartDrawing">
    <cdr:from>
      <cdr:x>0.41653</cdr:x>
      <cdr:y>0.49934</cdr:y>
    </cdr:from>
    <cdr:to>
      <cdr:x>0.57578</cdr:x>
      <cdr:y>0.56179</cdr:y>
    </cdr:to>
    <cdr:sp macro="" textlink="">
      <cdr:nvSpPr>
        <cdr:cNvPr id="4" name="Стрелка вправо 3"/>
        <cdr:cNvSpPr/>
      </cdr:nvSpPr>
      <cdr:spPr>
        <a:xfrm xmlns:a="http://schemas.openxmlformats.org/drawingml/2006/main" rot="19705716">
          <a:off x="2679753" y="2029304"/>
          <a:ext cx="1024586" cy="253791"/>
        </a:xfrm>
        <a:prstGeom xmlns:a="http://schemas.openxmlformats.org/drawingml/2006/main" prst="rightArrow">
          <a:avLst>
            <a:gd name="adj1" fmla="val 46127"/>
            <a:gd name="adj2" fmla="val 92763"/>
          </a:avLst>
        </a:prstGeom>
        <a:ln xmlns:a="http://schemas.openxmlformats.org/drawingml/2006/main">
          <a:solidFill>
            <a:srgbClr val="E82D0E"/>
          </a:solidFill>
        </a:ln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 b="1" dirty="0">
            <a:ln w="18000">
              <a:solidFill>
                <a:srgbClr val="C0504D">
                  <a:satMod val="140000"/>
                </a:srgbClr>
              </a:solidFill>
              <a:prstDash val="solid"/>
              <a:miter lim="800000"/>
            </a:ln>
            <a:noFill/>
            <a:effectLst>
              <a:outerShdw blurRad="25500" dist="23000" dir="7020000" algn="tl">
                <a:srgbClr val="000000">
                  <a:alpha val="50000"/>
                </a:srgbClr>
              </a:outerShdw>
            </a:effectLst>
          </a:endParaRPr>
        </a:p>
      </cdr:txBody>
    </cdr:sp>
  </cdr:relSizeAnchor>
  <cdr:relSizeAnchor xmlns:cdr="http://schemas.openxmlformats.org/drawingml/2006/chartDrawing">
    <cdr:from>
      <cdr:x>0.42943</cdr:x>
      <cdr:y>0.57418</cdr:y>
    </cdr:from>
    <cdr:to>
      <cdr:x>0.60088</cdr:x>
      <cdr:y>0.65748</cdr:y>
    </cdr:to>
    <cdr:sp macro="" textlink="">
      <cdr:nvSpPr>
        <cdr:cNvPr id="5" name="TextBox 16"/>
        <cdr:cNvSpPr txBox="1"/>
      </cdr:nvSpPr>
      <cdr:spPr>
        <a:xfrm xmlns:a="http://schemas.openxmlformats.org/drawingml/2006/main" rot="19585276">
          <a:off x="2762739" y="2333450"/>
          <a:ext cx="1103052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36000" rIns="0" anchor="ctr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600" b="1" dirty="0" smtClean="0">
              <a:solidFill>
                <a:srgbClr val="FF0000"/>
              </a:solidFill>
            </a:rPr>
            <a:t>в 2 раза</a:t>
          </a:r>
          <a:endParaRPr lang="ru-RU" sz="1600" b="1" dirty="0">
            <a:solidFill>
              <a:srgbClr val="FF0000"/>
            </a:solidFill>
          </a:endParaRPr>
        </a:p>
      </cdr:txBody>
    </cdr:sp>
  </cdr:relSizeAnchor>
  <cdr:relSizeAnchor xmlns:cdr="http://schemas.openxmlformats.org/drawingml/2006/chartDrawing">
    <cdr:from>
      <cdr:x>0.39928</cdr:x>
      <cdr:y>0.3836</cdr:y>
    </cdr:from>
    <cdr:to>
      <cdr:x>0.54337</cdr:x>
      <cdr:y>0.4669</cdr:y>
    </cdr:to>
    <cdr:sp macro="" textlink="">
      <cdr:nvSpPr>
        <cdr:cNvPr id="6" name="TextBox 19"/>
        <cdr:cNvSpPr txBox="1"/>
      </cdr:nvSpPr>
      <cdr:spPr>
        <a:xfrm xmlns:a="http://schemas.openxmlformats.org/drawingml/2006/main" rot="19691103">
          <a:off x="2444481" y="1558939"/>
          <a:ext cx="882151" cy="338554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</a:ln>
      </cdr:spPr>
      <cdr:style>
        <a:lnRef xmlns:a="http://schemas.openxmlformats.org/drawingml/2006/main" idx="1">
          <a:schemeClr val="accent3"/>
        </a:lnRef>
        <a:fillRef xmlns:a="http://schemas.openxmlformats.org/drawingml/2006/main" idx="2">
          <a:schemeClr val="accent3"/>
        </a:fillRef>
        <a:effectRef xmlns:a="http://schemas.openxmlformats.org/drawingml/2006/main" idx="1">
          <a:schemeClr val="accent3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anchor="ctr">
          <a:spAutoFit/>
        </a:bodyPr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base">
            <a:spcBef>
              <a:spcPct val="0"/>
            </a:spcBef>
            <a:spcAft>
              <a:spcPct val="0"/>
            </a:spcAft>
            <a:defRPr/>
          </a:pPr>
          <a:r>
            <a:rPr lang="ru-RU" sz="1600" b="1" dirty="0" smtClean="0">
              <a:solidFill>
                <a:srgbClr val="FF0000"/>
              </a:solidFill>
            </a:rPr>
            <a:t>+2632,9</a:t>
          </a:r>
          <a:endParaRPr lang="ru-RU" sz="1600" b="1" dirty="0">
            <a:solidFill>
              <a:srgbClr val="FF0000"/>
            </a:solidFill>
          </a:endParaRPr>
        </a:p>
      </cdr:txBody>
    </cdr:sp>
  </cdr:relSizeAnchor>
</c:userShapes>
</file>

<file path=ppt/drawings/drawing15.xml><?xml version="1.0" encoding="utf-8"?>
<c:userShapes xmlns:c="http://schemas.openxmlformats.org/drawingml/2006/chart">
  <cdr:relSizeAnchor xmlns:cdr="http://schemas.openxmlformats.org/drawingml/2006/chartDrawing">
    <cdr:from>
      <cdr:x>0.2558</cdr:x>
      <cdr:y>0.1524</cdr:y>
    </cdr:from>
    <cdr:to>
      <cdr:x>0.76786</cdr:x>
      <cdr:y>0.39049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151111" y="576064"/>
          <a:ext cx="2304256" cy="900000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3">
            <a:lumMod val="75000"/>
          </a:schemeClr>
        </a:solidFill>
        <a:ln xmlns:a="http://schemas.openxmlformats.org/drawingml/2006/main">
          <a:solidFill>
            <a:schemeClr val="bg1"/>
          </a:solidFill>
        </a:ln>
      </cdr:spPr>
      <cdr:txBody>
        <a:bodyPr xmlns:a="http://schemas.openxmlformats.org/drawingml/2006/main" wrap="square" rtlCol="0" anchor="ctr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2000" b="1" i="1" dirty="0" smtClean="0"/>
            <a:t>Здравоохранение </a:t>
          </a:r>
          <a:endParaRPr lang="ru-RU" sz="1600" b="1" i="1" dirty="0"/>
        </a:p>
        <a:p xmlns:a="http://schemas.openxmlformats.org/drawingml/2006/main">
          <a:pPr algn="ctr"/>
          <a:r>
            <a:rPr lang="ru-RU" sz="1600" b="1" i="1" dirty="0" smtClean="0"/>
            <a:t>17962,1 млн. рублей</a:t>
          </a:r>
        </a:p>
      </cdr:txBody>
    </cdr:sp>
  </cdr:relSizeAnchor>
  <cdr:relSizeAnchor xmlns:cdr="http://schemas.openxmlformats.org/drawingml/2006/chartDrawing">
    <cdr:from>
      <cdr:x>0.55984</cdr:x>
      <cdr:y>0.40004</cdr:y>
    </cdr:from>
    <cdr:to>
      <cdr:x>0.91188</cdr:x>
      <cdr:y>0.55877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519263" y="1512168"/>
          <a:ext cx="1584176" cy="59999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>
          <a:noAutofit/>
        </a:bodyPr>
        <a:lstStyle xmlns:a="http://schemas.openxmlformats.org/drawingml/2006/main"/>
        <a:p xmlns:a="http://schemas.openxmlformats.org/drawingml/2006/main">
          <a:pPr algn="ctr"/>
          <a:r>
            <a:rPr lang="ru-RU" sz="1400" b="1" i="1" dirty="0" smtClean="0"/>
            <a:t>Республиканский бюджет</a:t>
          </a:r>
          <a:endParaRPr lang="ru-RU" sz="1400" b="1" i="1" dirty="0"/>
        </a:p>
      </cdr:txBody>
    </cdr:sp>
  </cdr:relSizeAnchor>
  <cdr:relSizeAnchor xmlns:cdr="http://schemas.openxmlformats.org/drawingml/2006/chartDrawing">
    <cdr:from>
      <cdr:x>0.14379</cdr:x>
      <cdr:y>0.41909</cdr:y>
    </cdr:from>
    <cdr:to>
      <cdr:x>0.47983</cdr:x>
      <cdr:y>0.51434</cdr:y>
    </cdr:to>
    <cdr:sp macro="" textlink="">
      <cdr:nvSpPr>
        <cdr:cNvPr id="7" name="TextBox 1"/>
        <cdr:cNvSpPr txBox="1"/>
      </cdr:nvSpPr>
      <cdr:spPr>
        <a:xfrm xmlns:a="http://schemas.openxmlformats.org/drawingml/2006/main">
          <a:off x="647055" y="1584176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i="1" dirty="0" smtClean="0"/>
            <a:t>Бюджет ТФОМС</a:t>
          </a:r>
          <a:endParaRPr lang="ru-RU" sz="1400" b="1" i="1" dirty="0"/>
        </a:p>
      </cdr:txBody>
    </cdr:sp>
  </cdr:relSizeAnchor>
</c:userShapes>
</file>

<file path=ppt/drawings/drawing16.xml><?xml version="1.0" encoding="utf-8"?>
<c:userShapes xmlns:c="http://schemas.openxmlformats.org/drawingml/2006/chart">
  <cdr:relSizeAnchor xmlns:cdr="http://schemas.openxmlformats.org/drawingml/2006/chartDrawing">
    <cdr:from>
      <cdr:x>0.64962</cdr:x>
      <cdr:y>0.3038</cdr:y>
    </cdr:from>
    <cdr:to>
      <cdr:x>0.99612</cdr:x>
      <cdr:y>0.40605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5940152" y="1728192"/>
          <a:ext cx="3168352" cy="581662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Социальная политика </a:t>
          </a:r>
        </a:p>
        <a:p xmlns:a="http://schemas.openxmlformats.org/drawingml/2006/main">
          <a:pPr algn="ctr"/>
          <a:r>
            <a:rPr lang="ru-RU" sz="1600" b="1" dirty="0" smtClean="0">
              <a:solidFill>
                <a:prstClr val="black"/>
              </a:solidFill>
              <a:latin typeface="TimesET" pitchFamily="2" charset="0"/>
            </a:rPr>
            <a:t>на 2016 год</a:t>
          </a:r>
          <a:endParaRPr lang="ru-RU" sz="16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0.43038</cdr:y>
    </cdr:from>
    <cdr:to>
      <cdr:x>0.87799</cdr:x>
      <cdr:y>0.50989</cdr:y>
    </cdr:to>
    <cdr:sp macro="" textlink="">
      <cdr:nvSpPr>
        <cdr:cNvPr id="13" name="Скругленный прямоугольник 12"/>
        <cdr:cNvSpPr/>
      </cdr:nvSpPr>
      <cdr:spPr>
        <a:xfrm xmlns:a="http://schemas.openxmlformats.org/drawingml/2006/main">
          <a:off x="5940152" y="2448272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обеспечение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0.53165</cdr:y>
    </cdr:from>
    <cdr:to>
      <cdr:x>0.87799</cdr:x>
      <cdr:y>0.61115</cdr:y>
    </cdr:to>
    <cdr:sp macro="" textlink="">
      <cdr:nvSpPr>
        <cdr:cNvPr id="14" name="Скругленный прямоугольник 13"/>
        <cdr:cNvSpPr/>
      </cdr:nvSpPr>
      <cdr:spPr>
        <a:xfrm xmlns:a="http://schemas.openxmlformats.org/drawingml/2006/main">
          <a:off x="5940152" y="3024336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охрана семьи и детства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0.63291</cdr:y>
    </cdr:from>
    <cdr:to>
      <cdr:x>0.87799</cdr:x>
      <cdr:y>0.71242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5940152" y="3600400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социальное обслуживание населения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0.64962</cdr:x>
      <cdr:y>0.73418</cdr:y>
    </cdr:from>
    <cdr:to>
      <cdr:x>0.87799</cdr:x>
      <cdr:y>0.81369</cdr:y>
    </cdr:to>
    <cdr:sp macro="" textlink="">
      <cdr:nvSpPr>
        <cdr:cNvPr id="16" name="Скругленный прямоугольник 15"/>
        <cdr:cNvSpPr/>
      </cdr:nvSpPr>
      <cdr:spPr>
        <a:xfrm xmlns:a="http://schemas.openxmlformats.org/drawingml/2006/main">
          <a:off x="5940152" y="4176464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пенсионное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обеспечение</a:t>
          </a:r>
        </a:p>
      </cdr:txBody>
    </cdr:sp>
  </cdr:relSizeAnchor>
  <cdr:relSizeAnchor xmlns:cdr="http://schemas.openxmlformats.org/drawingml/2006/chartDrawing">
    <cdr:from>
      <cdr:x>0.64962</cdr:x>
      <cdr:y>0.83544</cdr:y>
    </cdr:from>
    <cdr:to>
      <cdr:x>0.87799</cdr:x>
      <cdr:y>0.91495</cdr:y>
    </cdr:to>
    <cdr:sp macro="" textlink="">
      <cdr:nvSpPr>
        <cdr:cNvPr id="17" name="Скругленный прямоугольник 16"/>
        <cdr:cNvSpPr/>
      </cdr:nvSpPr>
      <cdr:spPr>
        <a:xfrm xmlns:a="http://schemas.openxmlformats.org/drawingml/2006/main">
          <a:off x="5940152" y="4752528"/>
          <a:ext cx="2088233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другие </a:t>
          </a:r>
          <a:r>
            <a:rPr lang="ru-RU" sz="1200" b="1" dirty="0">
              <a:solidFill>
                <a:prstClr val="black"/>
              </a:solidFill>
              <a:latin typeface="TimesET" pitchFamily="2" charset="0"/>
            </a:rPr>
            <a:t>вопросы в области социальной политики</a:t>
          </a:r>
        </a:p>
      </cdr:txBody>
    </cdr:sp>
  </cdr:relSizeAnchor>
  <cdr:relSizeAnchor xmlns:cdr="http://schemas.openxmlformats.org/drawingml/2006/chartDrawing">
    <cdr:from>
      <cdr:x>0.89531</cdr:x>
      <cdr:y>0.43038</cdr:y>
    </cdr:from>
    <cdr:to>
      <cdr:x>1</cdr:x>
      <cdr:y>0.50989</cdr:y>
    </cdr:to>
    <cdr:sp macro="" textlink="">
      <cdr:nvSpPr>
        <cdr:cNvPr id="18" name="Скругленный прямоугольник 17"/>
        <cdr:cNvSpPr/>
      </cdr:nvSpPr>
      <cdr:spPr>
        <a:xfrm xmlns:a="http://schemas.openxmlformats.org/drawingml/2006/main">
          <a:off x="8186688" y="2448272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5659,7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0.89431</cdr:x>
      <cdr:y>0.53165</cdr:y>
    </cdr:from>
    <cdr:to>
      <cdr:x>0.999</cdr:x>
      <cdr:y>0.61115</cdr:y>
    </cdr:to>
    <cdr:sp macro="" textlink="">
      <cdr:nvSpPr>
        <cdr:cNvPr id="19" name="Скругленный прямоугольник 18"/>
        <cdr:cNvSpPr/>
      </cdr:nvSpPr>
      <cdr:spPr>
        <a:xfrm xmlns:a="http://schemas.openxmlformats.org/drawingml/2006/main">
          <a:off x="8177544" y="3024336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899,1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0.63291</cdr:y>
    </cdr:from>
    <cdr:to>
      <cdr:x>1</cdr:x>
      <cdr:y>0.71242</cdr:y>
    </cdr:to>
    <cdr:sp macro="" textlink="">
      <cdr:nvSpPr>
        <cdr:cNvPr id="20" name="Скругленный прямоугольник 19"/>
        <cdr:cNvSpPr/>
      </cdr:nvSpPr>
      <cdr:spPr>
        <a:xfrm xmlns:a="http://schemas.openxmlformats.org/drawingml/2006/main">
          <a:off x="8186688" y="3600400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749,4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0.73418</cdr:y>
    </cdr:from>
    <cdr:to>
      <cdr:x>1</cdr:x>
      <cdr:y>0.81369</cdr:y>
    </cdr:to>
    <cdr:sp macro="" textlink="">
      <cdr:nvSpPr>
        <cdr:cNvPr id="21" name="Скругленный прямоугольник 20"/>
        <cdr:cNvSpPr/>
      </cdr:nvSpPr>
      <cdr:spPr>
        <a:xfrm xmlns:a="http://schemas.openxmlformats.org/drawingml/2006/main">
          <a:off x="8186688" y="4176464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30,9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0.89531</cdr:x>
      <cdr:y>0.83544</cdr:y>
    </cdr:from>
    <cdr:to>
      <cdr:x>1</cdr:x>
      <cdr:y>0.91495</cdr:y>
    </cdr:to>
    <cdr:sp macro="" textlink="">
      <cdr:nvSpPr>
        <cdr:cNvPr id="22" name="Скругленный прямоугольник 21"/>
        <cdr:cNvSpPr/>
      </cdr:nvSpPr>
      <cdr:spPr>
        <a:xfrm xmlns:a="http://schemas.openxmlformats.org/drawingml/2006/main">
          <a:off x="8186688" y="4752528"/>
          <a:ext cx="957312" cy="452298"/>
        </a:xfrm>
        <a:prstGeom xmlns:a="http://schemas.openxmlformats.org/drawingml/2006/main" prst="roundRect">
          <a:avLst/>
        </a:prstGeom>
        <a:solidFill xmlns:a="http://schemas.openxmlformats.org/drawingml/2006/main">
          <a:schemeClr val="accent2">
            <a:lumMod val="20000"/>
            <a:lumOff val="80000"/>
          </a:schemeClr>
        </a:solidFill>
      </cdr:spPr>
      <cdr:style>
        <a:lnRef xmlns:a="http://schemas.openxmlformats.org/drawingml/2006/main" idx="1">
          <a:schemeClr val="accent2"/>
        </a:lnRef>
        <a:fillRef xmlns:a="http://schemas.openxmlformats.org/drawingml/2006/main" idx="2">
          <a:schemeClr val="accent2"/>
        </a:fillRef>
        <a:effectRef xmlns:a="http://schemas.openxmlformats.org/drawingml/2006/main" idx="1">
          <a:schemeClr val="accent2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lIns="0" tIns="0" rIns="0" bIns="0" rtlCol="0" anchor="ctr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200" b="1" dirty="0" smtClean="0">
              <a:solidFill>
                <a:prstClr val="black"/>
              </a:solidFill>
              <a:latin typeface="TimesET" pitchFamily="2" charset="0"/>
            </a:rPr>
            <a:t>43,9</a:t>
          </a:r>
          <a:endParaRPr lang="ru-RU" sz="12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0.64557</cdr:y>
    </cdr:from>
    <cdr:to>
      <cdr:x>0.62206</cdr:x>
      <cdr:y>0.72152</cdr:y>
    </cdr:to>
    <cdr:sp macro="" textlink="">
      <cdr:nvSpPr>
        <cdr:cNvPr id="2" name="Овал 1"/>
        <cdr:cNvSpPr/>
      </cdr:nvSpPr>
      <cdr:spPr>
        <a:xfrm xmlns:a="http://schemas.openxmlformats.org/drawingml/2006/main">
          <a:off x="4572000" y="3672408"/>
          <a:ext cx="1116124" cy="432048"/>
        </a:xfrm>
        <a:prstGeom xmlns:a="http://schemas.openxmlformats.org/drawingml/2006/main" prst="ellipse">
          <a:avLst/>
        </a:prstGeom>
      </cdr:spPr>
      <cdr:style>
        <a:lnRef xmlns:a="http://schemas.openxmlformats.org/drawingml/2006/main" idx="2">
          <a:schemeClr val="accent5">
            <a:shade val="50000"/>
          </a:schemeClr>
        </a:lnRef>
        <a:fillRef xmlns:a="http://schemas.openxmlformats.org/drawingml/2006/main" idx="1">
          <a:schemeClr val="accent5"/>
        </a:fillRef>
        <a:effectRef xmlns:a="http://schemas.openxmlformats.org/drawingml/2006/main" idx="0">
          <a:schemeClr val="accent5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lIns="0" tIns="0" rIns="0" bIns="0" anchor="ctr"/>
        <a:lstStyle xmlns:a="http://schemas.openxmlformats.org/drawingml/2006/main"/>
        <a:p xmlns:a="http://schemas.openxmlformats.org/drawingml/2006/main">
          <a:pPr algn="ctr"/>
          <a:r>
            <a:rPr lang="ru-RU" sz="1600" b="1" dirty="0" smtClean="0">
              <a:solidFill>
                <a:srgbClr val="FF0000"/>
              </a:solidFill>
              <a:latin typeface="TimesET" pitchFamily="2" charset="0"/>
            </a:rPr>
            <a:t>+306,6</a:t>
          </a:r>
          <a:endParaRPr lang="ru-RU" sz="16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</c:userShapes>
</file>

<file path=ppt/drawings/drawing17.xml><?xml version="1.0" encoding="utf-8"?>
<c:userShapes xmlns:c="http://schemas.openxmlformats.org/drawingml/2006/chart">
  <cdr:relSizeAnchor xmlns:cdr="http://schemas.openxmlformats.org/drawingml/2006/chartDrawing">
    <cdr:from>
      <cdr:x>0.21111</cdr:x>
      <cdr:y>0.36938</cdr:y>
    </cdr:from>
    <cdr:to>
      <cdr:x>0.42626</cdr:x>
      <cdr:y>0.5079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907695" y="1728192"/>
          <a:ext cx="1944202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 anchor="ctr"/>
        <a:lstStyle xmlns:a="http://schemas.openxmlformats.org/drawingml/2006/main"/>
        <a:p xmlns:a="http://schemas.openxmlformats.org/drawingml/2006/main">
          <a:pPr algn="ctr"/>
          <a:r>
            <a:rPr lang="ru-RU" sz="2800" b="1" dirty="0" smtClean="0">
              <a:latin typeface="TimesET" pitchFamily="2" charset="0"/>
            </a:rPr>
            <a:t>37 080,6</a:t>
          </a:r>
        </a:p>
      </cdr:txBody>
    </cdr:sp>
  </cdr:relSizeAnchor>
</c:userShapes>
</file>

<file path=ppt/drawings/drawing18.xml><?xml version="1.0" encoding="utf-8"?>
<c:userShapes xmlns:c="http://schemas.openxmlformats.org/drawingml/2006/chart">
  <cdr:relSizeAnchor xmlns:cdr="http://schemas.openxmlformats.org/drawingml/2006/chartDrawing">
    <cdr:from>
      <cdr:x>0.15422</cdr:x>
      <cdr:y>0.00177</cdr:y>
    </cdr:from>
    <cdr:to>
      <cdr:x>0.83644</cdr:x>
      <cdr:y>0.13199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98" y="5547"/>
          <a:ext cx="1943263" cy="408660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</cdr:y>
    </cdr:from>
    <cdr:to>
      <cdr:x>1</cdr:x>
      <cdr:y>0.08315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455522" y="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lIns="0" tIns="0" rIns="0" bIns="0" rtlCol="0"/>
        <a:lstStyle xmlns:a="http://schemas.openxmlformats.org/drawingml/2006/main"/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19.xml><?xml version="1.0" encoding="utf-8"?>
<c:userShapes xmlns:c="http://schemas.openxmlformats.org/drawingml/2006/chart">
  <cdr:relSizeAnchor xmlns:cdr="http://schemas.openxmlformats.org/drawingml/2006/chartDrawing">
    <cdr:from>
      <cdr:x>0.15422</cdr:x>
      <cdr:y>0</cdr:y>
    </cdr:from>
    <cdr:to>
      <cdr:x>0.83886</cdr:x>
      <cdr:y>0.13022</cdr:y>
    </cdr:to>
    <cdr:sp macro="" textlink="">
      <cdr:nvSpPr>
        <cdr:cNvPr id="10" name="TextBox 1"/>
        <cdr:cNvSpPr txBox="1"/>
      </cdr:nvSpPr>
      <cdr:spPr>
        <a:xfrm xmlns:a="http://schemas.openxmlformats.org/drawingml/2006/main">
          <a:off x="439298" y="-3284984"/>
          <a:ext cx="1950151" cy="408659"/>
        </a:xfrm>
        <a:prstGeom xmlns:a="http://schemas.openxmlformats.org/drawingml/2006/main" prst="round1Rect">
          <a:avLst/>
        </a:prstGeom>
        <a:ln xmlns:a="http://schemas.openxmlformats.org/drawingml/2006/main"/>
      </cdr:spPr>
      <cdr:style>
        <a:lnRef xmlns:a="http://schemas.openxmlformats.org/drawingml/2006/main" idx="1">
          <a:schemeClr val="accent1"/>
        </a:lnRef>
        <a:fillRef xmlns:a="http://schemas.openxmlformats.org/drawingml/2006/main" idx="2">
          <a:schemeClr val="accent1"/>
        </a:fillRef>
        <a:effectRef xmlns:a="http://schemas.openxmlformats.org/drawingml/2006/main" idx="1">
          <a:schemeClr val="accent1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wrap="square" lIns="0" tIns="0" rIns="0" bIns="0" rtlCol="0">
          <a:no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ern="12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100" b="1" dirty="0" smtClean="0">
              <a:solidFill>
                <a:prstClr val="black"/>
              </a:solidFill>
              <a:latin typeface="TimesET" pitchFamily="2" charset="0"/>
            </a:rPr>
            <a:t>Объем финансирования программы </a:t>
          </a:r>
          <a:endParaRPr lang="ru-RU" sz="11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0.86206</cdr:x>
      <cdr:y>0.01619</cdr:y>
    </cdr:from>
    <cdr:to>
      <cdr:x>1</cdr:x>
      <cdr:y>0.09934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2506322" y="50800"/>
          <a:ext cx="392916" cy="26094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0" tIns="0" rIns="0" bIns="0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800" b="1" dirty="0" smtClean="0">
              <a:latin typeface="TimesET" pitchFamily="2" charset="0"/>
            </a:rPr>
            <a:t>млн. рублей</a:t>
          </a:r>
          <a:endParaRPr lang="ru-RU" sz="800" b="1" dirty="0">
            <a:latin typeface="TimesET" pitchFamily="2" charset="0"/>
          </a:endParaRPr>
        </a:p>
      </cdr:txBody>
    </cdr:sp>
  </cdr:relSizeAnchor>
</c:userShapes>
</file>

<file path=ppt/drawings/drawing20.xml><?xml version="1.0" encoding="utf-8"?>
<c:userShapes xmlns:c="http://schemas.openxmlformats.org/drawingml/2006/chart">
  <cdr:relSizeAnchor xmlns:cdr="http://schemas.openxmlformats.org/drawingml/2006/chartDrawing">
    <cdr:from>
      <cdr:x>0.30674</cdr:x>
      <cdr:y>0.47136</cdr:y>
    </cdr:from>
    <cdr:to>
      <cdr:x>0.40323</cdr:x>
      <cdr:y>0.52241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738842" y="2715353"/>
          <a:ext cx="861558" cy="29408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300" b="1" kern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38,8 </a:t>
          </a:r>
          <a:r>
            <a:rPr lang="ru-RU" sz="1300" b="1" kern="1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%</a:t>
          </a:r>
        </a:p>
      </cdr:txBody>
    </cdr:sp>
  </cdr:relSizeAnchor>
  <cdr:relSizeAnchor xmlns:cdr="http://schemas.openxmlformats.org/drawingml/2006/chartDrawing">
    <cdr:from>
      <cdr:x>0.6371</cdr:x>
      <cdr:y>0.04819</cdr:y>
    </cdr:from>
    <cdr:to>
      <cdr:x>0.79827</cdr:x>
      <cdr:y>0.24021</cdr:y>
    </cdr:to>
    <cdr:pic>
      <cdr:nvPicPr>
        <cdr:cNvPr id="3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5688632" y="277618"/>
          <a:ext cx="1439089" cy="1106165"/>
        </a:xfrm>
        <a:prstGeom xmlns:a="http://schemas.openxmlformats.org/drawingml/2006/main" prst="rect">
          <a:avLst/>
        </a:prstGeom>
      </cdr:spPr>
    </cdr:pic>
  </cdr:relSizeAnchor>
  <cdr:relSizeAnchor xmlns:cdr="http://schemas.openxmlformats.org/drawingml/2006/chartDrawing">
    <cdr:from>
      <cdr:x>0.23724</cdr:x>
      <cdr:y>0.01056</cdr:y>
    </cdr:from>
    <cdr:to>
      <cdr:x>0.39853</cdr:x>
      <cdr:y>0.20098</cdr:y>
    </cdr:to>
    <cdr:pic>
      <cdr:nvPicPr>
        <cdr:cNvPr id="4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2"/>
        <a:stretch xmlns:a="http://schemas.openxmlformats.org/drawingml/2006/main">
          <a:fillRect/>
        </a:stretch>
      </cdr:blipFill>
      <cdr:spPr>
        <a:xfrm xmlns:a="http://schemas.openxmlformats.org/drawingml/2006/main">
          <a:off x="2118327" y="60841"/>
          <a:ext cx="1440157" cy="1096941"/>
        </a:xfrm>
        <a:prstGeom xmlns:a="http://schemas.openxmlformats.org/drawingml/2006/main" prst="rect">
          <a:avLst/>
        </a:prstGeom>
        <a:ln xmlns:a="http://schemas.openxmlformats.org/drawingml/2006/main">
          <a:noFill/>
        </a:ln>
        <a:effectLst xmlns:a="http://schemas.openxmlformats.org/drawingml/2006/main">
          <a:softEdge rad="112500"/>
        </a:effectLst>
      </cdr:spPr>
    </cdr:pic>
  </cdr:relSizeAnchor>
</c:userShapes>
</file>

<file path=ppt/drawings/drawing21.xml><?xml version="1.0" encoding="utf-8"?>
<c:userShapes xmlns:c="http://schemas.openxmlformats.org/drawingml/2006/chart">
  <cdr:relSizeAnchor xmlns:cdr="http://schemas.openxmlformats.org/drawingml/2006/chartDrawing">
    <cdr:from>
      <cdr:x>0.58877</cdr:x>
      <cdr:y>0.12195</cdr:y>
    </cdr:from>
    <cdr:to>
      <cdr:x>0.85862</cdr:x>
      <cdr:y>0.21951</cdr:y>
    </cdr:to>
    <cdr:sp macro="" textlink="">
      <cdr:nvSpPr>
        <cdr:cNvPr id="6" name="TextBox 1"/>
        <cdr:cNvSpPr txBox="1"/>
      </cdr:nvSpPr>
      <cdr:spPr>
        <a:xfrm xmlns:a="http://schemas.openxmlformats.org/drawingml/2006/main">
          <a:off x="1728192" y="360040"/>
          <a:ext cx="79208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 sz="14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0.41935</cdr:x>
      <cdr:y>0.5</cdr:y>
    </cdr:from>
    <cdr:to>
      <cdr:x>0.56218</cdr:x>
      <cdr:y>0.55556</cdr:y>
    </cdr:to>
    <cdr:cxnSp macro="">
      <cdr:nvCxnSpPr>
        <cdr:cNvPr id="5" name="Прямая со стрелкой 4"/>
        <cdr:cNvCxnSpPr/>
      </cdr:nvCxnSpPr>
      <cdr:spPr>
        <a:xfrm xmlns:a="http://schemas.openxmlformats.org/drawingml/2006/main" flipV="1">
          <a:off x="1872208" y="1944216"/>
          <a:ext cx="637664" cy="216041"/>
        </a:xfrm>
        <a:prstGeom xmlns:a="http://schemas.openxmlformats.org/drawingml/2006/main" prst="straightConnector1">
          <a:avLst/>
        </a:prstGeom>
        <a:ln xmlns:a="http://schemas.openxmlformats.org/drawingml/2006/main" w="57150">
          <a:headEnd type="none" w="med" len="med"/>
          <a:tailEnd type="triangle" w="med" len="med"/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0.41508</cdr:x>
      <cdr:y>0.42236</cdr:y>
    </cdr:from>
    <cdr:to>
      <cdr:x>0.59522</cdr:x>
      <cdr:y>0.50244</cdr:y>
    </cdr:to>
    <cdr:sp macro="" textlink="">
      <cdr:nvSpPr>
        <cdr:cNvPr id="7" name="TextBox 1"/>
        <cdr:cNvSpPr txBox="1"/>
      </cdr:nvSpPr>
      <cdr:spPr>
        <a:xfrm xmlns:a="http://schemas.openxmlformats.org/drawingml/2006/main" rot="20370534">
          <a:off x="1853125" y="1794375"/>
          <a:ext cx="804251" cy="34021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+303,8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0.40921</cdr:x>
      <cdr:y>0.56326</cdr:y>
    </cdr:from>
    <cdr:to>
      <cdr:x>0.60577</cdr:x>
      <cdr:y>0.64333</cdr:y>
    </cdr:to>
    <cdr:sp macro="" textlink="">
      <cdr:nvSpPr>
        <cdr:cNvPr id="8" name="TextBox 1"/>
        <cdr:cNvSpPr txBox="1"/>
      </cdr:nvSpPr>
      <cdr:spPr>
        <a:xfrm xmlns:a="http://schemas.openxmlformats.org/drawingml/2006/main" rot="20370534">
          <a:off x="1826932" y="2392974"/>
          <a:ext cx="877534" cy="34017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ru-RU" sz="1400" b="1" dirty="0" smtClean="0">
              <a:solidFill>
                <a:srgbClr val="FF0000"/>
              </a:solidFill>
              <a:latin typeface="TimesET" pitchFamily="2" charset="0"/>
            </a:rPr>
            <a:t>+12,7%</a:t>
          </a:r>
          <a:endParaRPr lang="ru-RU" sz="1400" b="1" dirty="0">
            <a:solidFill>
              <a:srgbClr val="FF0000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0.17742</cdr:x>
      <cdr:y>0.31231</cdr:y>
    </cdr:from>
    <cdr:to>
      <cdr:x>0.40323</cdr:x>
      <cdr:y>0.39044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792088" y="1439289"/>
          <a:ext cx="100811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>
              <a:latin typeface="TimesET" pitchFamily="2" charset="0"/>
            </a:rPr>
            <a:t>2 394,3</a:t>
          </a:r>
          <a:endParaRPr lang="ru-RU" sz="1800" b="1" dirty="0">
            <a:latin typeface="TimesET" pitchFamily="2" charset="0"/>
          </a:endParaRPr>
        </a:p>
      </cdr:txBody>
    </cdr:sp>
  </cdr:relSizeAnchor>
</c:userShapes>
</file>

<file path=ppt/drawings/drawing22.xml><?xml version="1.0" encoding="utf-8"?>
<c:userShapes xmlns:c="http://schemas.openxmlformats.org/drawingml/2006/chart">
  <cdr:relSizeAnchor xmlns:cdr="http://schemas.openxmlformats.org/drawingml/2006/chartDrawing">
    <cdr:from>
      <cdr:x>0.40487</cdr:x>
      <cdr:y>0.46032</cdr:y>
    </cdr:from>
    <cdr:to>
      <cdr:x>0.72066</cdr:x>
      <cdr:y>0.56717</cdr:y>
    </cdr:to>
    <cdr:sp macro="" textlink="">
      <cdr:nvSpPr>
        <cdr:cNvPr id="6" name="TextBox 25"/>
        <cdr:cNvSpPr txBox="1"/>
      </cdr:nvSpPr>
      <cdr:spPr>
        <a:xfrm xmlns:a="http://schemas.openxmlformats.org/drawingml/2006/main">
          <a:off x="1836694" y="2253977"/>
          <a:ext cx="1432583" cy="523220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 smtClean="0">
              <a:solidFill>
                <a:schemeClr val="tx2">
                  <a:lumMod val="75000"/>
                </a:schemeClr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2 698,1</a:t>
          </a:r>
          <a:r>
            <a:rPr lang="ru-RU" sz="2800" b="1" dirty="0" smtClean="0">
              <a:solidFill>
                <a:srgbClr val="FF0000"/>
              </a:solidFill>
              <a:latin typeface="TimesET" pitchFamily="2" charset="0"/>
              <a:ea typeface="Arial Unicode MS" panose="020B0604020202020204" pitchFamily="34" charset="-128"/>
              <a:cs typeface="Arial Unicode MS" panose="020B0604020202020204" pitchFamily="34" charset="-128"/>
            </a:rPr>
            <a:t> </a:t>
          </a:r>
          <a:endParaRPr lang="ru-RU" sz="2800" b="1" cap="all" dirty="0">
            <a:solidFill>
              <a:srgbClr val="FF0000"/>
            </a:solidFill>
            <a:latin typeface="TimesET" pitchFamily="2" charset="0"/>
            <a:cs typeface="+mn-cs"/>
          </a:endParaRPr>
        </a:p>
      </cdr:txBody>
    </cdr:sp>
  </cdr:relSizeAnchor>
  <cdr:relSizeAnchor xmlns:cdr="http://schemas.openxmlformats.org/drawingml/2006/chartDrawing">
    <cdr:from>
      <cdr:x>0.28571</cdr:x>
      <cdr:y>0</cdr:y>
    </cdr:from>
    <cdr:to>
      <cdr:x>0.66729</cdr:x>
      <cdr:y>0.09498</cdr:y>
    </cdr:to>
    <cdr:sp macro="" textlink="">
      <cdr:nvSpPr>
        <cdr:cNvPr id="10" name="TextBox 22"/>
        <cdr:cNvSpPr txBox="1"/>
      </cdr:nvSpPr>
      <cdr:spPr>
        <a:xfrm xmlns:a="http://schemas.openxmlformats.org/drawingml/2006/main">
          <a:off x="1296144" y="-1124744"/>
          <a:ext cx="1731039" cy="430877"/>
        </a:xfrm>
        <a:prstGeom xmlns:a="http://schemas.openxmlformats.org/drawingml/2006/main" prst="rect">
          <a:avLst/>
        </a:prstGeom>
        <a:noFill xmlns:a="http://schemas.openxmlformats.org/drawingml/2006/main"/>
        <a:effectLst xmlns:a="http://schemas.openxmlformats.org/drawingml/2006/main">
          <a:outerShdw blurRad="50800" dist="38100" dir="2700000" algn="tl" rotWithShape="0">
            <a:prstClr val="black">
              <a:alpha val="40000"/>
            </a:prstClr>
          </a:outerShdw>
        </a:effectLst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fontAlgn="auto">
            <a:spcBef>
              <a:spcPts val="0"/>
            </a:spcBef>
            <a:spcAft>
              <a:spcPts val="0"/>
            </a:spcAft>
          </a:pPr>
          <a:r>
            <a:rPr lang="ru-RU" sz="2800" b="1" dirty="0" smtClean="0">
              <a:solidFill>
                <a:schemeClr val="tx1"/>
              </a:solidFill>
              <a:latin typeface="Arial Narrow" panose="020B0606020202030204" pitchFamily="34" charset="0"/>
              <a:ea typeface="Arial Unicode MS" panose="020B0604020202020204" pitchFamily="34" charset="-128"/>
              <a:cs typeface="Arial Unicode MS" panose="020B0604020202020204" pitchFamily="34" charset="-128"/>
            </a:rPr>
            <a:t>2016 год</a:t>
          </a:r>
        </a:p>
      </cdr:txBody>
    </cdr:sp>
  </cdr:relSizeAnchor>
  <cdr:relSizeAnchor xmlns:cdr="http://schemas.openxmlformats.org/drawingml/2006/chartDrawing">
    <cdr:from>
      <cdr:x>0.74242</cdr:x>
      <cdr:y>0.64706</cdr:y>
    </cdr:from>
    <cdr:to>
      <cdr:x>1</cdr:x>
      <cdr:y>0.7162</cdr:y>
    </cdr:to>
    <cdr:sp macro="" textlink="">
      <cdr:nvSpPr>
        <cdr:cNvPr id="9" name="TextBox 6"/>
        <cdr:cNvSpPr txBox="1"/>
      </cdr:nvSpPr>
      <cdr:spPr>
        <a:xfrm xmlns:a="http://schemas.openxmlformats.org/drawingml/2006/main">
          <a:off x="3528392" y="3168352"/>
          <a:ext cx="1224136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3,2%, 85,9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0.5</cdr:x>
      <cdr:y>0.66176</cdr:y>
    </cdr:from>
    <cdr:to>
      <cdr:x>0.72222</cdr:x>
      <cdr:y>0.78119</cdr:y>
    </cdr:to>
    <cdr:sp macro="" textlink="">
      <cdr:nvSpPr>
        <cdr:cNvPr id="11" name="TextBox 6"/>
        <cdr:cNvSpPr txBox="1"/>
      </cdr:nvSpPr>
      <cdr:spPr>
        <a:xfrm xmlns:a="http://schemas.openxmlformats.org/drawingml/2006/main">
          <a:off x="2376264" y="3240360"/>
          <a:ext cx="1056107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21,1%</a:t>
          </a:r>
        </a:p>
        <a:p xmlns:a="http://schemas.openxmlformats.org/drawingml/2006/main">
          <a:r>
            <a:rPr lang="ru-RU" sz="1600" b="1" dirty="0" smtClean="0">
              <a:latin typeface="TimesET" pitchFamily="2" charset="0"/>
            </a:rPr>
            <a:t>569,0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0.29799</cdr:x>
      <cdr:y>0.61765</cdr:y>
    </cdr:from>
    <cdr:to>
      <cdr:x>0.5202</cdr:x>
      <cdr:y>0.73708</cdr:y>
    </cdr:to>
    <cdr:sp macro="" textlink="">
      <cdr:nvSpPr>
        <cdr:cNvPr id="12" name="TextBox 6"/>
        <cdr:cNvSpPr txBox="1"/>
      </cdr:nvSpPr>
      <cdr:spPr>
        <a:xfrm xmlns:a="http://schemas.openxmlformats.org/drawingml/2006/main">
          <a:off x="1416206" y="3024350"/>
          <a:ext cx="1056059" cy="58477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12,2%</a:t>
          </a:r>
        </a:p>
        <a:p xmlns:a="http://schemas.openxmlformats.org/drawingml/2006/main">
          <a:r>
            <a:rPr lang="ru-RU" sz="1600" b="1" dirty="0" smtClean="0">
              <a:latin typeface="TimesET" pitchFamily="2" charset="0"/>
            </a:rPr>
            <a:t>330,0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0.09091</cdr:x>
      <cdr:y>0.55882</cdr:y>
    </cdr:from>
    <cdr:to>
      <cdr:x>0.37879</cdr:x>
      <cdr:y>0.62796</cdr:y>
    </cdr:to>
    <cdr:sp macro="" textlink="">
      <cdr:nvSpPr>
        <cdr:cNvPr id="13" name="TextBox 6"/>
        <cdr:cNvSpPr txBox="1"/>
      </cdr:nvSpPr>
      <cdr:spPr>
        <a:xfrm xmlns:a="http://schemas.openxmlformats.org/drawingml/2006/main">
          <a:off x="432048" y="2736304"/>
          <a:ext cx="1368152" cy="33855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r>
            <a:rPr lang="ru-RU" sz="1600" b="1" dirty="0" smtClean="0">
              <a:latin typeface="TimesET" pitchFamily="2" charset="0"/>
            </a:rPr>
            <a:t>3,0%, 80,0</a:t>
          </a:r>
          <a:endParaRPr lang="ru-RU" sz="1600" b="1" dirty="0"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0.20455</cdr:x>
      <cdr:y>0.24964</cdr:y>
    </cdr:from>
    <cdr:to>
      <cdr:x>0.27273</cdr:x>
      <cdr:y>0.36765</cdr:y>
    </cdr:to>
    <cdr:cxnSp macro="">
      <cdr:nvCxnSpPr>
        <cdr:cNvPr id="8" name="Прямая соединительная линия 7"/>
        <cdr:cNvCxnSpPr/>
      </cdr:nvCxnSpPr>
      <cdr:spPr>
        <a:xfrm xmlns:a="http://schemas.openxmlformats.org/drawingml/2006/main">
          <a:off x="972108" y="1222395"/>
          <a:ext cx="324036" cy="577805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0.71212</cdr:x>
      <cdr:y>0.72059</cdr:y>
    </cdr:from>
    <cdr:to>
      <cdr:x>1</cdr:x>
      <cdr:y>0.89659</cdr:y>
    </cdr:to>
    <cdr:sp macro="" textlink="">
      <cdr:nvSpPr>
        <cdr:cNvPr id="14" name="TextBox 7"/>
        <cdr:cNvSpPr txBox="1"/>
      </cdr:nvSpPr>
      <cdr:spPr>
        <a:xfrm xmlns:a="http://schemas.openxmlformats.org/drawingml/2006/main">
          <a:off x="3384370" y="3528392"/>
          <a:ext cx="1368158" cy="8617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defPPr>
            <a:defRPr lang="ru-RU"/>
          </a:defPPr>
          <a:lvl1pPr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1pPr>
          <a:lvl2pPr marL="4572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2pPr>
          <a:lvl3pPr marL="9144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3pPr>
          <a:lvl4pPr marL="13716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4pPr>
          <a:lvl5pPr marL="1828800" algn="l" rtl="0" fontAlgn="base">
            <a:spcBef>
              <a:spcPct val="0"/>
            </a:spcBef>
            <a:spcAft>
              <a:spcPct val="0"/>
            </a:spcAft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5pPr>
          <a:lvl6pPr marL="22860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6pPr>
          <a:lvl7pPr marL="27432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7pPr>
          <a:lvl8pPr marL="32004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8pPr>
          <a:lvl9pPr marL="3657600" algn="l" defTabSz="914400" rtl="0" eaLnBrk="1" latinLnBrk="0" hangingPunct="1">
            <a:defRPr kern="1200">
              <a:solidFill>
                <a:schemeClr val="tx1"/>
              </a:solidFill>
              <a:latin typeface="Arial" charset="0"/>
              <a:ea typeface="+mn-ea"/>
              <a:cs typeface="Arial" charset="0"/>
            </a:defRPr>
          </a:lvl9pPr>
        </a:lstStyle>
        <a:p xmlns:a="http://schemas.openxmlformats.org/drawingml/2006/main">
          <a:pPr algn="ctr">
            <a:defRPr sz="18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b="1" dirty="0">
              <a:solidFill>
                <a:prstClr val="black"/>
              </a:solidFill>
              <a:latin typeface="TimesET" pitchFamily="2" charset="0"/>
            </a:rPr>
            <a:t>Обеспечение безопасности дорожного </a:t>
          </a:r>
          <a:r>
            <a:rPr lang="ru-RU" sz="1400" b="1" dirty="0" smtClean="0">
              <a:solidFill>
                <a:prstClr val="black"/>
              </a:solidFill>
              <a:latin typeface="TimesET" pitchFamily="2" charset="0"/>
            </a:rPr>
            <a:t>движения</a:t>
          </a:r>
          <a:endParaRPr lang="ru-RU" sz="1400" b="1" dirty="0">
            <a:solidFill>
              <a:prstClr val="black"/>
            </a:solidFill>
            <a:latin typeface="TimesET" pitchFamily="2" charset="0"/>
          </a:endParaRPr>
        </a:p>
      </cdr:txBody>
    </cdr:sp>
  </cdr:relSizeAnchor>
  <cdr:relSizeAnchor xmlns:cdr="http://schemas.openxmlformats.org/drawingml/2006/chartDrawing">
    <cdr:from>
      <cdr:x>0.37879</cdr:x>
      <cdr:y>0.85294</cdr:y>
    </cdr:from>
    <cdr:to>
      <cdr:x>0.66667</cdr:x>
      <cdr:y>0.98494</cdr:y>
    </cdr:to>
    <cdr:sp macro="" textlink="">
      <cdr:nvSpPr>
        <cdr:cNvPr id="16" name="TextBox 7"/>
        <cdr:cNvSpPr txBox="1"/>
      </cdr:nvSpPr>
      <cdr:spPr>
        <a:xfrm xmlns:a="http://schemas.openxmlformats.org/drawingml/2006/main">
          <a:off x="1800200" y="4176464"/>
          <a:ext cx="1368152" cy="64633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Развитие сельских территорий</a:t>
          </a:r>
        </a:p>
      </cdr:txBody>
    </cdr:sp>
  </cdr:relSizeAnchor>
  <cdr:relSizeAnchor xmlns:cdr="http://schemas.openxmlformats.org/drawingml/2006/chartDrawing">
    <cdr:from>
      <cdr:x>0.48485</cdr:x>
      <cdr:y>0.79621</cdr:y>
    </cdr:from>
    <cdr:to>
      <cdr:x>0.5</cdr:x>
      <cdr:y>0.85294</cdr:y>
    </cdr:to>
    <cdr:cxnSp macro="">
      <cdr:nvCxnSpPr>
        <cdr:cNvPr id="17" name="Прямая соединительная линия 16"/>
        <cdr:cNvCxnSpPr/>
      </cdr:nvCxnSpPr>
      <cdr:spPr>
        <a:xfrm xmlns:a="http://schemas.openxmlformats.org/drawingml/2006/main" flipH="1" flipV="1">
          <a:off x="2304256" y="3898701"/>
          <a:ext cx="72008" cy="277763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0.03792</cdr:x>
      <cdr:y>0.73529</cdr:y>
    </cdr:from>
    <cdr:to>
      <cdr:x>0.3258</cdr:x>
      <cdr:y>0.91129</cdr:y>
    </cdr:to>
    <cdr:sp macro="" textlink="">
      <cdr:nvSpPr>
        <cdr:cNvPr id="18" name="TextBox 7"/>
        <cdr:cNvSpPr txBox="1"/>
      </cdr:nvSpPr>
      <cdr:spPr>
        <a:xfrm xmlns:a="http://schemas.openxmlformats.org/drawingml/2006/main">
          <a:off x="180206" y="3600400"/>
          <a:ext cx="1368152" cy="861774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Строительство дорог в городских </a:t>
          </a:r>
          <a:r>
            <a:rPr lang="ru-RU" sz="1400" dirty="0" smtClean="0"/>
            <a:t>округах</a:t>
          </a:r>
          <a:endParaRPr lang="ru-RU" sz="1400" dirty="0"/>
        </a:p>
      </cdr:txBody>
    </cdr:sp>
  </cdr:relSizeAnchor>
  <cdr:relSizeAnchor xmlns:cdr="http://schemas.openxmlformats.org/drawingml/2006/chartDrawing">
    <cdr:from>
      <cdr:x>0.2197</cdr:x>
      <cdr:y>0.69118</cdr:y>
    </cdr:from>
    <cdr:to>
      <cdr:x>0.28788</cdr:x>
      <cdr:y>0.7332</cdr:y>
    </cdr:to>
    <cdr:cxnSp macro="">
      <cdr:nvCxnSpPr>
        <cdr:cNvPr id="19" name="Прямая соединительная линия 18"/>
        <cdr:cNvCxnSpPr/>
      </cdr:nvCxnSpPr>
      <cdr:spPr>
        <a:xfrm xmlns:a="http://schemas.openxmlformats.org/drawingml/2006/main" flipV="1">
          <a:off x="1044116" y="3384376"/>
          <a:ext cx="324036" cy="2057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0.00112</cdr:x>
      <cdr:y>0.36765</cdr:y>
    </cdr:from>
    <cdr:to>
      <cdr:x>0.24354</cdr:x>
      <cdr:y>0.54365</cdr:y>
    </cdr:to>
    <cdr:sp macro="" textlink="">
      <cdr:nvSpPr>
        <cdr:cNvPr id="21" name="TextBox 7"/>
        <cdr:cNvSpPr txBox="1"/>
      </cdr:nvSpPr>
      <cdr:spPr>
        <a:xfrm xmlns:a="http://schemas.openxmlformats.org/drawingml/2006/main">
          <a:off x="5333" y="1800200"/>
          <a:ext cx="1152108" cy="86179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lIns="0" tIns="0" rIns="0" bIns="0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 rtl="0">
            <a:defRPr sz="1100" b="1" i="0" u="none" strike="noStrike" kern="1200" baseline="0">
              <a:solidFill>
                <a:prstClr val="black"/>
              </a:solidFill>
              <a:latin typeface="TimesET" pitchFamily="2" charset="0"/>
              <a:ea typeface="+mn-ea"/>
              <a:cs typeface="+mn-cs"/>
            </a:defRPr>
          </a:pPr>
          <a:r>
            <a:rPr lang="ru-RU" sz="1400" dirty="0"/>
            <a:t>Капитальный ремонт дворовых территорий</a:t>
          </a:r>
        </a:p>
      </cdr:txBody>
    </cdr:sp>
  </cdr:relSizeAnchor>
  <cdr:relSizeAnchor xmlns:cdr="http://schemas.openxmlformats.org/drawingml/2006/chartDrawing">
    <cdr:from>
      <cdr:x>0.20455</cdr:x>
      <cdr:y>0.54412</cdr:y>
    </cdr:from>
    <cdr:to>
      <cdr:x>0.25031</cdr:x>
      <cdr:y>0.57354</cdr:y>
    </cdr:to>
    <cdr:cxnSp macro="">
      <cdr:nvCxnSpPr>
        <cdr:cNvPr id="22" name="Прямая соединительная линия 21"/>
        <cdr:cNvCxnSpPr/>
      </cdr:nvCxnSpPr>
      <cdr:spPr>
        <a:xfrm xmlns:a="http://schemas.openxmlformats.org/drawingml/2006/main">
          <a:off x="972108" y="2664296"/>
          <a:ext cx="217515" cy="144056"/>
        </a:xfrm>
        <a:prstGeom xmlns:a="http://schemas.openxmlformats.org/drawingml/2006/main" prst="line">
          <a:avLst/>
        </a:prstGeom>
        <a:ln xmlns:a="http://schemas.openxmlformats.org/drawingml/2006/main" w="22225"/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drawings/drawing23.xml><?xml version="1.0" encoding="utf-8"?>
<c:userShapes xmlns:c="http://schemas.openxmlformats.org/drawingml/2006/chart">
  <cdr:relSizeAnchor xmlns:cdr="http://schemas.openxmlformats.org/drawingml/2006/chartDrawing">
    <cdr:from>
      <cdr:x>0.20246</cdr:x>
      <cdr:y>0.0326</cdr:y>
    </cdr:from>
    <cdr:to>
      <cdr:x>0.33622</cdr:x>
      <cdr:y>0.0795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809855" y="187283"/>
          <a:ext cx="1195723" cy="26942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2000" b="1" dirty="0" smtClean="0"/>
            <a:t>16 481,6</a:t>
          </a:r>
          <a:endParaRPr lang="ru-RU" sz="2000" b="1" dirty="0"/>
        </a:p>
      </cdr:txBody>
    </cdr:sp>
  </cdr:relSizeAnchor>
  <cdr:relSizeAnchor xmlns:cdr="http://schemas.openxmlformats.org/drawingml/2006/chartDrawing">
    <cdr:from>
      <cdr:x>0.29542</cdr:x>
      <cdr:y>0.08386</cdr:y>
    </cdr:from>
    <cdr:to>
      <cdr:x>0.61329</cdr:x>
      <cdr:y>0.12457</cdr:y>
    </cdr:to>
    <cdr:sp macro="" textlink="">
      <cdr:nvSpPr>
        <cdr:cNvPr id="11" name="Полилиния 10"/>
        <cdr:cNvSpPr/>
      </cdr:nvSpPr>
      <cdr:spPr>
        <a:xfrm xmlns:a="http://schemas.openxmlformats.org/drawingml/2006/main">
          <a:off x="3521136" y="481741"/>
          <a:ext cx="3788748" cy="233916"/>
        </a:xfrm>
        <a:custGeom xmlns:a="http://schemas.openxmlformats.org/drawingml/2006/main">
          <a:avLst/>
          <a:gdLst>
            <a:gd name="connsiteX0" fmla="*/ 0 w 1180213"/>
            <a:gd name="connsiteY0" fmla="*/ 333560 h 333560"/>
            <a:gd name="connsiteX1" fmla="*/ 350874 w 1180213"/>
            <a:gd name="connsiteY1" fmla="*/ 46481 h 333560"/>
            <a:gd name="connsiteX2" fmla="*/ 1180213 w 1180213"/>
            <a:gd name="connsiteY2" fmla="*/ 3951 h 33356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1180213" h="333560">
              <a:moveTo>
                <a:pt x="0" y="333560"/>
              </a:moveTo>
              <a:cubicBezTo>
                <a:pt x="77086" y="217488"/>
                <a:pt x="154172" y="101416"/>
                <a:pt x="350874" y="46481"/>
              </a:cubicBezTo>
              <a:cubicBezTo>
                <a:pt x="547576" y="-8454"/>
                <a:pt x="863894" y="-2252"/>
                <a:pt x="1180213" y="3951"/>
              </a:cubicBezTo>
            </a:path>
          </a:pathLst>
        </a:custGeom>
        <a:noFill xmlns:a="http://schemas.openxmlformats.org/drawingml/2006/main"/>
        <a:ln xmlns:a="http://schemas.openxmlformats.org/drawingml/2006/main">
          <a:solidFill>
            <a:schemeClr val="accent2">
              <a:lumMod val="75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0.62281</cdr:x>
      <cdr:y>0</cdr:y>
    </cdr:from>
    <cdr:to>
      <cdr:x>0.90619</cdr:x>
      <cdr:y>0.26346</cdr:y>
    </cdr:to>
    <cdr:sp macro="" textlink="">
      <cdr:nvSpPr>
        <cdr:cNvPr id="12" name="Скругленный прямоугольник 11"/>
        <cdr:cNvSpPr/>
      </cdr:nvSpPr>
      <cdr:spPr>
        <a:xfrm xmlns:a="http://schemas.openxmlformats.org/drawingml/2006/main">
          <a:off x="7423300" y="0"/>
          <a:ext cx="3377712" cy="1513540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0.62994</cdr:x>
      <cdr:y>0.02093</cdr:y>
    </cdr:from>
    <cdr:to>
      <cdr:x>0.89935</cdr:x>
      <cdr:y>0.26751</cdr:y>
    </cdr:to>
    <cdr:sp macro="" textlink="">
      <cdr:nvSpPr>
        <cdr:cNvPr id="13" name="TextBox 12"/>
        <cdr:cNvSpPr txBox="1"/>
      </cdr:nvSpPr>
      <cdr:spPr>
        <a:xfrm xmlns:a="http://schemas.openxmlformats.org/drawingml/2006/main">
          <a:off x="5631238" y="120240"/>
          <a:ext cx="2408343" cy="141658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100% объема собственных доходов</a:t>
          </a:r>
        </a:p>
        <a:p xmlns:a="http://schemas.openxmlformats.org/drawingml/2006/main">
          <a:endParaRPr lang="ru-RU" sz="1400" dirty="0"/>
        </a:p>
      </cdr:txBody>
    </cdr:sp>
  </cdr:relSizeAnchor>
  <cdr:relSizeAnchor xmlns:cdr="http://schemas.openxmlformats.org/drawingml/2006/chartDrawing">
    <cdr:from>
      <cdr:x>0.45109</cdr:x>
      <cdr:y>0.41145</cdr:y>
    </cdr:from>
    <cdr:to>
      <cdr:x>0.61329</cdr:x>
      <cdr:y>0.54991</cdr:y>
    </cdr:to>
    <cdr:sp macro="" textlink="">
      <cdr:nvSpPr>
        <cdr:cNvPr id="14" name="Полилиния 13"/>
        <cdr:cNvSpPr/>
      </cdr:nvSpPr>
      <cdr:spPr>
        <a:xfrm xmlns:a="http://schemas.openxmlformats.org/drawingml/2006/main">
          <a:off x="5376627" y="2363704"/>
          <a:ext cx="1933256" cy="795479"/>
        </a:xfrm>
        <a:custGeom xmlns:a="http://schemas.openxmlformats.org/drawingml/2006/main">
          <a:avLst/>
          <a:gdLst>
            <a:gd name="connsiteX0" fmla="*/ 0 w 1180213"/>
            <a:gd name="connsiteY0" fmla="*/ 333560 h 333560"/>
            <a:gd name="connsiteX1" fmla="*/ 350874 w 1180213"/>
            <a:gd name="connsiteY1" fmla="*/ 46481 h 333560"/>
            <a:gd name="connsiteX2" fmla="*/ 1180213 w 1180213"/>
            <a:gd name="connsiteY2" fmla="*/ 3951 h 333560"/>
          </a:gdLst>
          <a:ahLst/>
          <a:cxnLst>
            <a:cxn ang="0">
              <a:pos x="connsiteX0" y="connsiteY0"/>
            </a:cxn>
            <a:cxn ang="0">
              <a:pos x="connsiteX1" y="connsiteY1"/>
            </a:cxn>
            <a:cxn ang="0">
              <a:pos x="connsiteX2" y="connsiteY2"/>
            </a:cxn>
          </a:cxnLst>
          <a:rect l="l" t="t" r="r" b="b"/>
          <a:pathLst>
            <a:path w="1180213" h="333560">
              <a:moveTo>
                <a:pt x="0" y="333560"/>
              </a:moveTo>
              <a:cubicBezTo>
                <a:pt x="77086" y="217488"/>
                <a:pt x="154172" y="101416"/>
                <a:pt x="350874" y="46481"/>
              </a:cubicBezTo>
              <a:cubicBezTo>
                <a:pt x="547576" y="-8454"/>
                <a:pt x="863894" y="-2252"/>
                <a:pt x="1180213" y="3951"/>
              </a:cubicBezTo>
            </a:path>
          </a:pathLst>
        </a:custGeom>
        <a:ln xmlns:a="http://schemas.openxmlformats.org/drawingml/2006/main" w="25400">
          <a:solidFill>
            <a:srgbClr val="F06F20"/>
          </a:solidFill>
        </a:ln>
      </cdr:spPr>
      <cdr:style>
        <a:lnRef xmlns:a="http://schemas.openxmlformats.org/drawingml/2006/main" idx="1">
          <a:schemeClr val="accent6"/>
        </a:lnRef>
        <a:fillRef xmlns:a="http://schemas.openxmlformats.org/drawingml/2006/main" idx="0">
          <a:schemeClr val="accent6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0.62902</cdr:x>
      <cdr:y>0.2959</cdr:y>
    </cdr:from>
    <cdr:to>
      <cdr:x>0.91333</cdr:x>
      <cdr:y>0.6628</cdr:y>
    </cdr:to>
    <cdr:sp macro="" textlink="">
      <cdr:nvSpPr>
        <cdr:cNvPr id="15" name="Скругленный прямоугольник 14"/>
        <cdr:cNvSpPr/>
      </cdr:nvSpPr>
      <cdr:spPr>
        <a:xfrm xmlns:a="http://schemas.openxmlformats.org/drawingml/2006/main">
          <a:off x="7497356" y="1699931"/>
          <a:ext cx="3388657" cy="2107749"/>
        </a:xfrm>
        <a:prstGeom xmlns:a="http://schemas.openxmlformats.org/drawingml/2006/main" prst="roundRect">
          <a:avLst/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dk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0.64065</cdr:x>
      <cdr:y>0.30524</cdr:y>
    </cdr:from>
    <cdr:to>
      <cdr:x>0.90617</cdr:x>
      <cdr:y>0.69368</cdr:y>
    </cdr:to>
    <cdr:sp macro="" textlink="">
      <cdr:nvSpPr>
        <cdr:cNvPr id="16" name="TextBox 15"/>
        <cdr:cNvSpPr txBox="1"/>
      </cdr:nvSpPr>
      <cdr:spPr>
        <a:xfrm xmlns:a="http://schemas.openxmlformats.org/drawingml/2006/main">
          <a:off x="5726978" y="1753560"/>
          <a:ext cx="2373569" cy="223153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400" b="1" dirty="0" smtClean="0">
              <a:solidFill>
                <a:schemeClr val="tx1"/>
              </a:solidFill>
              <a:latin typeface="Arial Cyr" pitchFamily="34" charset="0"/>
              <a:cs typeface="Arial Cyr" pitchFamily="34" charset="0"/>
            </a:rPr>
            <a:t>*Ограничение по Бюджетному кодексу Российской Федерации составляет не более 15% объема расходов за исключением объема расходов, осуществляемых за счет субвенций</a:t>
          </a:r>
        </a:p>
        <a:p xmlns:a="http://schemas.openxmlformats.org/drawingml/2006/main">
          <a:endParaRPr lang="ru-RU" sz="14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1696" y="0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FE78743E-B161-48D2-8C82-0824D1755F98}" type="datetimeFigureOut">
              <a:rPr lang="ru-RU"/>
              <a:pPr>
                <a:defRPr/>
              </a:pPr>
              <a:t>01.07.2016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1696" y="6456378"/>
            <a:ext cx="4302625" cy="34021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fld id="{935A5E48-D604-4F38-9AC3-C86656C658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08976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24015" y="0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9B9CBFD-E248-4315-9A72-B4D4FA4AC8C1}" type="datetimeFigureOut">
              <a:rPr lang="ru-RU"/>
              <a:pPr>
                <a:defRPr/>
              </a:pPr>
              <a:t>01.07.2016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09588"/>
            <a:ext cx="3398838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3" tIns="46077" rIns="92153" bIns="46077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2202" y="3228190"/>
            <a:ext cx="7942237" cy="3059715"/>
          </a:xfrm>
          <a:prstGeom prst="rect">
            <a:avLst/>
          </a:prstGeom>
        </p:spPr>
        <p:txBody>
          <a:bodyPr vert="horz" lIns="92153" tIns="46077" rIns="92153" bIns="46077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24015" y="6456378"/>
            <a:ext cx="4300307" cy="340210"/>
          </a:xfrm>
          <a:prstGeom prst="rect">
            <a:avLst/>
          </a:prstGeom>
        </p:spPr>
        <p:txBody>
          <a:bodyPr vert="horz" lIns="92153" tIns="46077" rIns="92153" bIns="46077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92696D6E-358A-423C-BF22-72FDEB4177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9373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0049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ru-RU" smtClean="0">
                <a:solidFill>
                  <a:prstClr val="black"/>
                </a:solidFill>
              </a:rPr>
              <a:t>КЕЙСИСТЕМС (С)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25EA0C9D-987A-480E-B020-63FDFF612E34}" type="slidenum">
              <a:rPr lang="ru-RU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8030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  <a:normAutofit fontScale="92500" lnSpcReduction="20000"/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sz="2000" b="1" dirty="0">
              <a:solidFill>
                <a:srgbClr val="FF000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2696D6E-358A-423C-BF22-72FDEB417798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18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010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19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B48056-9B8C-47D4-A391-25E6950A520A}" type="slidenum">
              <a:rPr lang="ru-RU" smtClean="0">
                <a:solidFill>
                  <a:prstClr val="black"/>
                </a:solidFill>
              </a:rPr>
              <a:pPr/>
              <a:t>20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2223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4719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22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5741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3900" y="508000"/>
            <a:ext cx="3398838" cy="25495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24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5488" y="508000"/>
            <a:ext cx="3395662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25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5488" y="508000"/>
            <a:ext cx="3395662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27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57892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29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41B3155-735C-490E-B44F-4F351DBDB67D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30</a:t>
            </a:fld>
            <a:endParaRPr lang="ru-RU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A9064DE-46E2-4C9A-BC1B-3C3A64B2FACC}" type="slidenum">
              <a:rPr lang="ru-RU" smtClean="0">
                <a:solidFill>
                  <a:prstClr val="black"/>
                </a:solidFill>
              </a:rPr>
              <a:pPr/>
              <a:t>31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7312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8341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B04A2DC-8563-42A0-9CED-33E520784565}" type="slidenum">
              <a:rPr lang="ru-RU" smtClean="0"/>
              <a:pPr>
                <a:defRPr/>
              </a:pPr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649706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70760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5488" y="508000"/>
            <a:ext cx="3395662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37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265488" y="508000"/>
            <a:ext cx="3395662" cy="254793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89D65D2-AF96-4C78-AEDA-9DFF17FCB99F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38</a:t>
            </a:fld>
            <a:endParaRPr lang="ru-RU">
              <a:solidFill>
                <a:prstClr val="black"/>
              </a:solidFill>
            </a:endParaRPr>
          </a:p>
        </p:txBody>
      </p:sp>
      <p:sp>
        <p:nvSpPr>
          <p:cNvPr id="2" name="Верхний колонтитул 1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Приложение 2 к служебной записке от 15.02.2016 №02/28-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10262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47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38513-AA95-4903-820F-93001EA9BE0D}" type="slidenum">
              <a:rPr lang="ru-RU" smtClean="0"/>
              <a:pPr/>
              <a:t>59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94735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62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88320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66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264534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263900" y="509588"/>
            <a:ext cx="3398838" cy="25495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138C490-AD91-4882-AF58-6191D0A1659E}" type="slidenum">
              <a:rPr lang="ru-RU" smtClean="0">
                <a:solidFill>
                  <a:prstClr val="black"/>
                </a:solidFill>
              </a:rPr>
              <a:pPr>
                <a:defRPr/>
              </a:pPr>
              <a:t>75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7600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465034E-8202-4810-A52B-758A6B41BB39}" type="slidenum">
              <a:rPr lang="ru-RU" smtClean="0"/>
              <a:pPr>
                <a:defRPr/>
              </a:pPr>
              <a:t>78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2317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837AA2-A108-48EB-B8E3-42589904635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E89BCA-3487-4876-9604-97265625C44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E44C10-DD94-4496-87DE-9DB4F847414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27E1B2-443C-4541-BF62-2FCEECF355A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3CB6D7-C9EC-47A9-92F6-974A8A09E79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1"/>
          <p:cNvSpPr>
            <a:spLocks noChangeArrowheads="1"/>
          </p:cNvSpPr>
          <p:nvPr userDrawn="1"/>
        </p:nvSpPr>
        <p:spPr bwMode="auto">
          <a:xfrm>
            <a:off x="0" y="0"/>
            <a:ext cx="9144000" cy="981075"/>
          </a:xfrm>
          <a:prstGeom prst="rect">
            <a:avLst/>
          </a:prstGeom>
          <a:solidFill>
            <a:srgbClr val="993300"/>
          </a:solidFill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r">
              <a:defRPr/>
            </a:pPr>
            <a:r>
              <a:rPr lang="ru-RU" dirty="0"/>
              <a:t>       </a:t>
            </a:r>
            <a:endParaRPr lang="ru-RU" sz="2400" dirty="0">
              <a:solidFill>
                <a:schemeClr val="bg1"/>
              </a:solidFill>
              <a:latin typeface="Arial" pitchFamily="34" charset="0"/>
            </a:endParaRPr>
          </a:p>
        </p:txBody>
      </p:sp>
      <p:pic>
        <p:nvPicPr>
          <p:cNvPr id="4" name="Picture 5" descr="gerb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674688" cy="69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>
            <a:lvl1pPr algn="ctr"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7CCBFA-BFB9-4E9F-B6F6-694D72409F22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8B4E9E-DC20-4671-BC32-BBFE77E2ACA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943F0E-A427-490E-ABE9-659AE898AE1C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E15313-B841-44C1-BD37-82F30A73F5C5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5FEC12-1721-449A-A00F-DC8290049858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A0563B-07DB-43B2-82BB-1D3AD496FF0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4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4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9EE579-4D5D-4F05-A8C5-9560EA4C89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8313" y="5440363"/>
            <a:ext cx="4103687" cy="1000125"/>
          </a:xfrm>
          <a:noFill/>
          <a:ln w="9525">
            <a:noFill/>
            <a:miter lim="800000"/>
            <a:headEnd/>
            <a:tailEnd/>
          </a:ln>
        </p:spPr>
        <p:txBody>
          <a:bodyPr>
            <a:noAutofit/>
          </a:bodyPr>
          <a:lstStyle>
            <a:lvl1pPr>
              <a:defRPr lang="ru-RU" sz="18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850900"/>
            <a:ext cx="8229600" cy="25781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lang="en-US" sz="3200" spc="300">
                <a:solidFill>
                  <a:srgbClr val="FFFFFF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910851"/>
      </p:ext>
    </p:extLst>
  </p:cSld>
  <p:clrMapOvr>
    <a:masterClrMapping/>
  </p:clrMapOvr>
  <p:transition spd="med">
    <p:wipe dir="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" t="56853" r="5000" b="42076"/>
          <a:stretch>
            <a:fillRect/>
          </a:stretch>
        </p:blipFill>
        <p:spPr bwMode="auto">
          <a:xfrm>
            <a:off x="457200" y="1106488"/>
            <a:ext cx="8229600" cy="73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Slide Number Placeholder 8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44D8A1D-FC58-45C7-859C-ABB304AE5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11832806"/>
      </p:ext>
    </p:extLst>
  </p:cSld>
  <p:clrMapOvr>
    <a:masterClrMapping/>
  </p:clrMapOvr>
  <p:transition spd="med">
    <p:wipe dir="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0458"/>
          <a:stretch>
            <a:fillRect/>
          </a:stretch>
        </p:blipFill>
        <p:spPr bwMode="auto">
          <a:xfrm>
            <a:off x="0" y="4146550"/>
            <a:ext cx="9144000" cy="2711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8959"/>
          <a:stretch>
            <a:fillRect/>
          </a:stretch>
        </p:blipFill>
        <p:spPr bwMode="auto">
          <a:xfrm>
            <a:off x="0" y="0"/>
            <a:ext cx="914400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13" y="4146279"/>
            <a:ext cx="4103688" cy="764427"/>
          </a:xfrm>
        </p:spPr>
        <p:txBody>
          <a:bodyPr tIns="108000" bIns="36000"/>
          <a:lstStyle>
            <a:lvl1pPr marL="0" indent="0">
              <a:buNone/>
              <a:defRPr sz="20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2998355"/>
            <a:ext cx="8229600" cy="1143000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36000" bIns="180000" anchor="b"/>
          <a:lstStyle>
            <a:lvl1pPr>
              <a:defRPr lang="en-US" sz="2800">
                <a:solidFill>
                  <a:srgbClr val="990000"/>
                </a:solidFill>
                <a:latin typeface="+mj-lt"/>
                <a:ea typeface="+mn-ea"/>
                <a:cs typeface="+mn-cs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973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94E5A2-802E-41F9-9AE1-69222F6E4437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98725227"/>
      </p:ext>
    </p:extLst>
  </p:cSld>
  <p:clrMapOvr>
    <a:masterClrMapping/>
  </p:clrMapOvr>
  <p:transition spd="med">
    <p:wipe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7" name="Slide Number Placeholder 9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4B1ED95C-3A8F-4270-B8B4-78C883D3687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03420293"/>
      </p:ext>
    </p:extLst>
  </p:cSld>
  <p:clrMapOvr>
    <a:masterClrMapping/>
  </p:clrMapOvr>
  <p:transition spd="med">
    <p:wipe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B1F6D5-336B-48DE-8948-861D46539F71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91029961"/>
      </p:ext>
    </p:extLst>
  </p:cSld>
  <p:clrMapOvr>
    <a:masterClrMapping/>
  </p:clrMapOvr>
  <p:transition spd="med">
    <p:wipe dir="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l">
              <a:defRPr/>
            </a:lvl1pPr>
          </a:lstStyle>
          <a:p>
            <a:pPr>
              <a:defRPr/>
            </a:pPr>
            <a:fld id="{3C714C9C-674B-478D-954E-DCE8E243974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0716820"/>
      </p:ext>
    </p:extLst>
  </p:cSld>
  <p:clrMapOvr>
    <a:masterClrMapping/>
  </p:clrMapOvr>
  <p:transition spd="med">
    <p:wipe dir="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0DD7B8F8-501C-4A80-BC89-BDE4C5EB0CD3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20712132"/>
      </p:ext>
    </p:extLst>
  </p:cSld>
  <p:clrMapOvr>
    <a:masterClrMapping/>
  </p:clrMapOvr>
  <p:transition spd="med">
    <p:wipe dir="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1C0D3C3-0E2D-4DDD-8C2C-1CBA8302D9E6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4573510"/>
      </p:ext>
    </p:extLst>
  </p:cSld>
  <p:clrMapOvr>
    <a:masterClrMapping/>
  </p:clrMapOvr>
  <p:transition spd="med">
    <p:wipe dir="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7CE9DA4-B118-4EEB-9BF2-543104F6F909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34182207"/>
      </p:ext>
    </p:extLst>
  </p:cSld>
  <p:clrMapOvr>
    <a:masterClrMapping/>
  </p:clrMapOvr>
  <p:transition spd="med">
    <p:wipe dir="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2A970C-685A-4D25-AA58-314ED83D441B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9301432"/>
      </p:ext>
    </p:extLst>
  </p:cSld>
  <p:clrMapOvr>
    <a:masterClrMapping/>
  </p:clrMapOvr>
  <p:transition spd="med">
    <p:wipe dir="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Заголовок, картинка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артинка 2"/>
          <p:cNvSpPr>
            <a:spLocks noGrp="1"/>
          </p:cNvSpPr>
          <p:nvPr>
            <p:ph type="clipArt" sz="half" idx="1"/>
          </p:nvPr>
        </p:nvSpPr>
        <p:spPr>
          <a:xfrm>
            <a:off x="0" y="1752600"/>
            <a:ext cx="4322763" cy="4700588"/>
          </a:xfrm>
        </p:spPr>
        <p:txBody>
          <a:bodyPr/>
          <a:lstStyle/>
          <a:p>
            <a:pPr lvl="0"/>
            <a:endParaRPr lang="ru-RU" noProof="0" dirty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475163" y="1752600"/>
            <a:ext cx="4322762" cy="4700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468313" y="6440488"/>
            <a:ext cx="1054100" cy="280987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B0B5CCE5-0BC1-4527-A8CA-B765564FF3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54737717"/>
      </p:ext>
    </p:extLst>
  </p:cSld>
  <p:clrMapOvr>
    <a:masterClrMapping/>
  </p:clrMapOvr>
  <p:transition spd="med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30651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051050" y="6356350"/>
            <a:ext cx="3025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5364163" y="6356350"/>
            <a:ext cx="1054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400" baseline="0">
                <a:solidFill>
                  <a:srgbClr val="A03202"/>
                </a:solidFill>
                <a:latin typeface="+mn-lt"/>
              </a:defRPr>
            </a:lvl1pPr>
          </a:lstStyle>
          <a:p>
            <a:pPr>
              <a:defRPr/>
            </a:pPr>
            <a:fld id="{8135DCAC-F131-4C56-82C1-BB591457AF70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71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2" r:id="rId12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311275"/>
            <a:ext cx="8229600" cy="4814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468313" y="6440488"/>
            <a:ext cx="1057275" cy="280987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lang="en-US" sz="1200">
                <a:solidFill>
                  <a:srgbClr val="990000"/>
                </a:solidFill>
                <a:latin typeface="+mn-lt"/>
              </a:defRPr>
            </a:lvl1pPr>
          </a:lstStyle>
          <a:p>
            <a:pPr>
              <a:defRPr/>
            </a:pPr>
            <a:fld id="{1188354D-EB04-43AD-89BE-BCB7635ABF81}" type="slidenum">
              <a:rPr>
                <a:cs typeface="Arial" charset="0"/>
              </a:rPr>
              <a:pPr>
                <a:defRPr/>
              </a:pPr>
              <a:t>‹#›</a:t>
            </a:fld>
            <a:endParaRPr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38180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ransition spd="med">
    <p:wipe dir="d"/>
  </p:transition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400" b="1" kern="1200">
          <a:solidFill>
            <a:srgbClr val="990000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990000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3.jpeg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6.jpeg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9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microsoft.com/office/2007/relationships/hdphoto" Target="../media/hdphoto1.wdp"/><Relationship Id="rId5" Type="http://schemas.openxmlformats.org/officeDocument/2006/relationships/image" Target="../media/image40.jpeg"/><Relationship Id="rId4" Type="http://schemas.openxmlformats.org/officeDocument/2006/relationships/chart" Target="../charts/chart1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13" Type="http://schemas.openxmlformats.org/officeDocument/2006/relationships/image" Target="../media/image49.jpeg"/><Relationship Id="rId3" Type="http://schemas.openxmlformats.org/officeDocument/2006/relationships/chart" Target="../charts/chart12.xml"/><Relationship Id="rId7" Type="http://schemas.openxmlformats.org/officeDocument/2006/relationships/image" Target="../media/image43.jpeg"/><Relationship Id="rId12" Type="http://schemas.openxmlformats.org/officeDocument/2006/relationships/image" Target="../media/image4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jpeg"/><Relationship Id="rId11" Type="http://schemas.openxmlformats.org/officeDocument/2006/relationships/image" Target="../media/image47.jpeg"/><Relationship Id="rId5" Type="http://schemas.microsoft.com/office/2007/relationships/hdphoto" Target="../media/hdphoto2.wdp"/><Relationship Id="rId10" Type="http://schemas.openxmlformats.org/officeDocument/2006/relationships/image" Target="../media/image46.png"/><Relationship Id="rId4" Type="http://schemas.openxmlformats.org/officeDocument/2006/relationships/image" Target="../media/image41.jpeg"/><Relationship Id="rId9" Type="http://schemas.openxmlformats.org/officeDocument/2006/relationships/image" Target="../media/image45.jpeg"/><Relationship Id="rId14" Type="http://schemas.openxmlformats.org/officeDocument/2006/relationships/image" Target="../media/image5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54.jpeg"/><Relationship Id="rId7" Type="http://schemas.openxmlformats.org/officeDocument/2006/relationships/image" Target="../media/image5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11" Type="http://schemas.microsoft.com/office/2007/relationships/hdphoto" Target="../media/hdphoto6.wdp"/><Relationship Id="rId5" Type="http://schemas.openxmlformats.org/officeDocument/2006/relationships/image" Target="../media/image55.jpeg"/><Relationship Id="rId10" Type="http://schemas.openxmlformats.org/officeDocument/2006/relationships/image" Target="../media/image61.jpeg"/><Relationship Id="rId4" Type="http://schemas.microsoft.com/office/2007/relationships/hdphoto" Target="../media/hdphoto3.wdp"/><Relationship Id="rId9" Type="http://schemas.openxmlformats.org/officeDocument/2006/relationships/chart" Target="../charts/char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16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62.jpeg"/><Relationship Id="rId7" Type="http://schemas.openxmlformats.org/officeDocument/2006/relationships/image" Target="../media/image6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5.jpeg"/><Relationship Id="rId5" Type="http://schemas.openxmlformats.org/officeDocument/2006/relationships/image" Target="../media/image64.jpeg"/><Relationship Id="rId4" Type="http://schemas.openxmlformats.org/officeDocument/2006/relationships/image" Target="../media/image63.jpeg"/><Relationship Id="rId9" Type="http://schemas.microsoft.com/office/2007/relationships/hdphoto" Target="../media/hdphoto5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7" Type="http://schemas.openxmlformats.org/officeDocument/2006/relationships/chart" Target="../charts/chart1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chart" Target="../charts/chart1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2.jpeg"/><Relationship Id="rId4" Type="http://schemas.openxmlformats.org/officeDocument/2006/relationships/chart" Target="../charts/chart19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3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jpeg"/><Relationship Id="rId4" Type="http://schemas.openxmlformats.org/officeDocument/2006/relationships/chart" Target="../charts/chart2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3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5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chart" Target="../charts/chart2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image" Target="../media/image7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9.jpe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7.xml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3" Type="http://schemas.openxmlformats.org/officeDocument/2006/relationships/image" Target="../media/image80.jpeg"/><Relationship Id="rId7" Type="http://schemas.openxmlformats.org/officeDocument/2006/relationships/diagramQuickStyle" Target="../diagrams/quickStyle4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4.xml"/><Relationship Id="rId5" Type="http://schemas.openxmlformats.org/officeDocument/2006/relationships/diagramData" Target="../diagrams/data4.xml"/><Relationship Id="rId10" Type="http://schemas.openxmlformats.org/officeDocument/2006/relationships/image" Target="../media/image82.jpeg"/><Relationship Id="rId4" Type="http://schemas.openxmlformats.org/officeDocument/2006/relationships/image" Target="../media/image81.png"/><Relationship Id="rId9" Type="http://schemas.microsoft.com/office/2007/relationships/diagramDrawing" Target="../diagrams/drawing4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8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5.xml"/><Relationship Id="rId3" Type="http://schemas.openxmlformats.org/officeDocument/2006/relationships/image" Target="../media/image83.jpeg"/><Relationship Id="rId7" Type="http://schemas.openxmlformats.org/officeDocument/2006/relationships/diagramLayout" Target="../diagrams/layout5.xml"/><Relationship Id="rId12" Type="http://schemas.openxmlformats.org/officeDocument/2006/relationships/image" Target="../media/image87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diagramData" Target="../diagrams/data5.xml"/><Relationship Id="rId11" Type="http://schemas.openxmlformats.org/officeDocument/2006/relationships/image" Target="../media/image86.jpeg"/><Relationship Id="rId5" Type="http://schemas.openxmlformats.org/officeDocument/2006/relationships/image" Target="../media/image85.jpeg"/><Relationship Id="rId10" Type="http://schemas.microsoft.com/office/2007/relationships/diagramDrawing" Target="../diagrams/drawing5.xml"/><Relationship Id="rId4" Type="http://schemas.openxmlformats.org/officeDocument/2006/relationships/image" Target="../media/image84.jpeg"/><Relationship Id="rId9" Type="http://schemas.openxmlformats.org/officeDocument/2006/relationships/diagramColors" Target="../diagrams/colors5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29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.xml"/><Relationship Id="rId3" Type="http://schemas.openxmlformats.org/officeDocument/2006/relationships/image" Target="../media/image91.jpeg"/><Relationship Id="rId7" Type="http://schemas.openxmlformats.org/officeDocument/2006/relationships/diagramQuickStyle" Target="../diagrams/quickStyle6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6.xml"/><Relationship Id="rId6" Type="http://schemas.openxmlformats.org/officeDocument/2006/relationships/diagramLayout" Target="../diagrams/layout6.xml"/><Relationship Id="rId5" Type="http://schemas.openxmlformats.org/officeDocument/2006/relationships/diagramData" Target="../diagrams/data6.xml"/><Relationship Id="rId4" Type="http://schemas.openxmlformats.org/officeDocument/2006/relationships/image" Target="../media/image92.png"/><Relationship Id="rId9" Type="http://schemas.microsoft.com/office/2007/relationships/diagramDrawing" Target="../diagrams/drawing6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1.xml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4.jpeg"/><Relationship Id="rId4" Type="http://schemas.openxmlformats.org/officeDocument/2006/relationships/chart" Target="../charts/chart3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3.xml"/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0.jpeg"/><Relationship Id="rId5" Type="http://schemas.openxmlformats.org/officeDocument/2006/relationships/image" Target="../media/image99.jpeg"/><Relationship Id="rId4" Type="http://schemas.openxmlformats.org/officeDocument/2006/relationships/image" Target="../media/image98.jpeg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jpeg"/><Relationship Id="rId3" Type="http://schemas.openxmlformats.org/officeDocument/2006/relationships/image" Target="../media/image102.jpeg"/><Relationship Id="rId7" Type="http://schemas.openxmlformats.org/officeDocument/2006/relationships/image" Target="../media/image106.jpeg"/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pn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4.xml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jpe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09.jpeg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5.xml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jpeg"/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10" Type="http://schemas.openxmlformats.org/officeDocument/2006/relationships/image" Target="../media/image112.jpeg"/><Relationship Id="rId4" Type="http://schemas.openxmlformats.org/officeDocument/2006/relationships/diagramLayout" Target="../diagrams/layout8.xml"/><Relationship Id="rId9" Type="http://schemas.openxmlformats.org/officeDocument/2006/relationships/image" Target="../media/image111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6.xml"/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9.xml"/><Relationship Id="rId3" Type="http://schemas.openxmlformats.org/officeDocument/2006/relationships/image" Target="../media/image113.jpeg"/><Relationship Id="rId7" Type="http://schemas.openxmlformats.org/officeDocument/2006/relationships/diagramColors" Target="../diagrams/colors9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6" Type="http://schemas.openxmlformats.org/officeDocument/2006/relationships/diagramQuickStyle" Target="../diagrams/quickStyle9.xml"/><Relationship Id="rId5" Type="http://schemas.openxmlformats.org/officeDocument/2006/relationships/diagramLayout" Target="../diagrams/layout9.xml"/><Relationship Id="rId10" Type="http://schemas.openxmlformats.org/officeDocument/2006/relationships/image" Target="../media/image115.jpeg"/><Relationship Id="rId4" Type="http://schemas.openxmlformats.org/officeDocument/2006/relationships/diagramData" Target="../diagrams/data9.xml"/><Relationship Id="rId9" Type="http://schemas.openxmlformats.org/officeDocument/2006/relationships/image" Target="../media/image114.jpeg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7.xml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8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8.jpeg"/><Relationship Id="rId5" Type="http://schemas.openxmlformats.org/officeDocument/2006/relationships/image" Target="../media/image117.jpeg"/><Relationship Id="rId4" Type="http://schemas.openxmlformats.org/officeDocument/2006/relationships/image" Target="../media/image116.jpeg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1.jpe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jpeg"/><Relationship Id="rId3" Type="http://schemas.openxmlformats.org/officeDocument/2006/relationships/image" Target="../media/image55.jpeg"/><Relationship Id="rId7" Type="http://schemas.openxmlformats.org/officeDocument/2006/relationships/image" Target="../media/image126.jpeg"/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5.jpeg"/><Relationship Id="rId5" Type="http://schemas.openxmlformats.org/officeDocument/2006/relationships/image" Target="../media/image124.jpeg"/><Relationship Id="rId4" Type="http://schemas.microsoft.com/office/2007/relationships/hdphoto" Target="../media/hdphoto4.wdp"/><Relationship Id="rId9" Type="http://schemas.openxmlformats.org/officeDocument/2006/relationships/image" Target="../media/image128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0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0.jpeg"/><Relationship Id="rId5" Type="http://schemas.openxmlformats.org/officeDocument/2006/relationships/image" Target="../media/image129.jpeg"/><Relationship Id="rId4" Type="http://schemas.openxmlformats.org/officeDocument/2006/relationships/chart" Target="../charts/chart4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image" Target="../media/image133.gif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2.xml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3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6.xml"/><Relationship Id="rId4" Type="http://schemas.openxmlformats.org/officeDocument/2006/relationships/hyperlink" Target="mailto:finance@cap.ru" TargetMode="Externa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minfin.cap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601553" y="1556792"/>
            <a:ext cx="8280920" cy="1449710"/>
          </a:xfrm>
        </p:spPr>
        <p:txBody>
          <a:bodyPr/>
          <a:lstStyle/>
          <a:p>
            <a:r>
              <a:rPr lang="ru-RU" sz="4400" dirty="0" smtClean="0">
                <a:ea typeface="Calibri" pitchFamily="34" charset="0"/>
                <a:cs typeface="Calibri" pitchFamily="34" charset="0"/>
              </a:rPr>
              <a:t>Бюджет для граждан</a:t>
            </a:r>
            <a:endParaRPr sz="4400" u="sng" dirty="0" smtClean="0">
              <a:ea typeface="Calibri" pitchFamily="34" charset="0"/>
              <a:cs typeface="Calibri" pitchFamily="34" charset="0"/>
            </a:endParaRPr>
          </a:p>
        </p:txBody>
      </p:sp>
      <p:sp>
        <p:nvSpPr>
          <p:cNvPr id="4" name="Subtitle 5"/>
          <p:cNvSpPr txBox="1">
            <a:spLocks/>
          </p:cNvSpPr>
          <p:nvPr/>
        </p:nvSpPr>
        <p:spPr bwMode="auto">
          <a:xfrm>
            <a:off x="601553" y="260648"/>
            <a:ext cx="7786871" cy="10489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>
              <a:spcBef>
                <a:spcPct val="20000"/>
              </a:spcBef>
              <a:buFont typeface="Arial" pitchFamily="34" charset="0"/>
              <a:buNone/>
            </a:pPr>
            <a:r>
              <a:rPr lang="ru-RU" sz="2400" b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Министерство финансов Чувашской Республики</a:t>
            </a:r>
          </a:p>
        </p:txBody>
      </p:sp>
      <p:sp>
        <p:nvSpPr>
          <p:cNvPr id="6" name="Subtitle 5"/>
          <p:cNvSpPr txBox="1">
            <a:spLocks/>
          </p:cNvSpPr>
          <p:nvPr/>
        </p:nvSpPr>
        <p:spPr bwMode="auto">
          <a:xfrm>
            <a:off x="597266" y="4725144"/>
            <a:ext cx="5198870" cy="13369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К закону Чувашской Республики № 78 от 08.12.2015 «О республиканском бюджете Чувашской Республики на 2016 год»</a:t>
            </a:r>
          </a:p>
          <a:p>
            <a:pPr algn="just">
              <a:spcBef>
                <a:spcPct val="20000"/>
              </a:spcBef>
              <a:buFont typeface="Arial" pitchFamily="34" charset="0"/>
              <a:buNone/>
            </a:pPr>
            <a:r>
              <a:rPr lang="ru-RU" sz="2200" b="1" i="1" dirty="0" smtClean="0">
                <a:solidFill>
                  <a:srgbClr val="FFFFFF"/>
                </a:solidFill>
                <a:latin typeface="Times New Roman" panose="02020603050405020304" pitchFamily="18" charset="0"/>
                <a:ea typeface="Calibri" pitchFamily="34" charset="0"/>
                <a:cs typeface="Times New Roman" panose="02020603050405020304" pitchFamily="18" charset="0"/>
              </a:rPr>
              <a:t>(с учетом первого уточнения)</a:t>
            </a:r>
          </a:p>
        </p:txBody>
      </p:sp>
    </p:spTree>
    <p:extLst>
      <p:ext uri="{BB962C8B-B14F-4D97-AF65-F5344CB8AC3E}">
        <p14:creationId xmlns:p14="http://schemas.microsoft.com/office/powerpoint/2010/main" val="2314971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868" y="1109551"/>
            <a:ext cx="3046560" cy="3759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3" name="Picture 3" descr="http://ok.ya1.ru/uploads/posts/2010-12/1291636558_589px-gerb-21.svg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79899" y="1109552"/>
            <a:ext cx="870664" cy="886924"/>
          </a:xfrm>
          <a:prstGeom prst="rect">
            <a:avLst/>
          </a:prstGeom>
          <a:noFill/>
        </p:spPr>
      </p:pic>
      <p:sp>
        <p:nvSpPr>
          <p:cNvPr id="9" name="Подзаголовок 2"/>
          <p:cNvSpPr txBox="1">
            <a:spLocks/>
          </p:cNvSpPr>
          <p:nvPr/>
        </p:nvSpPr>
        <p:spPr bwMode="auto">
          <a:xfrm>
            <a:off x="6516216" y="3942348"/>
            <a:ext cx="3419872" cy="576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0" hangingPunct="0"/>
            <a:endParaRPr lang="ru-RU" sz="800" dirty="0" smtClean="0">
              <a:solidFill>
                <a:prstClr val="black"/>
              </a:solidFill>
              <a:latin typeface="Calibri"/>
              <a:cs typeface="Arial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40052" y="4167100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i="1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6059172" y="4894484"/>
            <a:ext cx="2875953" cy="1393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Площадь -18 300 км2</a:t>
            </a:r>
          </a:p>
          <a:p>
            <a:r>
              <a:rPr lang="ru-RU" dirty="0" smtClean="0">
                <a:solidFill>
                  <a:prstClr val="black"/>
                </a:solidFill>
                <a:latin typeface="Calibri"/>
                <a:ea typeface="Calibri" pitchFamily="34" charset="0"/>
                <a:cs typeface="Times New Roman" pitchFamily="18" charset="0"/>
              </a:rPr>
              <a:t>Население - 1,24 млн. чел.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21 муниципальный район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5 городских округов </a:t>
            </a:r>
          </a:p>
          <a:p>
            <a:r>
              <a:rPr lang="ru-RU" b="1" i="1" dirty="0" smtClean="0">
                <a:solidFill>
                  <a:srgbClr val="0070C0"/>
                </a:solidFill>
                <a:latin typeface="Calibri"/>
                <a:ea typeface="Calibri" pitchFamily="34" charset="0"/>
                <a:cs typeface="Times New Roman" panose="02020603050405020304" pitchFamily="18" charset="0"/>
              </a:rPr>
              <a:t>291 поселение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357290" y="142852"/>
            <a:ext cx="7143800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Чувашская Республика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45025" y="1391647"/>
            <a:ext cx="4784165" cy="642942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000" b="1" i="1" dirty="0" smtClean="0">
                <a:solidFill>
                  <a:prstClr val="white"/>
                </a:solidFill>
              </a:rPr>
              <a:t>Основные показатели социально-экономического развития: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7060823"/>
              </p:ext>
            </p:extLst>
          </p:nvPr>
        </p:nvGraphicFramePr>
        <p:xfrm>
          <a:off x="145025" y="2228486"/>
          <a:ext cx="5743541" cy="4153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8703"/>
                <a:gridCol w="864096"/>
                <a:gridCol w="864096"/>
                <a:gridCol w="1008112"/>
                <a:gridCol w="1028534"/>
              </a:tblGrid>
              <a:tr h="370099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Показатель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2014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2015 год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2016 год (оценка)</a:t>
                      </a:r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1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solidFill>
                            <a:schemeClr val="bg1"/>
                          </a:solidFill>
                        </a:rPr>
                        <a:t>2 вариант</a:t>
                      </a:r>
                      <a:endParaRPr lang="ru-RU" sz="1400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rgbClr val="B00000"/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Численность</a:t>
                      </a:r>
                      <a:r>
                        <a:rPr lang="ru-RU" sz="1300" baseline="0" dirty="0" smtClean="0"/>
                        <a:t> населения, тыс. чел.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1 238,1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1 236,6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</a:t>
                      </a:r>
                      <a:r>
                        <a:rPr lang="ru-RU" sz="1300" baseline="0" dirty="0" smtClean="0"/>
                        <a:t> 234,4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1 235,1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Валовый региональный продукт, млн.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235 088,8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245 222,2 (прогноз)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266 280,9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268 936,1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Индекс потребительских</a:t>
                      </a:r>
                      <a:r>
                        <a:rPr lang="ru-RU" sz="1300" baseline="0" dirty="0" smtClean="0"/>
                        <a:t> цен,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110,9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111,5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107,4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106,4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Среднемесячная</a:t>
                      </a:r>
                      <a:r>
                        <a:rPr lang="ru-RU" sz="1300" baseline="0" dirty="0" smtClean="0"/>
                        <a:t> заработная плата,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20 854,4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21 360,4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23 704,6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24 285,5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Уровень регистрируемой безработицы,</a:t>
                      </a:r>
                      <a:r>
                        <a:rPr lang="ru-RU" sz="1300" baseline="0" dirty="0" smtClean="0"/>
                        <a:t> %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0,66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0,65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0,7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Величина прожиточного минимума, руб.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6 805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8 301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-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  <a:tr h="370099">
                <a:tc>
                  <a:txBody>
                    <a:bodyPr/>
                    <a:lstStyle/>
                    <a:p>
                      <a:r>
                        <a:rPr lang="ru-RU" sz="1300" dirty="0" smtClean="0"/>
                        <a:t>Объем жилищного</a:t>
                      </a:r>
                      <a:r>
                        <a:rPr lang="ru-RU" sz="1300" baseline="0" dirty="0" smtClean="0"/>
                        <a:t> строительства, м2</a:t>
                      </a:r>
                      <a:endParaRPr lang="ru-RU" sz="1300" dirty="0"/>
                    </a:p>
                  </a:txBody>
                  <a:tcPr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862,1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832,8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869,0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ru-RU" sz="1300" dirty="0" smtClean="0"/>
                        <a:t>874,0</a:t>
                      </a:r>
                      <a:endParaRPr lang="ru-RU" sz="1300" dirty="0"/>
                    </a:p>
                  </a:txBody>
                  <a:tcPr anchor="ctr">
                    <a:solidFill>
                      <a:srgbClr val="FDFD55">
                        <a:alpha val="4902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10261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smirnov\Documents\Бюджет для граждан\Фото\995466a8d0f44a4180ea1ad4c264bf4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8636" y="3920443"/>
            <a:ext cx="3197928" cy="213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196752"/>
            <a:ext cx="8105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– план доходов и направлений расходования денежных средств любого экономического объекта (от государства до семьи), устанавливаемый на определенный период времени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7544" y="2206029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Бюджетная система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совокупность бюджетов различных видов, организованных в определенную систему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7544" y="2981023"/>
            <a:ext cx="81056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Межбюджетные трансферты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средства, предоставляемые одним бюджетом бюджетной системы другому бюджету бюджетной системы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50003" y="5733256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Субвенции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предоставляемые на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финансирование переданных полномочий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75870" y="4680374"/>
            <a:ext cx="53610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>
                <a:solidFill>
                  <a:prstClr val="black"/>
                </a:solidFill>
                <a:cs typeface="+mn-cs"/>
              </a:rPr>
              <a:t>Субсидии</a:t>
            </a:r>
            <a:r>
              <a:rPr lang="ru-RU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</a:t>
            </a:r>
            <a:r>
              <a:rPr lang="ru-RU" dirty="0">
                <a:solidFill>
                  <a:prstClr val="black"/>
                </a:solidFill>
                <a:cs typeface="+mn-cs"/>
              </a:rPr>
              <a:t>трансферты, предоставляемые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на условиях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долевого финансировани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я расходов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Глоссарий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5870" y="3723834"/>
            <a:ext cx="535276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prstClr val="black"/>
                </a:solidFill>
                <a:cs typeface="+mn-cs"/>
              </a:rPr>
              <a:t>Дотации 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– межбюджетные трансферты, предоставляемые </a:t>
            </a:r>
            <a:r>
              <a:rPr lang="ru-RU" u="sng" dirty="0" smtClean="0">
                <a:solidFill>
                  <a:prstClr val="black"/>
                </a:solidFill>
                <a:cs typeface="+mn-cs"/>
              </a:rPr>
              <a:t>без конкретной цели</a:t>
            </a:r>
            <a:r>
              <a:rPr lang="ru-RU" dirty="0" smtClean="0">
                <a:solidFill>
                  <a:prstClr val="black"/>
                </a:solidFill>
                <a:cs typeface="+mn-cs"/>
              </a:rPr>
              <a:t> и условий их использования</a:t>
            </a:r>
            <a:endParaRPr lang="ru-RU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553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одзаголовок 2"/>
          <p:cNvSpPr txBox="1">
            <a:spLocks/>
          </p:cNvSpPr>
          <p:nvPr/>
        </p:nvSpPr>
        <p:spPr bwMode="auto">
          <a:xfrm>
            <a:off x="58425" y="2336328"/>
            <a:ext cx="8568952" cy="4521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447675" algn="just">
              <a:lnSpc>
                <a:spcPct val="120000"/>
              </a:lnSpc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42976" y="214290"/>
            <a:ext cx="7072362" cy="57150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Структура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50094" y="1458250"/>
            <a:ext cx="7643812" cy="708025"/>
          </a:xfrm>
          <a:prstGeom prst="rect">
            <a:avLst/>
          </a:prstGeom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black"/>
                </a:solidFill>
                <a:cs typeface="Times New Roman" pitchFamily="18" charset="0"/>
              </a:rPr>
              <a:t>Чтобы понять, как устроен бюджет, сравним его с бюджетом отдельной семьи.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3133466346"/>
              </p:ext>
            </p:extLst>
          </p:nvPr>
        </p:nvGraphicFramePr>
        <p:xfrm>
          <a:off x="775331" y="3068329"/>
          <a:ext cx="7135140" cy="15716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8" name="Группа 40"/>
          <p:cNvGrpSpPr>
            <a:grpSpLocks/>
          </p:cNvGrpSpPr>
          <p:nvPr/>
        </p:nvGrpSpPr>
        <p:grpSpPr bwMode="auto">
          <a:xfrm>
            <a:off x="1717352" y="4857750"/>
            <a:ext cx="6429375" cy="928687"/>
            <a:chOff x="1571604" y="4357694"/>
            <a:chExt cx="6429420" cy="928694"/>
          </a:xfrm>
        </p:grpSpPr>
        <p:sp>
          <p:nvSpPr>
            <p:cNvPr id="9" name="Минус 8"/>
            <p:cNvSpPr/>
            <p:nvPr/>
          </p:nvSpPr>
          <p:spPr>
            <a:xfrm>
              <a:off x="1571604" y="4357694"/>
              <a:ext cx="571504" cy="428628"/>
            </a:xfrm>
            <a:prstGeom prst="mathMinus">
              <a:avLst/>
            </a:prstGeom>
            <a:solidFill>
              <a:srgbClr val="FFC000"/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0" name="TextBox 34"/>
            <p:cNvSpPr txBox="1">
              <a:spLocks noChangeArrowheads="1"/>
            </p:cNvSpPr>
            <p:nvPr/>
          </p:nvSpPr>
          <p:spPr bwMode="auto">
            <a:xfrm>
              <a:off x="2357422" y="4357694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Дефицит (расходы больше доходов)</a:t>
              </a:r>
            </a:p>
          </p:txBody>
        </p:sp>
        <p:sp>
          <p:nvSpPr>
            <p:cNvPr id="11" name="Плюс 10"/>
            <p:cNvSpPr/>
            <p:nvPr/>
          </p:nvSpPr>
          <p:spPr>
            <a:xfrm>
              <a:off x="1571604" y="4857760"/>
              <a:ext cx="571504" cy="428628"/>
            </a:xfrm>
            <a:prstGeom prst="mathPlus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dirty="0">
                <a:solidFill>
                  <a:prstClr val="white"/>
                </a:solidFill>
              </a:endParaRPr>
            </a:p>
          </p:txBody>
        </p:sp>
        <p:sp>
          <p:nvSpPr>
            <p:cNvPr id="12" name="TextBox 36"/>
            <p:cNvSpPr txBox="1">
              <a:spLocks noChangeArrowheads="1"/>
            </p:cNvSpPr>
            <p:nvPr/>
          </p:nvSpPr>
          <p:spPr bwMode="auto">
            <a:xfrm>
              <a:off x="2357422" y="4857760"/>
              <a:ext cx="564360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ru-RU" altLang="ru-RU" b="1" dirty="0">
                  <a:solidFill>
                    <a:srgbClr val="002060"/>
                  </a:solidFill>
                  <a:cs typeface="Times New Roman" pitchFamily="18" charset="0"/>
                </a:rPr>
                <a:t>Профицит (доходы больше расходов)</a:t>
              </a:r>
            </a:p>
          </p:txBody>
        </p:sp>
      </p:grpSp>
      <p:sp>
        <p:nvSpPr>
          <p:cNvPr id="13" name="TextBox 12"/>
          <p:cNvSpPr txBox="1"/>
          <p:nvPr/>
        </p:nvSpPr>
        <p:spPr>
          <a:xfrm>
            <a:off x="750094" y="2636912"/>
            <a:ext cx="7643812" cy="40005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Бюджет любой семьи делится на две части – </a:t>
            </a:r>
            <a:r>
              <a:rPr lang="ru-RU" sz="2000" i="1" u="sng" dirty="0">
                <a:solidFill>
                  <a:prstClr val="white"/>
                </a:solidFill>
                <a:cs typeface="Times New Roman" pitchFamily="18" charset="0"/>
              </a:rPr>
              <a:t>доходы и расходы</a:t>
            </a:r>
            <a:r>
              <a:rPr lang="ru-RU" sz="2000" dirty="0">
                <a:solidFill>
                  <a:prstClr val="white"/>
                </a:solidFill>
                <a:cs typeface="Times New Roman" pitchFamily="18" charset="0"/>
              </a:rPr>
              <a:t>.</a:t>
            </a:r>
          </a:p>
        </p:txBody>
      </p:sp>
      <p:pic>
        <p:nvPicPr>
          <p:cNvPr id="14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4519" y="4421707"/>
            <a:ext cx="1872209" cy="1872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82350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00" y="285728"/>
            <a:ext cx="7715304" cy="428628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1560" y="1124744"/>
            <a:ext cx="7500990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  <a:cs typeface="Times New Roman" pitchFamily="18" charset="0"/>
              </a:rPr>
              <a:t>Доходы бюджета – денежные средства, поступающие в распоряжение органов государственной власти республики 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1560" y="1916832"/>
            <a:ext cx="7500990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Доходы бюджета любого уровня состоят из налоговых и неналоговых доходов, а также безвозмездных поступлений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18716" y="2962352"/>
            <a:ext cx="1928826" cy="571504"/>
          </a:xfrm>
          <a:prstGeom prst="rect">
            <a:avLst/>
          </a:prstGeom>
          <a:ln w="28575"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Налоговые доходы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3186484" y="2946752"/>
            <a:ext cx="2143140" cy="571504"/>
          </a:xfrm>
          <a:prstGeom prst="rect">
            <a:avLst/>
          </a:prstGeom>
          <a:ln w="28575"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Неналоговые доходы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151140" y="2969860"/>
            <a:ext cx="2357454" cy="571504"/>
          </a:xfrm>
          <a:prstGeom prst="rect">
            <a:avLst/>
          </a:prstGeom>
          <a:ln w="28575"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black"/>
                </a:solidFill>
              </a:rPr>
              <a:t>Безвозмездные поступления</a:t>
            </a:r>
          </a:p>
        </p:txBody>
      </p:sp>
      <p:grpSp>
        <p:nvGrpSpPr>
          <p:cNvPr id="13" name="Группа 21"/>
          <p:cNvGrpSpPr>
            <a:grpSpLocks/>
          </p:cNvGrpSpPr>
          <p:nvPr/>
        </p:nvGrpSpPr>
        <p:grpSpPr bwMode="auto">
          <a:xfrm>
            <a:off x="1683129" y="2714625"/>
            <a:ext cx="5646738" cy="214313"/>
            <a:chOff x="1570810" y="2071678"/>
            <a:chExt cx="5645984" cy="215108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1572398" y="2071678"/>
              <a:ext cx="5642808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Прямая соединительная линия 14"/>
            <p:cNvCxnSpPr/>
            <p:nvPr/>
          </p:nvCxnSpPr>
          <p:spPr>
            <a:xfrm rot="5400000">
              <a:off x="1464049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5400000">
              <a:off x="4037044" y="2178439"/>
              <a:ext cx="215108" cy="1587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>
              <a:off x="7108446" y="2178439"/>
              <a:ext cx="215108" cy="1588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27"/>
          <p:cNvGrpSpPr>
            <a:grpSpLocks/>
          </p:cNvGrpSpPr>
          <p:nvPr/>
        </p:nvGrpSpPr>
        <p:grpSpPr bwMode="auto">
          <a:xfrm rot="-5400000">
            <a:off x="-953330" y="4672423"/>
            <a:ext cx="3238649" cy="323181"/>
            <a:chOff x="1570810" y="2071678"/>
            <a:chExt cx="5645984" cy="215108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>
              <a:off x="1573424" y="2071677"/>
              <a:ext cx="5643369" cy="1594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>
              <a:off x="146717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>
              <a:off x="4039236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>
              <a:off x="7110547" y="2177924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Группа 32"/>
          <p:cNvGrpSpPr>
            <a:grpSpLocks/>
          </p:cNvGrpSpPr>
          <p:nvPr/>
        </p:nvGrpSpPr>
        <p:grpSpPr bwMode="auto">
          <a:xfrm rot="-5400000">
            <a:off x="1364828" y="4767429"/>
            <a:ext cx="3429000" cy="214312"/>
            <a:chOff x="1570810" y="2071678"/>
            <a:chExt cx="5645984" cy="215108"/>
          </a:xfrm>
        </p:grpSpPr>
        <p:cxnSp>
          <p:nvCxnSpPr>
            <p:cNvPr id="24" name="Прямая соединительная линия 23"/>
            <p:cNvCxnSpPr/>
            <p:nvPr/>
          </p:nvCxnSpPr>
          <p:spPr>
            <a:xfrm>
              <a:off x="1573426" y="2071679"/>
              <a:ext cx="5643369" cy="159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Прямая соединительная линия 24"/>
            <p:cNvCxnSpPr/>
            <p:nvPr/>
          </p:nvCxnSpPr>
          <p:spPr>
            <a:xfrm rot="5400000">
              <a:off x="146717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Прямая соединительная линия 25"/>
            <p:cNvCxnSpPr/>
            <p:nvPr/>
          </p:nvCxnSpPr>
          <p:spPr>
            <a:xfrm rot="5400000">
              <a:off x="4039237" y="2177925"/>
              <a:ext cx="215108" cy="2613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Прямая соединительная линия 26"/>
            <p:cNvCxnSpPr/>
            <p:nvPr/>
          </p:nvCxnSpPr>
          <p:spPr>
            <a:xfrm rot="5400000">
              <a:off x="7110547" y="2177925"/>
              <a:ext cx="215108" cy="2615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Группа 37"/>
          <p:cNvGrpSpPr>
            <a:grpSpLocks/>
          </p:cNvGrpSpPr>
          <p:nvPr/>
        </p:nvGrpSpPr>
        <p:grpSpPr bwMode="auto">
          <a:xfrm rot="-5400000">
            <a:off x="4356428" y="4690150"/>
            <a:ext cx="3199899" cy="320480"/>
            <a:chOff x="1570810" y="2071678"/>
            <a:chExt cx="5645984" cy="215108"/>
          </a:xfrm>
        </p:grpSpPr>
        <p:cxnSp>
          <p:nvCxnSpPr>
            <p:cNvPr id="29" name="Прямая соединительная линия 28"/>
            <p:cNvCxnSpPr/>
            <p:nvPr/>
          </p:nvCxnSpPr>
          <p:spPr>
            <a:xfrm>
              <a:off x="1568142" y="2071678"/>
              <a:ext cx="5643314" cy="1581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>
              <a:off x="1465383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>
              <a:off x="4034773" y="2178441"/>
              <a:ext cx="213526" cy="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Прямая соединительная линия 31"/>
            <p:cNvCxnSpPr/>
            <p:nvPr/>
          </p:nvCxnSpPr>
          <p:spPr>
            <a:xfrm rot="5400000">
              <a:off x="7108697" y="2177106"/>
              <a:ext cx="213526" cy="2670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Прямоугольник 32"/>
          <p:cNvSpPr/>
          <p:nvPr/>
        </p:nvSpPr>
        <p:spPr>
          <a:xfrm>
            <a:off x="718716" y="3716317"/>
            <a:ext cx="2000264" cy="2869593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прибыль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доходы физических лиц;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налог на имущество организаций;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 - иные 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3196499" y="3680598"/>
            <a:ext cx="2143140" cy="2905312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dirty="0">
              <a:solidFill>
                <a:prstClr val="black"/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использования государственного имущества;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доходы от платных услуг;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штрафы за нарушения законодательства о налогах и сборах;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500" dirty="0">
                <a:solidFill>
                  <a:prstClr val="black"/>
                </a:solidFill>
                <a:cs typeface="Times New Roman" pitchFamily="18" charset="0"/>
              </a:rPr>
              <a:t>- иные неналоговые доходы.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6149551" y="3655829"/>
            <a:ext cx="2357454" cy="2930081"/>
          </a:xfrm>
          <a:prstGeom prst="rect">
            <a:avLst/>
          </a:prstGeom>
          <a:ln w="28575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 smtClean="0">
                <a:solidFill>
                  <a:prstClr val="black"/>
                </a:solidFill>
                <a:cs typeface="Times New Roman" pitchFamily="18" charset="0"/>
              </a:rPr>
              <a:t>-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из федерального бюджета 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дотации, субсидии, субвенции,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иные межбюджетные трансферты</a:t>
            </a:r>
            <a:r>
              <a:rPr lang="ru-RU" sz="1100" dirty="0">
                <a:solidFill>
                  <a:prstClr val="black"/>
                </a:solidFill>
                <a:cs typeface="Times New Roman" pitchFamily="18" charset="0"/>
              </a:rPr>
              <a:t>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других бюджетов бюджетной системы </a:t>
            </a: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(</a:t>
            </a:r>
            <a:r>
              <a:rPr lang="ru-RU" sz="1100" i="1" dirty="0">
                <a:solidFill>
                  <a:prstClr val="black"/>
                </a:solidFill>
                <a:cs typeface="Times New Roman" pitchFamily="18" charset="0"/>
              </a:rPr>
              <a:t>Пенсионный фонд РФ, ФСС РФ);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cs typeface="Times New Roman" pitchFamily="18" charset="0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Times New Roman" pitchFamily="18" charset="0"/>
              </a:rPr>
              <a:t>безвозмездные поступления от государственных </a:t>
            </a:r>
            <a:r>
              <a:rPr lang="ru-RU" sz="1300" dirty="0" smtClean="0">
                <a:solidFill>
                  <a:prstClr val="black"/>
                </a:solidFill>
                <a:cs typeface="Times New Roman" pitchFamily="18" charset="0"/>
              </a:rPr>
              <a:t>организаций (</a:t>
            </a:r>
            <a:r>
              <a:rPr lang="ru-RU" sz="1100" i="1" dirty="0" smtClean="0">
                <a:solidFill>
                  <a:prstClr val="black"/>
                </a:solidFill>
                <a:cs typeface="Times New Roman" pitchFamily="18" charset="0"/>
              </a:rPr>
              <a:t>Фонд содействия реформированию ЖКХ)</a:t>
            </a:r>
            <a:r>
              <a:rPr lang="ru-RU" sz="1200" dirty="0" smtClean="0">
                <a:solidFill>
                  <a:prstClr val="black"/>
                </a:solidFill>
                <a:cs typeface="Times New Roman" pitchFamily="18" charset="0"/>
              </a:rPr>
              <a:t>.</a:t>
            </a:r>
            <a:endParaRPr lang="ru-RU" sz="1100" i="1" dirty="0">
              <a:solidFill>
                <a:prstClr val="black"/>
              </a:solidFill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44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Подзаголовок 2"/>
          <p:cNvSpPr txBox="1">
            <a:spLocks/>
          </p:cNvSpPr>
          <p:nvPr/>
        </p:nvSpPr>
        <p:spPr bwMode="auto">
          <a:xfrm>
            <a:off x="214282" y="571480"/>
            <a:ext cx="3571900" cy="42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>
              <a:spcBef>
                <a:spcPct val="20000"/>
              </a:spcBef>
              <a:buFont typeface="Arial" charset="0"/>
              <a:buNone/>
            </a:pPr>
            <a:endParaRPr lang="ru-RU" sz="2000" b="1" dirty="0">
              <a:gradFill flip="none" rotWithShape="1">
                <a:gsLst>
                  <a:gs pos="0">
                    <a:srgbClr val="953735">
                      <a:shade val="30000"/>
                      <a:satMod val="115000"/>
                    </a:srgbClr>
                  </a:gs>
                  <a:gs pos="50000">
                    <a:srgbClr val="953735">
                      <a:shade val="67500"/>
                      <a:satMod val="115000"/>
                    </a:srgbClr>
                  </a:gs>
                  <a:gs pos="100000">
                    <a:srgbClr val="953735">
                      <a:shade val="100000"/>
                      <a:satMod val="115000"/>
                    </a:srgbClr>
                  </a:gs>
                </a:gsLst>
                <a:lin ang="5400000" scaled="1"/>
                <a:tileRect/>
              </a:gra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44" name="Rectangle 89"/>
          <p:cNvSpPr>
            <a:spLocks noChangeAspect="1" noChangeArrowheads="1"/>
          </p:cNvSpPr>
          <p:nvPr/>
        </p:nvSpPr>
        <p:spPr bwMode="auto">
          <a:xfrm>
            <a:off x="4311650" y="1839913"/>
            <a:ext cx="366713" cy="1000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eaLnBrk="0" hangingPunct="0"/>
            <a:r>
              <a:rPr lang="en-US" sz="1600" i="1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</a:p>
        </p:txBody>
      </p:sp>
      <p:sp>
        <p:nvSpPr>
          <p:cNvPr id="1048" name="Rectangle 172"/>
          <p:cNvSpPr>
            <a:spLocks noChangeArrowheads="1"/>
          </p:cNvSpPr>
          <p:nvPr/>
        </p:nvSpPr>
        <p:spPr bwMode="auto">
          <a:xfrm>
            <a:off x="7524750" y="1469509"/>
            <a:ext cx="184731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ru-RU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1772816"/>
            <a:ext cx="7992888" cy="44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25000"/>
              </a:lnSpc>
              <a:spcBef>
                <a:spcPts val="1200"/>
              </a:spcBef>
              <a:buFontTx/>
              <a:buAutoNum type="arabicPeriod"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017178" y="260649"/>
            <a:ext cx="7322369" cy="432047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dirty="0">
                <a:solidFill>
                  <a:prstClr val="black"/>
                </a:solidFill>
              </a:rPr>
              <a:t>    </a:t>
            </a:r>
            <a:r>
              <a:rPr lang="ru-RU" sz="2400" b="1" i="1" dirty="0">
                <a:solidFill>
                  <a:prstClr val="black"/>
                </a:solidFill>
              </a:rPr>
              <a:t> </a:t>
            </a:r>
            <a:r>
              <a:rPr lang="ru-RU" sz="2400" b="1" i="1" dirty="0" smtClean="0">
                <a:solidFill>
                  <a:prstClr val="white"/>
                </a:solidFill>
              </a:rPr>
              <a:t>Доходы бюджета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000232" y="1428736"/>
            <a:ext cx="5572164" cy="461665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2700000" scaled="1"/>
            <a:tileRect/>
          </a:gradFill>
          <a:ln>
            <a:solidFill>
              <a:schemeClr val="accent4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prstClr val="white"/>
                </a:solidFill>
                <a:latin typeface="Calibri"/>
                <a:cs typeface="+mn-cs"/>
              </a:rPr>
              <a:t>Доходы бюджета</a:t>
            </a:r>
          </a:p>
        </p:txBody>
      </p:sp>
      <p:sp>
        <p:nvSpPr>
          <p:cNvPr id="13" name="Line 13"/>
          <p:cNvSpPr>
            <a:spLocks noChangeShapeType="1"/>
          </p:cNvSpPr>
          <p:nvPr/>
        </p:nvSpPr>
        <p:spPr bwMode="auto">
          <a:xfrm rot="11973797" flipH="1" flipV="1">
            <a:off x="3471069" y="1904057"/>
            <a:ext cx="0" cy="85725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 rot="9132045" flipH="1" flipV="1">
            <a:off x="6157898" y="1860922"/>
            <a:ext cx="45719" cy="991536"/>
          </a:xfrm>
          <a:prstGeom prst="line">
            <a:avLst/>
          </a:prstGeom>
          <a:noFill/>
          <a:ln w="79375">
            <a:gradFill>
              <a:gsLst>
                <a:gs pos="49000">
                  <a:schemeClr val="accent6">
                    <a:lumMod val="75000"/>
                  </a:schemeClr>
                </a:gs>
                <a:gs pos="4000">
                  <a:srgbClr val="D4DEFF"/>
                </a:gs>
                <a:gs pos="83000">
                  <a:srgbClr val="D4DEFF"/>
                </a:gs>
                <a:gs pos="100000">
                  <a:srgbClr val="96AB94"/>
                </a:gs>
              </a:gsLst>
              <a:lin ang="5400000" scaled="0"/>
            </a:gradFill>
            <a:round/>
            <a:headEnd/>
            <a:tailEnd type="triangle" w="med" len="med"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alibri"/>
              <a:cs typeface="+mn-cs"/>
            </a:endParaRPr>
          </a:p>
        </p:txBody>
      </p:sp>
      <p:sp>
        <p:nvSpPr>
          <p:cNvPr id="15" name="Блок-схема: процесс 14"/>
          <p:cNvSpPr/>
          <p:nvPr/>
        </p:nvSpPr>
        <p:spPr>
          <a:xfrm>
            <a:off x="285720" y="2714620"/>
            <a:ext cx="4286280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Собственные средства </a:t>
            </a:r>
            <a:r>
              <a:rPr lang="ru-RU" sz="1400" dirty="0">
                <a:solidFill>
                  <a:prstClr val="white"/>
                </a:solidFill>
              </a:rPr>
              <a:t>– это средства,  не имеющие определенной цели </a:t>
            </a:r>
            <a:r>
              <a:rPr lang="ru-RU" sz="1400" dirty="0" smtClean="0">
                <a:solidFill>
                  <a:prstClr val="white"/>
                </a:solidFill>
              </a:rPr>
              <a:t>расходования (за исключением поступлений в дорожный фонд)</a:t>
            </a:r>
            <a:endParaRPr lang="ru-RU" sz="1400" dirty="0">
              <a:solidFill>
                <a:prstClr val="white"/>
              </a:solidFill>
            </a:endParaRPr>
          </a:p>
        </p:txBody>
      </p:sp>
      <p:sp>
        <p:nvSpPr>
          <p:cNvPr id="16" name="Блок-схема: процесс 15"/>
          <p:cNvSpPr/>
          <p:nvPr/>
        </p:nvSpPr>
        <p:spPr>
          <a:xfrm>
            <a:off x="5143504" y="2786058"/>
            <a:ext cx="3857652" cy="71438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>
                <a:solidFill>
                  <a:prstClr val="white"/>
                </a:solidFill>
              </a:rPr>
              <a:t>Целевые </a:t>
            </a:r>
            <a:r>
              <a:rPr lang="ru-RU" sz="1400" b="1" dirty="0" smtClean="0">
                <a:solidFill>
                  <a:prstClr val="white"/>
                </a:solidFill>
              </a:rPr>
              <a:t>средства - </a:t>
            </a:r>
            <a:r>
              <a:rPr lang="ru-RU" sz="1400" dirty="0">
                <a:solidFill>
                  <a:prstClr val="white"/>
                </a:solidFill>
              </a:rPr>
              <a:t>это средства, которые должны быть израсходованы строго по целевому назначению.</a:t>
            </a:r>
            <a:endParaRPr lang="ru-RU" sz="1400" b="1" dirty="0">
              <a:solidFill>
                <a:prstClr val="white"/>
              </a:solidFill>
            </a:endParaRPr>
          </a:p>
        </p:txBody>
      </p:sp>
      <p:grpSp>
        <p:nvGrpSpPr>
          <p:cNvPr id="17" name="Группа 39"/>
          <p:cNvGrpSpPr>
            <a:grpSpLocks/>
          </p:cNvGrpSpPr>
          <p:nvPr/>
        </p:nvGrpSpPr>
        <p:grpSpPr bwMode="auto">
          <a:xfrm>
            <a:off x="357188" y="3429000"/>
            <a:ext cx="3857625" cy="787400"/>
            <a:chOff x="1140594" y="3214686"/>
            <a:chExt cx="2431274" cy="1143802"/>
          </a:xfrm>
        </p:grpSpPr>
        <p:cxnSp>
          <p:nvCxnSpPr>
            <p:cNvPr id="18" name="Прямая соединительная линия 17"/>
            <p:cNvCxnSpPr/>
            <p:nvPr/>
          </p:nvCxnSpPr>
          <p:spPr>
            <a:xfrm>
              <a:off x="1142595" y="3858075"/>
              <a:ext cx="2427272" cy="230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Прямая соединительная линия 18"/>
            <p:cNvCxnSpPr/>
            <p:nvPr/>
          </p:nvCxnSpPr>
          <p:spPr>
            <a:xfrm rot="5400000" flipH="1" flipV="1">
              <a:off x="2034231" y="3538687"/>
              <a:ext cx="648001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5400000" flipH="1" flipV="1">
              <a:off x="891388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 flipV="1">
              <a:off x="2107025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Прямая соединительная линия 21"/>
            <p:cNvCxnSpPr/>
            <p:nvPr/>
          </p:nvCxnSpPr>
          <p:spPr>
            <a:xfrm rot="5400000" flipH="1" flipV="1">
              <a:off x="3320661" y="4107281"/>
              <a:ext cx="500413" cy="2001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Прямоугольник 22"/>
          <p:cNvSpPr/>
          <p:nvPr/>
        </p:nvSpPr>
        <p:spPr>
          <a:xfrm>
            <a:off x="142875" y="4357688"/>
            <a:ext cx="1214438" cy="89217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20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571625" y="4357688"/>
            <a:ext cx="1428750" cy="8302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Неналоговые доходы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143250" y="4357688"/>
            <a:ext cx="1500188" cy="20320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Calibri"/>
                <a:cs typeface="+mn-cs"/>
              </a:rPr>
              <a:t>- дотации 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на выравнивание  бюджетной  обеспеченности;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-  дотации на поддержку мер по обеспечению </a:t>
            </a:r>
            <a:r>
              <a:rPr lang="ru-RU" sz="14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сбалансирован-ности</a:t>
            </a:r>
            <a:r>
              <a:rPr lang="ru-RU" sz="14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бюджетов.</a:t>
            </a:r>
            <a:endParaRPr lang="ru-RU" sz="16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26" name="Группа 39"/>
          <p:cNvGrpSpPr>
            <a:grpSpLocks/>
          </p:cNvGrpSpPr>
          <p:nvPr/>
        </p:nvGrpSpPr>
        <p:grpSpPr bwMode="auto">
          <a:xfrm>
            <a:off x="5357813" y="3500438"/>
            <a:ext cx="3286125" cy="787400"/>
            <a:chOff x="1140594" y="3214686"/>
            <a:chExt cx="2431274" cy="1143802"/>
          </a:xfrm>
        </p:grpSpPr>
        <p:cxnSp>
          <p:nvCxnSpPr>
            <p:cNvPr id="27" name="Прямая соединительная линия 26"/>
            <p:cNvCxnSpPr/>
            <p:nvPr/>
          </p:nvCxnSpPr>
          <p:spPr>
            <a:xfrm>
              <a:off x="1141768" y="3858074"/>
              <a:ext cx="2428925" cy="2307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Прямая соединительная линия 27"/>
            <p:cNvCxnSpPr/>
            <p:nvPr/>
          </p:nvCxnSpPr>
          <p:spPr>
            <a:xfrm rot="5400000" flipH="1" flipV="1">
              <a:off x="2033405" y="3538687"/>
              <a:ext cx="648000" cy="0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Прямая соединительная линия 28"/>
            <p:cNvCxnSpPr/>
            <p:nvPr/>
          </p:nvCxnSpPr>
          <p:spPr>
            <a:xfrm rot="5400000" flipH="1" flipV="1">
              <a:off x="890974" y="4107693"/>
              <a:ext cx="500414" cy="1174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Прямая соединительная линия 29"/>
            <p:cNvCxnSpPr/>
            <p:nvPr/>
          </p:nvCxnSpPr>
          <p:spPr>
            <a:xfrm rot="5400000" flipH="1" flipV="1">
              <a:off x="2106611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Прямая соединительная линия 30"/>
            <p:cNvCxnSpPr/>
            <p:nvPr/>
          </p:nvCxnSpPr>
          <p:spPr>
            <a:xfrm rot="5400000" flipH="1" flipV="1">
              <a:off x="3321074" y="4107694"/>
              <a:ext cx="500414" cy="1175"/>
            </a:xfrm>
            <a:prstGeom prst="line">
              <a:avLst/>
            </a:prstGeom>
            <a:ln w="28575">
              <a:solidFill>
                <a:srgbClr val="990033"/>
              </a:solidFill>
              <a:prstDash val="sysDot"/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Прямоугольник 31"/>
          <p:cNvSpPr/>
          <p:nvPr/>
        </p:nvSpPr>
        <p:spPr>
          <a:xfrm>
            <a:off x="6215063" y="4500563"/>
            <a:ext cx="1285875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Субвенции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857750" y="4500563"/>
            <a:ext cx="1214438" cy="5842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black"/>
                </a:solidFill>
                <a:latin typeface="Calibri"/>
                <a:cs typeface="+mn-cs"/>
              </a:rPr>
              <a:t>Субсидии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7643813" y="4500563"/>
            <a:ext cx="1357312" cy="71596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 cmpd="dbl">
            <a:solidFill>
              <a:srgbClr val="990033"/>
            </a:solidFill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350" dirty="0">
                <a:solidFill>
                  <a:prstClr val="black"/>
                </a:solidFill>
                <a:latin typeface="Calibri"/>
                <a:cs typeface="+mn-cs"/>
              </a:rPr>
              <a:t>Иные межбюджетные трансферты</a:t>
            </a:r>
            <a:endParaRPr lang="ru-RU" sz="16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52250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971600" y="285728"/>
            <a:ext cx="7458025" cy="428625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400" b="1" i="1" dirty="0" smtClean="0">
                <a:solidFill>
                  <a:prstClr val="white"/>
                </a:solidFill>
              </a:rPr>
              <a:t>Расходы по основным функциям государства</a:t>
            </a:r>
            <a:endParaRPr lang="ru-RU" sz="2400" b="1" i="1" dirty="0">
              <a:solidFill>
                <a:prstClr val="white"/>
              </a:solidFill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D2D4CA"/>
              </a:clrFrom>
              <a:clrTo>
                <a:srgbClr val="D2D4CA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063" y="2000250"/>
            <a:ext cx="571500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857500"/>
            <a:ext cx="500063" cy="428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357563"/>
            <a:ext cx="500063" cy="40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3786188"/>
            <a:ext cx="5000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Picture 7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214813"/>
            <a:ext cx="500063" cy="344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4572000"/>
            <a:ext cx="500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9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00062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429250"/>
            <a:ext cx="500063" cy="433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11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5857875"/>
            <a:ext cx="500063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12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000250"/>
            <a:ext cx="500062" cy="469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Picture 1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2643188"/>
            <a:ext cx="500062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1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143250"/>
            <a:ext cx="533400" cy="442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15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2063" y="3786188"/>
            <a:ext cx="571500" cy="433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214438" y="1357313"/>
            <a:ext cx="7215187" cy="369887"/>
          </a:xfrm>
          <a:prstGeom prst="rect">
            <a:avLst/>
          </a:prstGeom>
          <a:ln w="19050"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solidFill>
                  <a:prstClr val="white"/>
                </a:solidFill>
                <a:cs typeface="Times New Roman" pitchFamily="18" charset="0"/>
              </a:rPr>
              <a:t>Расходы бюджета – выплачиваемые из бюджета денежные средства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71563" y="2071688"/>
            <a:ext cx="2500312" cy="27622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Общегосударственные вопросы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071563" y="2428875"/>
            <a:ext cx="2500312" cy="27622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Первичный воинский учет</a:t>
            </a:r>
            <a:endParaRPr lang="ru-RU" sz="1400" dirty="0">
              <a:solidFill>
                <a:prstClr val="black"/>
              </a:solidFill>
              <a:latin typeface="Calibri"/>
              <a:cs typeface="+mn-cs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71563" y="2786063"/>
            <a:ext cx="2500312" cy="61595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100" dirty="0">
                <a:solidFill>
                  <a:prstClr val="black"/>
                </a:solidFill>
                <a:latin typeface="Calibri"/>
                <a:cs typeface="+mn-cs"/>
              </a:rPr>
              <a:t>Пожарная безопасность, гражданская оборона, предупреждение </a:t>
            </a: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чрезвычайных ситуаций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71563" y="3429000"/>
            <a:ext cx="2500312" cy="27622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Национальная экономика</a:t>
            </a:r>
          </a:p>
        </p:txBody>
      </p:sp>
      <p:sp>
        <p:nvSpPr>
          <p:cNvPr id="29" name="TextBox 64"/>
          <p:cNvSpPr txBox="1">
            <a:spLocks noChangeArrowheads="1"/>
          </p:cNvSpPr>
          <p:nvPr/>
        </p:nvSpPr>
        <p:spPr bwMode="auto">
          <a:xfrm>
            <a:off x="1071563" y="3786188"/>
            <a:ext cx="2500312" cy="276225"/>
          </a:xfrm>
          <a:prstGeom prst="rect">
            <a:avLst/>
          </a:prstGeom>
          <a:solidFill>
            <a:srgbClr val="FADAF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Жилищно-коммунальное хозяйство</a:t>
            </a:r>
          </a:p>
        </p:txBody>
      </p:sp>
      <p:sp>
        <p:nvSpPr>
          <p:cNvPr id="30" name="TextBox 65"/>
          <p:cNvSpPr txBox="1">
            <a:spLocks noChangeArrowheads="1"/>
          </p:cNvSpPr>
          <p:nvPr/>
        </p:nvSpPr>
        <p:spPr bwMode="auto">
          <a:xfrm>
            <a:off x="1071563" y="4214813"/>
            <a:ext cx="2500312" cy="276225"/>
          </a:xfrm>
          <a:prstGeom prst="rect">
            <a:avLst/>
          </a:prstGeom>
          <a:solidFill>
            <a:srgbClr val="FFC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Охрана окружающей среды</a:t>
            </a:r>
          </a:p>
        </p:txBody>
      </p:sp>
      <p:sp>
        <p:nvSpPr>
          <p:cNvPr id="31" name="TextBox 68"/>
          <p:cNvSpPr txBox="1">
            <a:spLocks noChangeArrowheads="1"/>
          </p:cNvSpPr>
          <p:nvPr/>
        </p:nvSpPr>
        <p:spPr bwMode="auto">
          <a:xfrm>
            <a:off x="1071563" y="4572000"/>
            <a:ext cx="2500312" cy="276225"/>
          </a:xfrm>
          <a:prstGeom prst="rect">
            <a:avLst/>
          </a:prstGeom>
          <a:solidFill>
            <a:srgbClr val="50BCB9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Образование</a:t>
            </a:r>
          </a:p>
        </p:txBody>
      </p:sp>
      <p:sp>
        <p:nvSpPr>
          <p:cNvPr id="32" name="TextBox 69"/>
          <p:cNvSpPr txBox="1">
            <a:spLocks noChangeArrowheads="1"/>
          </p:cNvSpPr>
          <p:nvPr/>
        </p:nvSpPr>
        <p:spPr bwMode="auto">
          <a:xfrm>
            <a:off x="1071563" y="5000625"/>
            <a:ext cx="2500312" cy="276225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Культура, кинематография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1071563" y="5500688"/>
            <a:ext cx="2500312" cy="27622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Здравоохранение</a:t>
            </a:r>
          </a:p>
        </p:txBody>
      </p:sp>
      <p:sp>
        <p:nvSpPr>
          <p:cNvPr id="34" name="Прямоугольник 72"/>
          <p:cNvSpPr>
            <a:spLocks noChangeArrowheads="1"/>
          </p:cNvSpPr>
          <p:nvPr/>
        </p:nvSpPr>
        <p:spPr bwMode="auto">
          <a:xfrm>
            <a:off x="1071563" y="5929313"/>
            <a:ext cx="2500312" cy="276225"/>
          </a:xfrm>
          <a:prstGeom prst="rect">
            <a:avLst/>
          </a:prstGeom>
          <a:solidFill>
            <a:srgbClr val="A65A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Социальная политика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5572125" y="2071688"/>
            <a:ext cx="3143250" cy="27622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dirty="0">
                <a:solidFill>
                  <a:prstClr val="black"/>
                </a:solidFill>
                <a:latin typeface="Calibri"/>
                <a:cs typeface="+mn-cs"/>
              </a:rPr>
              <a:t>Физическая культура и спорт</a:t>
            </a:r>
          </a:p>
        </p:txBody>
      </p:sp>
      <p:sp>
        <p:nvSpPr>
          <p:cNvPr id="36" name="Прямоугольник 74"/>
          <p:cNvSpPr>
            <a:spLocks noChangeArrowheads="1"/>
          </p:cNvSpPr>
          <p:nvPr/>
        </p:nvSpPr>
        <p:spPr bwMode="auto">
          <a:xfrm>
            <a:off x="5572125" y="2643188"/>
            <a:ext cx="3143250" cy="28575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Средства массовой информации</a:t>
            </a:r>
          </a:p>
        </p:txBody>
      </p:sp>
      <p:sp>
        <p:nvSpPr>
          <p:cNvPr id="37" name="Прямоугольник 76"/>
          <p:cNvSpPr>
            <a:spLocks noChangeArrowheads="1"/>
          </p:cNvSpPr>
          <p:nvPr/>
        </p:nvSpPr>
        <p:spPr bwMode="auto">
          <a:xfrm>
            <a:off x="5572125" y="3143250"/>
            <a:ext cx="3071813" cy="461963"/>
          </a:xfrm>
          <a:prstGeom prst="rect">
            <a:avLst/>
          </a:prstGeom>
          <a:solidFill>
            <a:srgbClr val="D49E6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Обслуживание государственного и </a:t>
            </a:r>
          </a:p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муниципального долга</a:t>
            </a:r>
          </a:p>
        </p:txBody>
      </p:sp>
      <p:sp>
        <p:nvSpPr>
          <p:cNvPr id="38" name="Прямоугольник 77"/>
          <p:cNvSpPr>
            <a:spLocks noChangeArrowheads="1"/>
          </p:cNvSpPr>
          <p:nvPr/>
        </p:nvSpPr>
        <p:spPr bwMode="auto">
          <a:xfrm>
            <a:off x="5572125" y="3786188"/>
            <a:ext cx="3143250" cy="646112"/>
          </a:xfrm>
          <a:prstGeom prst="rect">
            <a:avLst/>
          </a:prstGeom>
          <a:solidFill>
            <a:srgbClr val="00B0F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r>
              <a:rPr lang="ru-RU" altLang="ru-RU" sz="1200">
                <a:solidFill>
                  <a:prstClr val="black"/>
                </a:solidFill>
                <a:cs typeface="+mn-cs"/>
              </a:rPr>
              <a:t>Межбюджетные трансферты общего характера бюджетам субъектов Российской Федерации и муниципальных образований</a:t>
            </a:r>
          </a:p>
        </p:txBody>
      </p:sp>
      <p:pic>
        <p:nvPicPr>
          <p:cNvPr id="42" name="Picture 7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" y="2428875"/>
            <a:ext cx="500063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3" name="Picture 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8926" y="4556051"/>
            <a:ext cx="2989457" cy="1779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4603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8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187825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9" name="Рисунок 39" descr="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15313" y="4203700"/>
            <a:ext cx="844550" cy="74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1071538" y="285728"/>
            <a:ext cx="7500990" cy="396044"/>
          </a:xfrm>
          <a:prstGeom prst="rect">
            <a:avLst/>
          </a:prstGeom>
          <a:gradFill flip="none" rotWithShape="1">
            <a:gsLst>
              <a:gs pos="0">
                <a:srgbClr val="FFF200"/>
              </a:gs>
              <a:gs pos="25000">
                <a:srgbClr val="FFC000"/>
              </a:gs>
              <a:gs pos="71000">
                <a:srgbClr val="C00000"/>
              </a:gs>
              <a:gs pos="100000">
                <a:srgbClr val="4D0808"/>
              </a:gs>
            </a:gsLst>
            <a:lin ang="8100000" scaled="1"/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  <a:p>
            <a:pPr algn="ctr">
              <a:spcBef>
                <a:spcPct val="20000"/>
              </a:spcBef>
              <a:buFont typeface="Arial" charset="0"/>
              <a:buNone/>
              <a:defRPr/>
            </a:pPr>
            <a:r>
              <a:rPr lang="ru-RU" sz="2600" b="1" i="1" dirty="0" smtClean="0">
                <a:solidFill>
                  <a:prstClr val="white"/>
                </a:solidFill>
              </a:rPr>
              <a:t>Государственный долг</a:t>
            </a:r>
          </a:p>
          <a:p>
            <a:pPr>
              <a:spcBef>
                <a:spcPct val="20000"/>
              </a:spcBef>
              <a:buFont typeface="Arial" charset="0"/>
              <a:buNone/>
              <a:defRPr/>
            </a:pPr>
            <a:endParaRPr lang="ru-RU" sz="2600" b="1" i="1" dirty="0" smtClean="0">
              <a:solidFill>
                <a:prstClr val="white"/>
              </a:solidFill>
            </a:endParaRPr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01187"/>
            <a:ext cx="3419872" cy="25649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11"/>
          <p:cNvSpPr txBox="1"/>
          <p:nvPr/>
        </p:nvSpPr>
        <p:spPr>
          <a:xfrm>
            <a:off x="539552" y="1268760"/>
            <a:ext cx="7872445" cy="646113"/>
          </a:xfrm>
          <a:prstGeom prst="rect">
            <a:avLst/>
          </a:pr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</a:rPr>
              <a:t>Государственный долг - это долговые обязательства бюджета, выраженные в валюте Российской Федерации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39551" y="3153167"/>
            <a:ext cx="7872446" cy="369888"/>
          </a:xfrm>
          <a:prstGeom prst="rect">
            <a:avLst/>
          </a:prstGeom>
          <a:gradFill flip="none" rotWithShape="1">
            <a:gsLst>
              <a:gs pos="0">
                <a:schemeClr val="bg2">
                  <a:lumMod val="75000"/>
                  <a:shade val="30000"/>
                  <a:satMod val="115000"/>
                </a:schemeClr>
              </a:gs>
              <a:gs pos="50000">
                <a:schemeClr val="bg2">
                  <a:lumMod val="75000"/>
                  <a:shade val="67500"/>
                  <a:satMod val="115000"/>
                </a:schemeClr>
              </a:gs>
              <a:gs pos="100000">
                <a:schemeClr val="bg2">
                  <a:lumMod val="75000"/>
                  <a:shade val="100000"/>
                  <a:satMod val="115000"/>
                </a:schemeClr>
              </a:gs>
            </a:gsLst>
            <a:lin ang="8100000" scaled="1"/>
            <a:tileRect/>
          </a:gradFill>
          <a:ln w="38100"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prstClr val="white"/>
                </a:solidFill>
                <a:latin typeface="Calibri"/>
                <a:cs typeface="+mn-cs"/>
              </a:rPr>
              <a:t>Структура государственного долга выглядит следующим образом:</a:t>
            </a:r>
          </a:p>
        </p:txBody>
      </p:sp>
      <p:grpSp>
        <p:nvGrpSpPr>
          <p:cNvPr id="14" name="Группа 136"/>
          <p:cNvGrpSpPr>
            <a:grpSpLocks/>
          </p:cNvGrpSpPr>
          <p:nvPr/>
        </p:nvGrpSpPr>
        <p:grpSpPr bwMode="auto">
          <a:xfrm>
            <a:off x="3671390" y="3581625"/>
            <a:ext cx="4191402" cy="2825700"/>
            <a:chOff x="2936230" y="2890313"/>
            <a:chExt cx="2680633" cy="2753265"/>
          </a:xfrm>
        </p:grpSpPr>
        <p:sp>
          <p:nvSpPr>
            <p:cNvPr id="15" name="Прямоугольник 14"/>
            <p:cNvSpPr/>
            <p:nvPr/>
          </p:nvSpPr>
          <p:spPr>
            <a:xfrm>
              <a:off x="3510696" y="2919723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dirty="0">
                  <a:solidFill>
                    <a:prstClr val="white"/>
                  </a:solidFill>
                </a:rPr>
                <a:t>Размещение ценных бумаг (облигаций)</a:t>
              </a:r>
            </a:p>
          </p:txBody>
        </p:sp>
        <p:sp>
          <p:nvSpPr>
            <p:cNvPr id="16" name="Прямоугольник 15"/>
            <p:cNvSpPr/>
            <p:nvPr/>
          </p:nvSpPr>
          <p:spPr>
            <a:xfrm>
              <a:off x="3519101" y="3572780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бюджетных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7" name="Прямоугольник 16"/>
            <p:cNvSpPr/>
            <p:nvPr/>
          </p:nvSpPr>
          <p:spPr>
            <a:xfrm>
              <a:off x="3519101" y="4257735"/>
              <a:ext cx="2071702" cy="571504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Привлечение банковских кредитов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sp>
          <p:nvSpPr>
            <p:cNvPr id="18" name="Прямоугольник 17"/>
            <p:cNvSpPr/>
            <p:nvPr/>
          </p:nvSpPr>
          <p:spPr>
            <a:xfrm>
              <a:off x="3545161" y="4929198"/>
              <a:ext cx="2071702" cy="714380"/>
            </a:xfrm>
            <a:prstGeom prst="rect">
              <a:avLst/>
            </a:prstGeom>
            <a:gradFill flip="none" rotWithShape="1">
              <a:gsLst>
                <a:gs pos="0">
                  <a:schemeClr val="accent1">
                    <a:shade val="30000"/>
                    <a:satMod val="115000"/>
                  </a:schemeClr>
                </a:gs>
                <a:gs pos="50000">
                  <a:schemeClr val="accent1">
                    <a:shade val="67500"/>
                    <a:satMod val="115000"/>
                  </a:schemeClr>
                </a:gs>
                <a:gs pos="100000">
                  <a:schemeClr val="accent1">
                    <a:shade val="100000"/>
                    <a:satMod val="115000"/>
                  </a:schemeClr>
                </a:gs>
              </a:gsLst>
              <a:path path="circle">
                <a:fillToRect t="100000" r="100000"/>
              </a:path>
              <a:tileRect l="-100000" b="-100000"/>
            </a:gra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1600" dirty="0">
                  <a:solidFill>
                    <a:prstClr val="white"/>
                  </a:solidFill>
                </a:rPr>
                <a:t>Предоставление государственных гарантий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ru-RU" sz="1600" dirty="0">
                <a:solidFill>
                  <a:prstClr val="white"/>
                </a:solidFill>
              </a:endParaRPr>
            </a:p>
          </p:txBody>
        </p:sp>
        <p:grpSp>
          <p:nvGrpSpPr>
            <p:cNvPr id="19" name="Группа 114"/>
            <p:cNvGrpSpPr>
              <a:grpSpLocks/>
            </p:cNvGrpSpPr>
            <p:nvPr/>
          </p:nvGrpSpPr>
          <p:grpSpPr bwMode="auto">
            <a:xfrm rot="-5400000">
              <a:off x="1906874" y="3919669"/>
              <a:ext cx="2570791" cy="512080"/>
              <a:chOff x="1814470" y="3079116"/>
              <a:chExt cx="5643949" cy="512081"/>
            </a:xfrm>
          </p:grpSpPr>
          <p:cxnSp>
            <p:nvCxnSpPr>
              <p:cNvPr id="21" name="Прямая соединительная линия 20"/>
              <p:cNvCxnSpPr/>
              <p:nvPr/>
            </p:nvCxnSpPr>
            <p:spPr>
              <a:xfrm>
                <a:off x="1814470" y="3084403"/>
                <a:ext cx="5643949" cy="2011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Прямая соединительная линия 21"/>
              <p:cNvCxnSpPr/>
              <p:nvPr/>
            </p:nvCxnSpPr>
            <p:spPr>
              <a:xfrm rot="5400000">
                <a:off x="1708604" y="3302078"/>
                <a:ext cx="427306" cy="0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Прямая соединительная линия 22"/>
              <p:cNvCxnSpPr/>
              <p:nvPr/>
            </p:nvCxnSpPr>
            <p:spPr>
              <a:xfrm rot="5400000">
                <a:off x="3513740" y="3339650"/>
                <a:ext cx="499696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Прямая соединительная линия 23"/>
              <p:cNvCxnSpPr/>
              <p:nvPr/>
            </p:nvCxnSpPr>
            <p:spPr>
              <a:xfrm rot="5400000">
                <a:off x="6682970" y="3291573"/>
                <a:ext cx="428312" cy="3397"/>
              </a:xfrm>
              <a:prstGeom prst="line">
                <a:avLst/>
              </a:prstGeom>
              <a:ln w="38100">
                <a:solidFill>
                  <a:schemeClr val="accent3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0" name="Прямая соединительная линия 19"/>
            <p:cNvCxnSpPr/>
            <p:nvPr/>
          </p:nvCxnSpPr>
          <p:spPr>
            <a:xfrm>
              <a:off x="2948613" y="3934780"/>
              <a:ext cx="499695" cy="1546"/>
            </a:xfrm>
            <a:prstGeom prst="line">
              <a:avLst/>
            </a:prstGeom>
            <a:ln w="38100">
              <a:solidFill>
                <a:schemeClr val="accent3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25"/>
          <p:cNvSpPr txBox="1"/>
          <p:nvPr/>
        </p:nvSpPr>
        <p:spPr>
          <a:xfrm>
            <a:off x="528194" y="2132856"/>
            <a:ext cx="7890073" cy="830997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0000"/>
                  <a:lumOff val="40000"/>
                  <a:shade val="30000"/>
                  <a:satMod val="115000"/>
                </a:schemeClr>
              </a:gs>
              <a:gs pos="50000">
                <a:schemeClr val="accent4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4">
                  <a:lumMod val="60000"/>
                  <a:lumOff val="40000"/>
                  <a:shade val="100000"/>
                  <a:satMod val="115000"/>
                </a:schemeClr>
              </a:gs>
            </a:gsLst>
            <a:lin ang="2700000" scaled="1"/>
            <a:tileRect/>
          </a:gradFill>
        </p:spPr>
        <p:txBody>
          <a:bodyPr wrap="square">
            <a:spAutoFit/>
          </a:bodyPr>
          <a:lstStyle/>
          <a:p>
            <a:pPr algn="just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Поскольку бюджет </a:t>
            </a:r>
            <a:r>
              <a:rPr lang="ru-RU" sz="1600" dirty="0" smtClean="0">
                <a:solidFill>
                  <a:prstClr val="white"/>
                </a:solidFill>
                <a:latin typeface="Calibri"/>
                <a:cs typeface="+mn-cs"/>
              </a:rPr>
              <a:t>Чувашской Республики формируется </a:t>
            </a:r>
            <a:r>
              <a:rPr lang="ru-RU" sz="1600" dirty="0">
                <a:solidFill>
                  <a:prstClr val="white"/>
                </a:solidFill>
                <a:latin typeface="Calibri"/>
                <a:cs typeface="+mn-cs"/>
              </a:rPr>
              <a:t>с дефицитом, то для финансирования расходов, не обеспеченных доходами, привлекаются банковские кредиты, кредиты из федерального бюджета, размещаются облигационные займы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7700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чем основывается проект республиканского бюджета Чувашской Республики?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779980058"/>
              </p:ext>
            </p:extLst>
          </p:nvPr>
        </p:nvGraphicFramePr>
        <p:xfrm>
          <a:off x="467544" y="2132856"/>
          <a:ext cx="8136904" cy="43822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2" name="Скругленный прямоугольник 21"/>
          <p:cNvSpPr/>
          <p:nvPr/>
        </p:nvSpPr>
        <p:spPr>
          <a:xfrm>
            <a:off x="1259632" y="980728"/>
            <a:ext cx="6840760" cy="725679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Составление проекта республиканского бюджета Чувашской Республики основывается на: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82993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Бюджетный процесс – ежегодное формирование и исполнение бюджета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829551783"/>
              </p:ext>
            </p:extLst>
          </p:nvPr>
        </p:nvGraphicFramePr>
        <p:xfrm>
          <a:off x="0" y="980728"/>
          <a:ext cx="9144000" cy="5832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251520" y="1052736"/>
            <a:ext cx="1656184" cy="290831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март - июнь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1520" y="1484784"/>
            <a:ext cx="1656184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7092280" y="105273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февраль - октябрь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7092280" y="1484784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7290048" y="2924944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октябрь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7290048" y="3356992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804248" y="5517232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804248" y="5949280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законодательные, представительные органы власти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85775" y="5373216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декабрь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285775" y="5808064"/>
            <a:ext cx="1853952" cy="1049936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органы исполнительной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власти, органы местного самоуправления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4614" y="3207367"/>
            <a:ext cx="1853952" cy="290832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solidFill>
                  <a:prstClr val="black"/>
                </a:solidFill>
                <a:latin typeface="TimesET" pitchFamily="2" charset="0"/>
              </a:rPr>
              <a:t>январь - февраль</a:t>
            </a:r>
            <a:endParaRPr lang="ru-RU" sz="16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-17512" y="3681028"/>
            <a:ext cx="1853952" cy="6480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органы исполнительной власти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454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kredi_politik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429000"/>
            <a:ext cx="259313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</a:rPr>
              <a:t>Риски и проблемы в сфере бюджетной политики Чувашской Республики</a:t>
            </a:r>
            <a:endParaRPr lang="ru-RU" sz="22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11</a:t>
            </a:fld>
            <a:endParaRPr lang="ru-RU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6192688" cy="187220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Ухудшение условий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функционирования экономики приводит к замедлению роста или снижению доходов бюджетов, а расходные обязательства сохраняются практически на прежнем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уровне. Дефицит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становится угрозой выполнения социальных обязательств государства и для его преодоления применяются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мобилизации доходов и оптимизации использования бюджетных средств, направленные на обеспечение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баланса.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2483768" y="3130772"/>
            <a:ext cx="6489104" cy="253047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Когда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возможности привлечения традиционных доходных источников (налоги, сборы, отчисления и др.) и сокращения расходов исчерпаны, на покрытие дефицита бюджета направляются заемные средства. </a:t>
            </a:r>
            <a:endParaRPr lang="ru-RU" sz="15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Формирование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эффективного механизма заимствований, позволяющего привлекать дополнительные ресурсы при минимальных издержках, - суть долговой политики региона, нацеленной, прежде всего, на преодоление дефицитности бюджета и достижение его сбалансированности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Вытекающая из этого задача – сокращение государственного долга Чувашской Республики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79512" y="5733256"/>
            <a:ext cx="5616624" cy="93610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Проведение </a:t>
            </a:r>
            <a:r>
              <a:rPr lang="ru-RU" sz="15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предсказуемой и ответственной бюджетной политики является важнейшей предпосылкой для обеспечения макроэкономической </a:t>
            </a:r>
            <a:r>
              <a:rPr lang="ru-RU" sz="15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стабильности.</a:t>
            </a:r>
          </a:p>
        </p:txBody>
      </p:sp>
      <p:pic>
        <p:nvPicPr>
          <p:cNvPr id="1027" name="Picture 3" descr="E:\11e809349eb14856577a0116ad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332230" cy="1865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35621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26218" cy="980728"/>
          </a:xfrm>
        </p:spPr>
        <p:txBody>
          <a:bodyPr/>
          <a:lstStyle/>
          <a:p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Меры, принимаемые в Чувашской Республике для минимизации основных бюджетных рисков и преодоления проблем </a:t>
            </a:r>
            <a:r>
              <a:rPr lang="ru-RU" altLang="ru-RU" sz="21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бюджетной </a:t>
            </a:r>
            <a:r>
              <a:rPr lang="ru-RU" altLang="ru-RU" sz="21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сфере</a:t>
            </a:r>
            <a:endParaRPr lang="ru-RU" sz="2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39552" y="1052737"/>
            <a:ext cx="7759026" cy="936104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оздоровлению государственных финансов Чувашской Республики и </a:t>
            </a:r>
            <a:r>
              <a:rPr lang="ru-RU" sz="2000" dirty="0" smtClean="0"/>
              <a:t>план </a:t>
            </a:r>
            <a:r>
              <a:rPr lang="ru-RU" sz="2000" dirty="0"/>
              <a:t>мероприятий по сокращению государственного долга Чувашской Республики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4896772" y="1988840"/>
            <a:ext cx="4185023" cy="79208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утверждены </a:t>
            </a:r>
            <a:r>
              <a:rPr lang="ru-RU" sz="1600" dirty="0"/>
              <a:t>распоряжением Кабинета Министров Чувашской Республики от 21 января 2013 г. № </a:t>
            </a:r>
            <a:r>
              <a:rPr lang="ru-RU" sz="1600" dirty="0" smtClean="0"/>
              <a:t>21-р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11036" y="2852936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 smtClean="0"/>
              <a:t>План </a:t>
            </a:r>
            <a:r>
              <a:rPr lang="ru-RU" sz="2000" dirty="0"/>
              <a:t>мероприятий по росту доходов, оптимизации расходов и совершенствованию долговой политики Чувашской Республики на 2013–2018 годы</a:t>
            </a:r>
            <a:endParaRPr lang="ru-RU" sz="2000" dirty="0">
              <a:solidFill>
                <a:prstClr val="black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896771" y="3871433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Кабинета Министров Чувашской Республики 15 ноября 2013 г. № 680-р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11036" y="4718083"/>
            <a:ext cx="7759026" cy="1025781"/>
          </a:xfrm>
          <a:prstGeom prst="roundRect">
            <a:avLst/>
          </a:prstGeom>
          <a:solidFill>
            <a:srgbClr val="FFFF99"/>
          </a:solidFill>
          <a:effectLst>
            <a:glow rad="139700">
              <a:srgbClr val="FFCCFF">
                <a:alpha val="40000"/>
              </a:srgbClr>
            </a:glow>
            <a:outerShdw blurRad="40000" dist="20000" dir="5400000" rotWithShape="0">
              <a:srgbClr val="000000">
                <a:alpha val="38000"/>
              </a:srgbClr>
            </a:outerShdw>
            <a:softEdge rad="25400"/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/>
              <a:t>План обеспечения стабильного социально-экономического развития Чувашской Республики на 2016 - 2017 годы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4896771" y="5736580"/>
            <a:ext cx="4185023" cy="86409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 anchorCtr="0"/>
          <a:lstStyle/>
          <a:p>
            <a:r>
              <a:rPr lang="ru-RU" sz="1600" dirty="0" smtClean="0"/>
              <a:t>утвержден </a:t>
            </a:r>
            <a:r>
              <a:rPr lang="ru-RU" sz="1600" dirty="0"/>
              <a:t>распоряжением </a:t>
            </a:r>
            <a:r>
              <a:rPr lang="ru-RU" sz="1600" dirty="0" smtClean="0"/>
              <a:t>Главы </a:t>
            </a:r>
            <a:r>
              <a:rPr lang="ru-RU" sz="1600" dirty="0"/>
              <a:t>Чувашской Республики </a:t>
            </a:r>
            <a:r>
              <a:rPr lang="ru-RU" sz="1600" dirty="0" smtClean="0"/>
              <a:t>14 марта 2016 </a:t>
            </a:r>
            <a:r>
              <a:rPr lang="ru-RU" sz="1600" dirty="0"/>
              <a:t>г. № </a:t>
            </a:r>
            <a:r>
              <a:rPr lang="ru-RU" sz="1600" dirty="0" smtClean="0"/>
              <a:t>66-рг </a:t>
            </a:r>
            <a:endParaRPr lang="ru-RU" sz="1500" b="1" dirty="0">
              <a:solidFill>
                <a:prstClr val="black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841890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:\ОБП\Лукин\Картинки\задачи бюджетной политикит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4804" y="986061"/>
            <a:ext cx="2419350" cy="18859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бюджетной политики</a:t>
            </a:r>
            <a:b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2016-2018 годы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179512" y="1124744"/>
            <a:ext cx="6768752" cy="1224136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обеспечение </a:t>
            </a:r>
            <a:r>
              <a:rPr lang="ru-RU" sz="2000" b="1" dirty="0">
                <a:latin typeface="TimesET" pitchFamily="2" charset="0"/>
              </a:rPr>
              <a:t>сбалансированности и финансовой устойчивости бюджетной </a:t>
            </a:r>
            <a:r>
              <a:rPr lang="ru-RU" sz="2000" b="1" dirty="0" smtClean="0">
                <a:latin typeface="TimesET" pitchFamily="2" charset="0"/>
              </a:rPr>
              <a:t>системы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79512" y="3645024"/>
            <a:ext cx="4382938" cy="576064"/>
          </a:xfrm>
          <a:prstGeom prst="ellips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Принято решение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319585" y="4370412"/>
            <a:ext cx="6624737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о формировании республиканского бюджета Чувашской Республики только на один </a:t>
            </a:r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год – 2016 год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3065959" y="2132856"/>
            <a:ext cx="5898529" cy="1440160"/>
          </a:xfrm>
          <a:prstGeom prst="ellipse">
            <a:avLst/>
          </a:prstGeom>
          <a:gradFill flip="none" rotWithShape="1">
            <a:gsLst>
              <a:gs pos="0">
                <a:schemeClr val="accent5">
                  <a:tint val="50000"/>
                  <a:satMod val="300000"/>
                </a:schemeClr>
              </a:gs>
              <a:gs pos="35000">
                <a:schemeClr val="accent5">
                  <a:tint val="37000"/>
                  <a:satMod val="300000"/>
                </a:schemeClr>
              </a:gs>
              <a:gs pos="100000">
                <a:schemeClr val="accent5">
                  <a:tint val="15000"/>
                  <a:satMod val="350000"/>
                </a:schemeClr>
              </a:gs>
            </a:gsLst>
            <a:lin ang="16200000" scaled="1"/>
            <a:tileRect/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b="1" dirty="0" smtClean="0">
                <a:latin typeface="TimesET" pitchFamily="2" charset="0"/>
              </a:rPr>
              <a:t>безусловное выполнение </a:t>
            </a:r>
            <a:r>
              <a:rPr lang="ru-RU" sz="2000" b="1" dirty="0">
                <a:latin typeface="TimesET" pitchFamily="2" charset="0"/>
              </a:rPr>
              <a:t>всех принятых обязательств республики</a:t>
            </a: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2374057" y="5535810"/>
            <a:ext cx="6624736" cy="1074812"/>
          </a:xfrm>
          <a:prstGeom prst="roundRect">
            <a:avLst/>
          </a:prstGeom>
          <a:solidFill>
            <a:srgbClr val="FFFF99">
              <a:alpha val="42000"/>
            </a:srgb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ET" pitchFamily="2" charset="0"/>
              </a:rPr>
              <a:t>срок внесения проекта закона о бюджете в Государственный Совет Чувашской Республики перенесен с 15 октября на 10 ноября</a:t>
            </a:r>
            <a:endParaRPr lang="ru-RU" sz="20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ET" pitchFamily="2" charset="0"/>
            </a:endParaRPr>
          </a:p>
        </p:txBody>
      </p:sp>
      <p:pic>
        <p:nvPicPr>
          <p:cNvPr id="2050" name="Picture 2" descr="T:\ОБП\IvNik\картинки\2015\i (2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" y="4625280"/>
            <a:ext cx="2362200" cy="1809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IvNik\картинки\2015\базовый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35" y="2492896"/>
            <a:ext cx="2276450" cy="101766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3117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5" name="Picture 5" descr="T:\ОБП\IvNik\картинки\2015\неблагоприятн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991400"/>
            <a:ext cx="2491019" cy="1091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T:\ОБП\Лукин\Картинки\УСН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052736"/>
            <a:ext cx="2520280" cy="16710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T:\ОБП\Лукин\Картинки\расходы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751" y="4882030"/>
            <a:ext cx="2619375" cy="12692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altLang="ru-RU" sz="28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Результаты бюджетной политики в 2015 году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Группа 10"/>
          <p:cNvGrpSpPr/>
          <p:nvPr/>
        </p:nvGrpSpPr>
        <p:grpSpPr>
          <a:xfrm>
            <a:off x="179440" y="1124744"/>
            <a:ext cx="4376613" cy="1015553"/>
            <a:chOff x="2625308" y="-1611"/>
            <a:chExt cx="3551167" cy="1138055"/>
          </a:xfrm>
          <a:solidFill>
            <a:schemeClr val="accent2"/>
          </a:solidFill>
        </p:grpSpPr>
        <p:sp>
          <p:nvSpPr>
            <p:cNvPr id="12" name="Скругленный прямоугольник 11"/>
            <p:cNvSpPr/>
            <p:nvPr/>
          </p:nvSpPr>
          <p:spPr>
            <a:xfrm>
              <a:off x="2625308" y="-1611"/>
              <a:ext cx="3551167" cy="1138055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Скругленный прямоугольник 4"/>
            <p:cNvSpPr/>
            <p:nvPr/>
          </p:nvSpPr>
          <p:spPr>
            <a:xfrm>
              <a:off x="2797382" y="53944"/>
              <a:ext cx="3216751" cy="102694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введен "онлайн контроль" налоговых поступлений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4" name="Группа 13"/>
          <p:cNvGrpSpPr/>
          <p:nvPr/>
        </p:nvGrpSpPr>
        <p:grpSpPr>
          <a:xfrm>
            <a:off x="179512" y="2276872"/>
            <a:ext cx="4334512" cy="1080120"/>
            <a:chOff x="0" y="1932726"/>
            <a:chExt cx="4334512" cy="1071872"/>
          </a:xfrm>
          <a:solidFill>
            <a:schemeClr val="tx2">
              <a:lumMod val="60000"/>
              <a:lumOff val="40000"/>
            </a:schemeClr>
          </a:solidFill>
        </p:grpSpPr>
        <p:sp>
          <p:nvSpPr>
            <p:cNvPr id="15" name="Скругленный прямоугольник 14"/>
            <p:cNvSpPr/>
            <p:nvPr/>
          </p:nvSpPr>
          <p:spPr>
            <a:xfrm>
              <a:off x="0" y="1932726"/>
              <a:ext cx="4334512" cy="1071872"/>
            </a:xfrm>
            <a:prstGeom prst="round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Скругленный прямоугольник 4"/>
            <p:cNvSpPr/>
            <p:nvPr/>
          </p:nvSpPr>
          <p:spPr>
            <a:xfrm>
              <a:off x="52324" y="1985050"/>
              <a:ext cx="4229864" cy="967224"/>
            </a:xfrm>
            <a:prstGeom prst="rect">
              <a:avLst/>
            </a:prstGeom>
            <a:grpFill/>
            <a:ln>
              <a:solidFill>
                <a:schemeClr val="tx2">
                  <a:lumMod val="60000"/>
                  <a:lumOff val="40000"/>
                </a:schemeClr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сформированы "информационные кейсы" налогоплательщиков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5" name="Группа 16"/>
          <p:cNvGrpSpPr/>
          <p:nvPr/>
        </p:nvGrpSpPr>
        <p:grpSpPr>
          <a:xfrm>
            <a:off x="4602980" y="1181016"/>
            <a:ext cx="4389145" cy="1167011"/>
            <a:chOff x="348318" y="829076"/>
            <a:chExt cx="4710518" cy="1945450"/>
          </a:xfrm>
          <a:solidFill>
            <a:schemeClr val="accent6"/>
          </a:solidFill>
        </p:grpSpPr>
        <p:sp>
          <p:nvSpPr>
            <p:cNvPr id="18" name="Скругленный прямоугольник 17"/>
            <p:cNvSpPr/>
            <p:nvPr/>
          </p:nvSpPr>
          <p:spPr>
            <a:xfrm>
              <a:off x="348318" y="829076"/>
              <a:ext cx="4710518" cy="1945450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4681519"/>
                <a:satOff val="-5839"/>
                <a:lumOff val="1373"/>
                <a:alphaOff val="0"/>
              </a:schemeClr>
            </a:fillRef>
            <a:effectRef idx="0">
              <a:schemeClr val="accent2">
                <a:hueOff val="4681519"/>
                <a:satOff val="-5839"/>
                <a:lumOff val="1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Скругленный прямоугольник 4"/>
            <p:cNvSpPr/>
            <p:nvPr/>
          </p:nvSpPr>
          <p:spPr>
            <a:xfrm>
              <a:off x="443287" y="924045"/>
              <a:ext cx="4520580" cy="1755512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разработаны "дорожные карты" по оптимизации бюджетных расходов, увеличению собственных доходов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6" name="Группа 19"/>
          <p:cNvGrpSpPr/>
          <p:nvPr/>
        </p:nvGrpSpPr>
        <p:grpSpPr>
          <a:xfrm>
            <a:off x="179512" y="3429000"/>
            <a:ext cx="4356548" cy="1008112"/>
            <a:chOff x="2105662" y="58143"/>
            <a:chExt cx="6225861" cy="2563058"/>
          </a:xfrm>
        </p:grpSpPr>
        <p:sp>
          <p:nvSpPr>
            <p:cNvPr id="21" name="Скругленный прямоугольник 20"/>
            <p:cNvSpPr/>
            <p:nvPr/>
          </p:nvSpPr>
          <p:spPr>
            <a:xfrm>
              <a:off x="2105662" y="188473"/>
              <a:ext cx="6225861" cy="2432728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Скругленный прямоугольник 4"/>
            <p:cNvSpPr/>
            <p:nvPr/>
          </p:nvSpPr>
          <p:spPr>
            <a:xfrm>
              <a:off x="2178081" y="58143"/>
              <a:ext cx="5988349" cy="256305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применен инструмент "системного администрирования"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Группа 25"/>
          <p:cNvGrpSpPr/>
          <p:nvPr/>
        </p:nvGrpSpPr>
        <p:grpSpPr>
          <a:xfrm>
            <a:off x="4661875" y="2499257"/>
            <a:ext cx="4356548" cy="635349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7" name="Скругленный прямоугольник 26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endParaRPr lang="ru-RU" sz="2000" b="1" dirty="0" smtClean="0">
                <a:solidFill>
                  <a:prstClr val="white"/>
                </a:solidFill>
                <a:latin typeface="TimesET" pitchFamily="2" charset="0"/>
              </a:endParaRP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реализованы кейсы: </a:t>
              </a:r>
            </a:p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pic>
        <p:nvPicPr>
          <p:cNvPr id="29" name="Picture 3" descr="T:\ОБП\IvNik\картинки\2015\антикр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4373" y="5014662"/>
            <a:ext cx="3544193" cy="16561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Группа 23"/>
          <p:cNvGrpSpPr/>
          <p:nvPr/>
        </p:nvGrpSpPr>
        <p:grpSpPr>
          <a:xfrm>
            <a:off x="4932040" y="3211602"/>
            <a:ext cx="4060085" cy="650818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"</a:t>
              </a:r>
              <a:r>
                <a:rPr lang="ru-RU" sz="2000" b="1" dirty="0">
                  <a:solidFill>
                    <a:prstClr val="white"/>
                  </a:solidFill>
                  <a:latin typeface="TimesET" pitchFamily="2" charset="0"/>
                </a:rPr>
                <a:t>качество </a:t>
              </a: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льгот" </a:t>
              </a:r>
            </a:p>
          </p:txBody>
        </p:sp>
      </p:grpSp>
      <p:grpSp>
        <p:nvGrpSpPr>
          <p:cNvPr id="9" name="Группа 30"/>
          <p:cNvGrpSpPr/>
          <p:nvPr/>
        </p:nvGrpSpPr>
        <p:grpSpPr>
          <a:xfrm>
            <a:off x="4932040" y="4506370"/>
            <a:ext cx="4055627" cy="659693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32" name="Скругленный прямоугольник 31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2000" b="1" dirty="0" smtClean="0">
                  <a:solidFill>
                    <a:prstClr val="white"/>
                  </a:solidFill>
                  <a:latin typeface="TimesET" pitchFamily="2" charset="0"/>
                </a:rPr>
                <a:t> "приоритет" </a:t>
              </a:r>
              <a:endParaRPr lang="ru-RU" sz="20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Группа 33"/>
          <p:cNvGrpSpPr/>
          <p:nvPr/>
        </p:nvGrpSpPr>
        <p:grpSpPr>
          <a:xfrm>
            <a:off x="627050" y="4501140"/>
            <a:ext cx="3975930" cy="807822"/>
            <a:chOff x="2129918" y="262615"/>
            <a:chExt cx="6225861" cy="2579760"/>
          </a:xfrm>
        </p:grpSpPr>
        <p:sp>
          <p:nvSpPr>
            <p:cNvPr id="35" name="Скругленный прямоугольник 34"/>
            <p:cNvSpPr/>
            <p:nvPr/>
          </p:nvSpPr>
          <p:spPr>
            <a:xfrm>
              <a:off x="2129918" y="262615"/>
              <a:ext cx="6225861" cy="2432729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6" name="Скругленный прямоугольник 4"/>
            <p:cNvSpPr/>
            <p:nvPr/>
          </p:nvSpPr>
          <p:spPr>
            <a:xfrm>
              <a:off x="2273983" y="279317"/>
              <a:ext cx="5988349" cy="2563058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внедрен контроль за уплатой налогов получателями государственной поддержки</a:t>
              </a:r>
            </a:p>
          </p:txBody>
        </p:sp>
      </p:grpSp>
      <p:grpSp>
        <p:nvGrpSpPr>
          <p:cNvPr id="11" name="Группа 36"/>
          <p:cNvGrpSpPr/>
          <p:nvPr/>
        </p:nvGrpSpPr>
        <p:grpSpPr>
          <a:xfrm>
            <a:off x="611560" y="5420804"/>
            <a:ext cx="4009384" cy="1248555"/>
            <a:chOff x="1642285" y="58140"/>
            <a:chExt cx="6689238" cy="3987230"/>
          </a:xfrm>
        </p:grpSpPr>
        <p:sp>
          <p:nvSpPr>
            <p:cNvPr id="38" name="Скругленный прямоугольник 37"/>
            <p:cNvSpPr/>
            <p:nvPr/>
          </p:nvSpPr>
          <p:spPr>
            <a:xfrm>
              <a:off x="1642285" y="188472"/>
              <a:ext cx="6689238" cy="3856898"/>
            </a:xfrm>
            <a:prstGeom prst="round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</p:sp>
        <p:sp>
          <p:nvSpPr>
            <p:cNvPr id="39" name="Скругленный прямоугольник 4"/>
            <p:cNvSpPr/>
            <p:nvPr/>
          </p:nvSpPr>
          <p:spPr>
            <a:xfrm>
              <a:off x="1762423" y="58140"/>
              <a:ext cx="6404006" cy="3987230"/>
            </a:xfrm>
            <a:prstGeom prst="rect">
              <a:avLst/>
            </a:prstGeom>
          </p:spPr>
          <p:style>
            <a:lnRef idx="1">
              <a:schemeClr val="accent4"/>
            </a:lnRef>
            <a:fillRef idx="2">
              <a:schemeClr val="accent4"/>
            </a:fillRef>
            <a:effectRef idx="1">
              <a:schemeClr val="accent4"/>
            </a:effectRef>
            <a:fontRef idx="minor">
              <a:schemeClr val="dk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600" b="1" dirty="0">
                  <a:solidFill>
                    <a:schemeClr val="tx1"/>
                  </a:solidFill>
                </a:rPr>
                <a:t>условиями для предоставления налоговых льгот определены отсутствие задолженности по платежам в бюджеты и выплата  среднемесячной заработной платы не ниже двух МРОТ</a:t>
              </a:r>
            </a:p>
          </p:txBody>
        </p:sp>
      </p:grpSp>
      <p:grpSp>
        <p:nvGrpSpPr>
          <p:cNvPr id="14" name="Группа 39"/>
          <p:cNvGrpSpPr/>
          <p:nvPr/>
        </p:nvGrpSpPr>
        <p:grpSpPr>
          <a:xfrm>
            <a:off x="5580112" y="3907717"/>
            <a:ext cx="3438311" cy="529395"/>
            <a:chOff x="0" y="2710335"/>
            <a:chExt cx="9139032" cy="2928819"/>
          </a:xfrm>
          <a:solidFill>
            <a:schemeClr val="accent3">
              <a:lumMod val="75000"/>
            </a:schemeClr>
          </a:solidFill>
        </p:grpSpPr>
        <p:sp>
          <p:nvSpPr>
            <p:cNvPr id="41" name="Скругленный прямоугольник 40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solidFill>
              <a:srgbClr val="92D05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2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solidFill>
              <a:srgbClr val="92D050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schemeClr val="tx1"/>
                  </a:solidFill>
                  <a:latin typeface="TimesET" pitchFamily="2" charset="0"/>
                </a:rPr>
                <a:t>отменены налоговые льготы не влияющие на предпринимательскую активность</a:t>
              </a:r>
            </a:p>
          </p:txBody>
        </p:sp>
      </p:grpSp>
      <p:grpSp>
        <p:nvGrpSpPr>
          <p:cNvPr id="17" name="Группа 42"/>
          <p:cNvGrpSpPr/>
          <p:nvPr/>
        </p:nvGrpSpPr>
        <p:grpSpPr>
          <a:xfrm>
            <a:off x="5580112" y="5285170"/>
            <a:ext cx="3456384" cy="736118"/>
            <a:chOff x="0" y="2710335"/>
            <a:chExt cx="9139032" cy="2928819"/>
          </a:xfrm>
          <a:solidFill>
            <a:srgbClr val="00B050"/>
          </a:solidFill>
        </p:grpSpPr>
        <p:sp>
          <p:nvSpPr>
            <p:cNvPr id="44" name="Скругленный прямоугольник 43"/>
            <p:cNvSpPr/>
            <p:nvPr/>
          </p:nvSpPr>
          <p:spPr>
            <a:xfrm>
              <a:off x="0" y="2710335"/>
              <a:ext cx="9139032" cy="2928819"/>
            </a:xfrm>
            <a:prstGeom prst="round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2">
                <a:hueOff val="0"/>
                <a:satOff val="0"/>
                <a:lumOff val="0"/>
                <a:alphaOff val="0"/>
              </a:schemeClr>
            </a:fillRef>
            <a:effectRef idx="0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5" name="Скругленный прямоугольник 4"/>
            <p:cNvSpPr/>
            <p:nvPr/>
          </p:nvSpPr>
          <p:spPr>
            <a:xfrm>
              <a:off x="142973" y="2853308"/>
              <a:ext cx="8853086" cy="2642873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8580" tIns="68580" rIns="68580" bIns="68580" numCol="1" spcCol="1270" anchor="ctr" anchorCtr="0">
              <a:noAutofit/>
            </a:bodyPr>
            <a:lstStyle/>
            <a:p>
              <a:pPr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ru-RU" sz="1200" b="1" dirty="0" smtClean="0">
                  <a:solidFill>
                    <a:prstClr val="white"/>
                  </a:solidFill>
                  <a:latin typeface="TimesET" pitchFamily="2" charset="0"/>
                </a:rPr>
                <a:t> </a:t>
              </a:r>
              <a:r>
                <a:rPr lang="ru-RU" sz="1200" b="1" dirty="0" smtClean="0">
                  <a:solidFill>
                    <a:schemeClr val="bg1"/>
                  </a:solidFill>
                  <a:latin typeface="TimesET" pitchFamily="2" charset="0"/>
                </a:rPr>
                <a:t>введены дополнительные льготы по малому и среднему бизнесу, а также организациям, привлекающим инвестиции</a:t>
              </a:r>
              <a:endParaRPr lang="ru-RU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40" name="Номер слайда 3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4986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T:\ОБП\Лукин\Картинки\i (10)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379" y="4725144"/>
            <a:ext cx="2494493" cy="1840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shutterstock_111028427_w1024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3251" y="1664407"/>
            <a:ext cx="2583269" cy="20220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2" name="Диаграмма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9913257"/>
              </p:ext>
            </p:extLst>
          </p:nvPr>
        </p:nvGraphicFramePr>
        <p:xfrm>
          <a:off x="4995794" y="1478937"/>
          <a:ext cx="417646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" name="Диаграмма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6450615"/>
              </p:ext>
            </p:extLst>
          </p:nvPr>
        </p:nvGraphicFramePr>
        <p:xfrm>
          <a:off x="-188136" y="1304367"/>
          <a:ext cx="3816424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9" name="Скругленный прямоугольник 8"/>
          <p:cNvSpPr/>
          <p:nvPr/>
        </p:nvSpPr>
        <p:spPr>
          <a:xfrm>
            <a:off x="845763" y="1725856"/>
            <a:ext cx="1656184" cy="4147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7030A0"/>
                </a:solidFill>
              </a:rPr>
              <a:t>Доходы 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6283355" y="1739228"/>
            <a:ext cx="1656184" cy="414727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600" b="1" dirty="0" smtClean="0">
                <a:solidFill>
                  <a:srgbClr val="7030A0"/>
                </a:solidFill>
              </a:rPr>
              <a:t>Расходы </a:t>
            </a:r>
            <a:endParaRPr lang="ru-RU" sz="1600" dirty="0">
              <a:solidFill>
                <a:prstClr val="black"/>
              </a:solidFill>
            </a:endParaRPr>
          </a:p>
        </p:txBody>
      </p:sp>
      <p:cxnSp>
        <p:nvCxnSpPr>
          <p:cNvPr id="14" name="Прямая соединительная линия 13"/>
          <p:cNvCxnSpPr/>
          <p:nvPr/>
        </p:nvCxnSpPr>
        <p:spPr>
          <a:xfrm>
            <a:off x="477972" y="2492896"/>
            <a:ext cx="2852261" cy="0"/>
          </a:xfrm>
          <a:prstGeom prst="line">
            <a:avLst/>
          </a:prstGeom>
          <a:ln w="317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единительная линия 15"/>
          <p:cNvCxnSpPr/>
          <p:nvPr/>
        </p:nvCxnSpPr>
        <p:spPr>
          <a:xfrm>
            <a:off x="5382785" y="2600511"/>
            <a:ext cx="3455093" cy="0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7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>
              <a:defRPr sz="1200" b="1" i="0" u="none" strike="noStrike" kern="1200" baseline="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defRPr>
            </a:pPr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ea typeface="+mn-ea"/>
                <a:cs typeface="Arial Cyr" pitchFamily="34" charset="0"/>
              </a:rPr>
              <a:t>Изменение параметров </a:t>
            </a:r>
            <a:r>
              <a:rPr lang="ru-RU" altLang="ru-RU" sz="2200" b="1" dirty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республиканского </a:t>
            </a:r>
            <a: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бюджета</a:t>
            </a:r>
            <a:b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</a:br>
            <a:r>
              <a:rPr lang="ru-RU" altLang="ru-RU" sz="22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Чувашской Республики в 2016 году</a:t>
            </a:r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ea typeface="+mn-ea"/>
                <a:cs typeface="Arial Cyr" pitchFamily="34" charset="0"/>
              </a:rPr>
              <a:t> </a:t>
            </a:r>
            <a:endParaRPr lang="ru-RU" sz="2200" b="1" dirty="0">
              <a:solidFill>
                <a:schemeClr val="bg1"/>
              </a:solidFill>
              <a:latin typeface="TimesET" pitchFamily="2" charset="0"/>
              <a:ea typeface="+mn-ea"/>
              <a:cs typeface="Arial Cyr" panose="020B0604020202020204" pitchFamily="34" charset="0"/>
            </a:endParaRPr>
          </a:p>
        </p:txBody>
      </p:sp>
      <p:sp>
        <p:nvSpPr>
          <p:cNvPr id="23" name="TextBox 1"/>
          <p:cNvSpPr txBox="1">
            <a:spLocks noChangeArrowheads="1"/>
          </p:cNvSpPr>
          <p:nvPr/>
        </p:nvSpPr>
        <p:spPr bwMode="auto">
          <a:xfrm>
            <a:off x="7876858" y="943240"/>
            <a:ext cx="1295400" cy="328334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  <a:cs typeface="Arial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  <a:cs typeface="Arial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  <a:cs typeface="Arial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  <a:cs typeface="Arial" charset="0"/>
            </a:endParaRPr>
          </a:p>
        </p:txBody>
      </p:sp>
      <p:pic>
        <p:nvPicPr>
          <p:cNvPr id="2" name="Picture 2" descr="T:\ОБП\Лукин\Картинки\местные бюджет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723" y="4747124"/>
            <a:ext cx="2494493" cy="184051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5198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7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261630"/>
              </p:ext>
            </p:extLst>
          </p:nvPr>
        </p:nvGraphicFramePr>
        <p:xfrm>
          <a:off x="4618229" y="199380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консолидированного и республиканского бюджетов Чувашской Республики в 2016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323527" y="1388332"/>
            <a:ext cx="3284997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Консолидированный 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148064" y="1388332"/>
            <a:ext cx="2898312" cy="57626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Республиканский бюджет</a:t>
            </a:r>
            <a:endParaRPr lang="ru-RU" sz="1800" dirty="0">
              <a:solidFill>
                <a:schemeClr val="tx1"/>
              </a:solidFill>
            </a:endParaRPr>
          </a:p>
        </p:txBody>
      </p:sp>
      <p:graphicFrame>
        <p:nvGraphicFramePr>
          <p:cNvPr id="2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2747945"/>
              </p:ext>
            </p:extLst>
          </p:nvPr>
        </p:nvGraphicFramePr>
        <p:xfrm>
          <a:off x="8468" y="1940355"/>
          <a:ext cx="3699436" cy="42481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41079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Основные параметры бюджетов муниципальных образований в 2016 году</a:t>
            </a:r>
            <a:endParaRPr lang="ru-RU" altLang="ru-RU" sz="18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31096" y="1052736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graphicFrame>
        <p:nvGraphicFramePr>
          <p:cNvPr id="33" name="Диаграмма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8606059"/>
              </p:ext>
            </p:extLst>
          </p:nvPr>
        </p:nvGraphicFramePr>
        <p:xfrm>
          <a:off x="3366228" y="1556792"/>
          <a:ext cx="5112568" cy="43201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местные бюджет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8"/>
            <a:ext cx="2952328" cy="18722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T:\ОБП\Лукин\Картинки\местные бюджеты 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875317"/>
            <a:ext cx="2952328" cy="16922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T:\ОБП\Лукин\Картинки\общегос вопросы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797152"/>
            <a:ext cx="2880320" cy="17146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4859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000" b="1" dirty="0" smtClean="0">
                <a:latin typeface="TimesET" pitchFamily="2" charset="0"/>
              </a:rPr>
              <a:t>Параметры республиканского бюджета по собственным доходам в 2015-2016 годах</a:t>
            </a:r>
            <a:endParaRPr lang="ru-RU" sz="2000" b="1" dirty="0"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82084177"/>
              </p:ext>
            </p:extLst>
          </p:nvPr>
        </p:nvGraphicFramePr>
        <p:xfrm>
          <a:off x="0" y="1052513"/>
          <a:ext cx="9144000" cy="5805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Скругленный прямоугольник 3"/>
          <p:cNvSpPr/>
          <p:nvPr/>
        </p:nvSpPr>
        <p:spPr>
          <a:xfrm>
            <a:off x="6156234" y="2564904"/>
            <a:ext cx="2160179" cy="1080120"/>
          </a:xfrm>
          <a:prstGeom prst="roundRect">
            <a:avLst/>
          </a:prstGeom>
          <a:solidFill>
            <a:srgbClr val="92D050"/>
          </a:solidFill>
          <a:ln>
            <a:solidFill>
              <a:srgbClr val="7030A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Оценка поступления </a:t>
            </a:r>
            <a:r>
              <a:rPr lang="ru-RU" sz="1400" b="1" dirty="0">
                <a:solidFill>
                  <a:prstClr val="black"/>
                </a:solidFill>
                <a:latin typeface="TimesET" pitchFamily="2" charset="0"/>
              </a:rPr>
              <a:t>собственных </a:t>
            </a:r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доходов в 2016 году 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TimesET" pitchFamily="2" charset="0"/>
              </a:rPr>
              <a:t>к 2015 году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8316413" y="1004144"/>
            <a:ext cx="795830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0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0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0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679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6170844"/>
              </p:ext>
            </p:extLst>
          </p:nvPr>
        </p:nvGraphicFramePr>
        <p:xfrm>
          <a:off x="107950" y="1052513"/>
          <a:ext cx="9036050" cy="568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pPr eaLnBrk="1" hangingPunct="1"/>
            <a:r>
              <a:rPr lang="ru-RU" altLang="ru-RU" sz="1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Темп роста поступлений налоговых и неналоговых доходов в консолидированные бюджеты субъектов ПФО за 2015 год к уровню 2014 года</a:t>
            </a:r>
            <a:endParaRPr lang="ru-RU" altLang="ru-RU" sz="1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ая соединительная линия 4"/>
          <p:cNvSpPr/>
          <p:nvPr/>
        </p:nvSpPr>
        <p:spPr>
          <a:xfrm>
            <a:off x="971550" y="2348880"/>
            <a:ext cx="7848922" cy="360040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084168" y="2039116"/>
            <a:ext cx="1308100" cy="474663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10</a:t>
            </a:r>
            <a:r>
              <a:rPr lang="en-US" sz="1400" b="1" dirty="0" smtClean="0">
                <a:solidFill>
                  <a:schemeClr val="tx1"/>
                </a:solidFill>
                <a:latin typeface="TimesET" pitchFamily="2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место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088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" name="Диаграмма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9225367"/>
              </p:ext>
            </p:extLst>
          </p:nvPr>
        </p:nvGraphicFramePr>
        <p:xfrm>
          <a:off x="8702" y="980728"/>
          <a:ext cx="4851329" cy="5976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"/>
          <p:cNvSpPr txBox="1">
            <a:spLocks noChangeArrowheads="1"/>
          </p:cNvSpPr>
          <p:nvPr/>
        </p:nvSpPr>
        <p:spPr bwMode="auto">
          <a:xfrm>
            <a:off x="3111637" y="2565225"/>
            <a:ext cx="993775" cy="35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600" b="1" dirty="0" smtClean="0">
                <a:solidFill>
                  <a:srgbClr val="0070C0"/>
                </a:solidFill>
                <a:latin typeface="TimesET" pitchFamily="2" charset="0"/>
              </a:rPr>
              <a:t> </a:t>
            </a:r>
            <a:endParaRPr lang="ru-RU" altLang="ru-RU" sz="1600" b="1" dirty="0">
              <a:solidFill>
                <a:srgbClr val="0070C0"/>
              </a:solidFill>
              <a:latin typeface="TimesET" pitchFamily="2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TimesET" pitchFamily="2" charset="0"/>
              </a:rPr>
              <a:t>Налоговые и неналоговые доходы консолидированного </a:t>
            </a:r>
            <a:r>
              <a:rPr lang="ru-RU" sz="2400" b="1" dirty="0" smtClean="0">
                <a:solidFill>
                  <a:schemeClr val="bg1"/>
                </a:solidFill>
                <a:latin typeface="TimesET" pitchFamily="2" charset="0"/>
              </a:rPr>
              <a:t>бюджета</a:t>
            </a:r>
            <a:endParaRPr lang="ru-RU" sz="2400" b="1" dirty="0">
              <a:solidFill>
                <a:schemeClr val="bg1"/>
              </a:solidFill>
            </a:endParaRPr>
          </a:p>
        </p:txBody>
      </p:sp>
      <p:sp>
        <p:nvSpPr>
          <p:cNvPr id="31" name="Заголовок 1"/>
          <p:cNvSpPr txBox="1">
            <a:spLocks/>
          </p:cNvSpPr>
          <p:nvPr/>
        </p:nvSpPr>
        <p:spPr bwMode="auto">
          <a:xfrm>
            <a:off x="5021810" y="1007395"/>
            <a:ext cx="3672408" cy="576064"/>
          </a:xfrm>
          <a:prstGeom prst="round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Поступление собственных доходов по субъектам ПФО (2015/2014, %)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graphicFrame>
        <p:nvGraphicFramePr>
          <p:cNvPr id="30" name="Диаграмма 2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58995032"/>
              </p:ext>
            </p:extLst>
          </p:nvPr>
        </p:nvGraphicFramePr>
        <p:xfrm>
          <a:off x="4374452" y="1528757"/>
          <a:ext cx="4643568" cy="5014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1604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46964056"/>
              </p:ext>
            </p:extLst>
          </p:nvPr>
        </p:nvGraphicFramePr>
        <p:xfrm>
          <a:off x="323528" y="1052736"/>
          <a:ext cx="7056784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399890638"/>
              </p:ext>
            </p:extLst>
          </p:nvPr>
        </p:nvGraphicFramePr>
        <p:xfrm>
          <a:off x="2627784" y="3789040"/>
          <a:ext cx="5904656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074" name="Picture 2" descr="T:\ОБП\IvNik\картинки\2015\рост.jp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-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243" y="4365104"/>
            <a:ext cx="2421124" cy="1809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0459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149323254"/>
              </p:ext>
            </p:extLst>
          </p:nvPr>
        </p:nvGraphicFramePr>
        <p:xfrm>
          <a:off x="-8760" y="1508998"/>
          <a:ext cx="5280248" cy="53578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164150"/>
            <a:ext cx="820296" cy="9962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</p:pic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Крупнейшие налогоплательщики </a:t>
            </a:r>
            <a:r>
              <a:rPr lang="ru-RU" sz="2000" b="1" dirty="0">
                <a:solidFill>
                  <a:schemeClr val="bg1"/>
                </a:solidFill>
                <a:latin typeface="TimesET" pitchFamily="2" charset="0"/>
              </a:rPr>
              <a:t>Чувашской </a:t>
            </a:r>
            <a:r>
              <a:rPr lang="ru-RU" sz="2000" b="1" dirty="0" smtClean="0">
                <a:solidFill>
                  <a:schemeClr val="bg1"/>
                </a:solidFill>
                <a:latin typeface="TimesET" pitchFamily="2" charset="0"/>
              </a:rPr>
              <a:t>Республики </a:t>
            </a:r>
            <a:r>
              <a:rPr lang="ru-RU" altLang="ru-RU" sz="2000" b="1" dirty="0" smtClean="0">
                <a:solidFill>
                  <a:schemeClr val="bg1"/>
                </a:solidFill>
                <a:latin typeface="TimesET" pitchFamily="2" charset="0"/>
                <a:cs typeface="Arial" charset="0"/>
              </a:rPr>
              <a:t>в 2015 году</a:t>
            </a:r>
            <a:endParaRPr lang="ru-RU" altLang="ru-RU" sz="20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4101" name="TextBox 1"/>
          <p:cNvSpPr txBox="1">
            <a:spLocks noChangeArrowheads="1"/>
          </p:cNvSpPr>
          <p:nvPr/>
        </p:nvSpPr>
        <p:spPr bwMode="auto">
          <a:xfrm>
            <a:off x="7884368" y="764704"/>
            <a:ext cx="1226304" cy="222565"/>
          </a:xfrm>
          <a:prstGeom prst="rect">
            <a:avLst/>
          </a:prstGeom>
          <a:noFill/>
          <a:ln>
            <a:noFill/>
          </a:ln>
          <a:extLst/>
        </p:spPr>
        <p:txBody>
          <a:bodyPr lIns="0" tIns="0" rIns="0" bIns="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млн</a:t>
            </a:r>
            <a:r>
              <a:rPr lang="ru-RU" altLang="ru-RU" sz="1200" b="1" dirty="0">
                <a:solidFill>
                  <a:prstClr val="white"/>
                </a:solidFill>
                <a:latin typeface="TimesET" pitchFamily="2" charset="0"/>
              </a:rPr>
              <a:t>. </a:t>
            </a:r>
            <a:r>
              <a:rPr lang="ru-RU" altLang="ru-RU" sz="1200" b="1" dirty="0" smtClean="0">
                <a:solidFill>
                  <a:prstClr val="white"/>
                </a:solidFill>
                <a:latin typeface="TimesET" pitchFamily="2" charset="0"/>
              </a:rPr>
              <a:t>рублей</a:t>
            </a:r>
            <a:endParaRPr lang="ru-RU" altLang="ru-RU" sz="1200" b="1" dirty="0">
              <a:solidFill>
                <a:prstClr val="white"/>
              </a:solidFill>
              <a:latin typeface="TimesET" pitchFamily="2" charset="0"/>
            </a:endParaRPr>
          </a:p>
        </p:txBody>
      </p:sp>
      <p:sp>
        <p:nvSpPr>
          <p:cNvPr id="36" name="TextBox 1"/>
          <p:cNvSpPr txBox="1"/>
          <p:nvPr/>
        </p:nvSpPr>
        <p:spPr>
          <a:xfrm>
            <a:off x="3203848" y="1233130"/>
            <a:ext cx="5392564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«Чебоксарская пивоваренная фирма «Букет Чувашии»</a:t>
            </a:r>
          </a:p>
        </p:txBody>
      </p:sp>
      <p:sp>
        <p:nvSpPr>
          <p:cNvPr id="40" name="TextBox 1"/>
          <p:cNvSpPr txBox="1"/>
          <p:nvPr/>
        </p:nvSpPr>
        <p:spPr>
          <a:xfrm>
            <a:off x="4716222" y="2771777"/>
            <a:ext cx="3867761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«ЛВЗ «Чебоксарский» – филиал ОАО «</a:t>
            </a:r>
            <a:r>
              <a:rPr lang="ru-RU" dirty="0" err="1"/>
              <a:t>Росспиртпром</a:t>
            </a:r>
            <a:r>
              <a:rPr lang="ru-RU" dirty="0"/>
              <a:t>»</a:t>
            </a:r>
          </a:p>
        </p:txBody>
      </p:sp>
      <p:sp>
        <p:nvSpPr>
          <p:cNvPr id="44" name="TextBox 1"/>
          <p:cNvSpPr txBox="1"/>
          <p:nvPr/>
        </p:nvSpPr>
        <p:spPr>
          <a:xfrm>
            <a:off x="4100428" y="2003903"/>
            <a:ext cx="4493901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ЗАО Фирма «Август» в </a:t>
            </a:r>
            <a:r>
              <a:rPr lang="ru-RU" dirty="0" err="1" smtClean="0"/>
              <a:t>пгт</a:t>
            </a:r>
            <a:r>
              <a:rPr lang="ru-RU" dirty="0" smtClean="0"/>
              <a:t> Вурнары</a:t>
            </a:r>
            <a:endParaRPr lang="ru-RU" dirty="0"/>
          </a:p>
        </p:txBody>
      </p:sp>
      <p:sp>
        <p:nvSpPr>
          <p:cNvPr id="45" name="TextBox 1"/>
          <p:cNvSpPr txBox="1"/>
          <p:nvPr/>
        </p:nvSpPr>
        <p:spPr>
          <a:xfrm>
            <a:off x="3728464" y="1632059"/>
            <a:ext cx="483998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«Акконд»</a:t>
            </a:r>
          </a:p>
        </p:txBody>
      </p:sp>
      <p:sp>
        <p:nvSpPr>
          <p:cNvPr id="49" name="TextBox 1"/>
          <p:cNvSpPr txBox="1"/>
          <p:nvPr/>
        </p:nvSpPr>
        <p:spPr>
          <a:xfrm>
            <a:off x="4391126" y="2369403"/>
            <a:ext cx="4145887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«ЭЛАРА» имени Г.А. Ильенко</a:t>
            </a:r>
          </a:p>
        </p:txBody>
      </p:sp>
      <p:sp>
        <p:nvSpPr>
          <p:cNvPr id="50" name="TextBox 1"/>
          <p:cNvSpPr txBox="1"/>
          <p:nvPr/>
        </p:nvSpPr>
        <p:spPr>
          <a:xfrm>
            <a:off x="4860033" y="3454758"/>
            <a:ext cx="3736379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«Чебоксарская ГЭС» филиал ПАО «</a:t>
            </a:r>
            <a:r>
              <a:rPr lang="ru-RU" dirty="0" err="1"/>
              <a:t>РусГидро</a:t>
            </a:r>
            <a:r>
              <a:rPr lang="ru-RU" dirty="0"/>
              <a:t>»</a:t>
            </a:r>
          </a:p>
        </p:txBody>
      </p:sp>
      <p:sp>
        <p:nvSpPr>
          <p:cNvPr id="51" name="TextBox 1"/>
          <p:cNvSpPr txBox="1"/>
          <p:nvPr/>
        </p:nvSpPr>
        <p:spPr>
          <a:xfrm>
            <a:off x="5001965" y="4041526"/>
            <a:ext cx="3592364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Филиал ПАО «Газпром» Приволжское МУО ПАО «Газпром» в г</a:t>
            </a:r>
            <a:r>
              <a:rPr lang="ru-RU" dirty="0" smtClean="0"/>
              <a:t>. Самаре</a:t>
            </a:r>
            <a:endParaRPr lang="ru-RU" dirty="0"/>
          </a:p>
        </p:txBody>
      </p:sp>
      <p:sp>
        <p:nvSpPr>
          <p:cNvPr id="52" name="TextBox 1"/>
          <p:cNvSpPr txBox="1"/>
          <p:nvPr/>
        </p:nvSpPr>
        <p:spPr>
          <a:xfrm>
            <a:off x="5289999" y="4731680"/>
            <a:ext cx="330433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ОАО «Шумерлинский завод </a:t>
            </a:r>
            <a:r>
              <a:rPr lang="ru-RU" dirty="0" err="1"/>
              <a:t>спецавтомобилей</a:t>
            </a:r>
            <a:r>
              <a:rPr lang="ru-RU" dirty="0"/>
              <a:t>»</a:t>
            </a:r>
          </a:p>
        </p:txBody>
      </p:sp>
      <p:sp>
        <p:nvSpPr>
          <p:cNvPr id="53" name="TextBox 1"/>
          <p:cNvSpPr txBox="1"/>
          <p:nvPr/>
        </p:nvSpPr>
        <p:spPr>
          <a:xfrm>
            <a:off x="5506021" y="5368679"/>
            <a:ext cx="3088308" cy="275868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srgbClr val="341DE1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АО «Завод «</a:t>
            </a:r>
            <a:r>
              <a:rPr lang="ru-RU" dirty="0" err="1"/>
              <a:t>Чувашкабель</a:t>
            </a:r>
            <a:r>
              <a:rPr lang="ru-RU" dirty="0"/>
              <a:t>»</a:t>
            </a:r>
          </a:p>
        </p:txBody>
      </p:sp>
      <p:sp>
        <p:nvSpPr>
          <p:cNvPr id="54" name="TextBox 1"/>
          <p:cNvSpPr txBox="1"/>
          <p:nvPr/>
        </p:nvSpPr>
        <p:spPr>
          <a:xfrm>
            <a:off x="5624162" y="5790327"/>
            <a:ext cx="2944290" cy="551736"/>
          </a:xfrm>
          <a:prstGeom prst="roundRect">
            <a:avLst>
              <a:gd name="adj" fmla="val 37979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1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sz="1400" dirty="0" smtClean="0">
                <a:solidFill>
                  <a:srgbClr val="341DE1"/>
                </a:solidFill>
              </a:rPr>
              <a:t>ОАО «Комбинат автомобильных фургонов»</a:t>
            </a:r>
            <a:endParaRPr lang="ru-RU" sz="1400" dirty="0">
              <a:solidFill>
                <a:srgbClr val="341DE1"/>
              </a:solidFill>
            </a:endParaRPr>
          </a:p>
        </p:txBody>
      </p:sp>
      <p:sp>
        <p:nvSpPr>
          <p:cNvPr id="55" name="Стрелка вниз 54"/>
          <p:cNvSpPr/>
          <p:nvPr/>
        </p:nvSpPr>
        <p:spPr>
          <a:xfrm rot="10800000">
            <a:off x="8729154" y="1140678"/>
            <a:ext cx="310580" cy="4940456"/>
          </a:xfrm>
          <a:prstGeom prst="downArrow">
            <a:avLst>
              <a:gd name="adj1" fmla="val 50000"/>
              <a:gd name="adj2" fmla="val 111346"/>
            </a:avLst>
          </a:prstGeom>
          <a:solidFill>
            <a:srgbClr val="FF0066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>
            <a:scene3d>
              <a:camera prst="isometricLeftDown"/>
              <a:lightRig rig="threePt" dir="t"/>
            </a:scene3d>
          </a:bodyPr>
          <a:lstStyle/>
          <a:p>
            <a:pPr algn="ctr"/>
            <a:endParaRPr lang="ru-RU">
              <a:solidFill>
                <a:prstClr val="white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56" name="TextBox 1"/>
          <p:cNvSpPr txBox="1"/>
          <p:nvPr/>
        </p:nvSpPr>
        <p:spPr>
          <a:xfrm>
            <a:off x="1403648" y="3757713"/>
            <a:ext cx="1215752" cy="302955"/>
          </a:xfrm>
          <a:prstGeom prst="ellipse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20 933,9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58" name="TextBox 1"/>
          <p:cNvSpPr txBox="1"/>
          <p:nvPr/>
        </p:nvSpPr>
        <p:spPr>
          <a:xfrm>
            <a:off x="4338567" y="2896168"/>
            <a:ext cx="336872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5</a:t>
            </a:r>
            <a:endParaRPr lang="ru-RU" dirty="0"/>
          </a:p>
        </p:txBody>
      </p:sp>
      <p:sp>
        <p:nvSpPr>
          <p:cNvPr id="59" name="TextBox 1"/>
          <p:cNvSpPr txBox="1"/>
          <p:nvPr/>
        </p:nvSpPr>
        <p:spPr>
          <a:xfrm>
            <a:off x="3734581" y="1990359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3</a:t>
            </a:r>
          </a:p>
        </p:txBody>
      </p:sp>
      <p:sp>
        <p:nvSpPr>
          <p:cNvPr id="60" name="TextBox 1"/>
          <p:cNvSpPr txBox="1"/>
          <p:nvPr/>
        </p:nvSpPr>
        <p:spPr>
          <a:xfrm>
            <a:off x="3419871" y="1604972"/>
            <a:ext cx="519606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2</a:t>
            </a:r>
            <a:endParaRPr lang="ru-RU" dirty="0"/>
          </a:p>
        </p:txBody>
      </p:sp>
      <p:sp>
        <p:nvSpPr>
          <p:cNvPr id="61" name="TextBox 1"/>
          <p:cNvSpPr txBox="1"/>
          <p:nvPr/>
        </p:nvSpPr>
        <p:spPr>
          <a:xfrm>
            <a:off x="4074619" y="2315887"/>
            <a:ext cx="465021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 smtClean="0"/>
              <a:t>4</a:t>
            </a:r>
            <a:endParaRPr lang="ru-RU" dirty="0"/>
          </a:p>
        </p:txBody>
      </p:sp>
      <p:sp>
        <p:nvSpPr>
          <p:cNvPr id="62" name="TextBox 1"/>
          <p:cNvSpPr txBox="1"/>
          <p:nvPr/>
        </p:nvSpPr>
        <p:spPr>
          <a:xfrm>
            <a:off x="4569917" y="3454758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6</a:t>
            </a:r>
          </a:p>
        </p:txBody>
      </p:sp>
      <p:sp>
        <p:nvSpPr>
          <p:cNvPr id="63" name="TextBox 1"/>
          <p:cNvSpPr txBox="1"/>
          <p:nvPr/>
        </p:nvSpPr>
        <p:spPr>
          <a:xfrm>
            <a:off x="4693372" y="3997751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7</a:t>
            </a:r>
          </a:p>
        </p:txBody>
      </p:sp>
      <p:sp>
        <p:nvSpPr>
          <p:cNvPr id="65" name="TextBox 1"/>
          <p:cNvSpPr txBox="1"/>
          <p:nvPr/>
        </p:nvSpPr>
        <p:spPr>
          <a:xfrm>
            <a:off x="5191490" y="5336014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9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69015"/>
            <a:ext cx="952500" cy="800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002" y="1371064"/>
            <a:ext cx="1763689" cy="7707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5186" y="2197069"/>
            <a:ext cx="1191322" cy="6990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7071" y="6242687"/>
            <a:ext cx="1428750" cy="49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" y="5885292"/>
            <a:ext cx="1979265" cy="972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0847" y="5570337"/>
            <a:ext cx="2286002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4708" y="6025009"/>
            <a:ext cx="1629454" cy="63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59" y="5431232"/>
            <a:ext cx="1875445" cy="586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5" y="5021412"/>
            <a:ext cx="1541789" cy="480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4" name="TextBox 1"/>
          <p:cNvSpPr txBox="1"/>
          <p:nvPr/>
        </p:nvSpPr>
        <p:spPr>
          <a:xfrm>
            <a:off x="4976090" y="4718832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8</a:t>
            </a:r>
          </a:p>
        </p:txBody>
      </p:sp>
      <p:sp>
        <p:nvSpPr>
          <p:cNvPr id="57" name="TextBox 1"/>
          <p:cNvSpPr txBox="1"/>
          <p:nvPr/>
        </p:nvSpPr>
        <p:spPr>
          <a:xfrm>
            <a:off x="2841725" y="116611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1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66" name="TextBox 1"/>
          <p:cNvSpPr txBox="1"/>
          <p:nvPr/>
        </p:nvSpPr>
        <p:spPr>
          <a:xfrm>
            <a:off x="5257862" y="5763240"/>
            <a:ext cx="432048" cy="302955"/>
          </a:xfrm>
          <a:prstGeom prst="ellipse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>
            <a:spAutoFit/>
          </a:bodyPr>
          <a:lstStyle>
            <a:defPPr>
              <a:defRPr lang="ru-RU"/>
            </a:defPPr>
            <a:lvl1pPr marL="0" indent="0" algn="ctr">
              <a:defRPr sz="1400" b="1">
                <a:solidFill>
                  <a:prstClr val="black"/>
                </a:solidFill>
                <a:latin typeface="TimesET" pitchFamily="2" charset="0"/>
              </a:defRPr>
            </a:lvl1pPr>
            <a:lvl2pPr indent="0">
              <a:defRPr sz="1100"/>
            </a:lvl2pPr>
            <a:lvl3pPr indent="0">
              <a:defRPr sz="1100"/>
            </a:lvl3pPr>
            <a:lvl4pPr indent="0">
              <a:defRPr sz="1100"/>
            </a:lvl4pPr>
            <a:lvl5pPr indent="0">
              <a:defRPr sz="1100"/>
            </a:lvl5pPr>
            <a:lvl6pPr indent="0">
              <a:defRPr sz="1100"/>
            </a:lvl6pPr>
            <a:lvl7pPr indent="0">
              <a:defRPr sz="1100"/>
            </a:lvl7pPr>
            <a:lvl8pPr indent="0">
              <a:defRPr sz="1100"/>
            </a:lvl8pPr>
            <a:lvl9pPr indent="0">
              <a:defRPr sz="1100"/>
            </a:lvl9pPr>
          </a:lstStyle>
          <a:p>
            <a:r>
              <a:rPr lang="ru-RU" dirty="0"/>
              <a:t>10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83515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45503" y="3687938"/>
            <a:ext cx="4499992" cy="505215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федеральным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45503" y="4743844"/>
            <a:ext cx="4424522" cy="506910"/>
          </a:xfrm>
          <a:prstGeom prst="roundRect">
            <a:avLst/>
          </a:prstGeom>
          <a:solidFill>
            <a:srgbClr val="FF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600" b="1" dirty="0" smtClean="0">
                <a:solidFill>
                  <a:schemeClr val="tx1"/>
                </a:solidFill>
                <a:latin typeface="TimesET" pitchFamily="2" charset="0"/>
              </a:rPr>
              <a:t>региональным законодательством</a:t>
            </a:r>
            <a:endParaRPr lang="ru-RU" sz="16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796135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2013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884368" y="1005989"/>
            <a:ext cx="99803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dirty="0" smtClean="0">
                <a:solidFill>
                  <a:prstClr val="black"/>
                </a:solidFill>
              </a:rPr>
              <a:t>2014 год</a:t>
            </a:r>
            <a:endParaRPr lang="ru-RU" sz="1600" dirty="0">
              <a:solidFill>
                <a:prstClr val="black"/>
              </a:solidFill>
            </a:endParaRPr>
          </a:p>
        </p:txBody>
      </p:sp>
      <p:sp>
        <p:nvSpPr>
          <p:cNvPr id="28" name="Овал 27"/>
          <p:cNvSpPr/>
          <p:nvPr/>
        </p:nvSpPr>
        <p:spPr>
          <a:xfrm>
            <a:off x="4668277" y="3290070"/>
            <a:ext cx="1858857" cy="1157330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308,1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0" name="Овал 29"/>
          <p:cNvSpPr/>
          <p:nvPr/>
        </p:nvSpPr>
        <p:spPr>
          <a:xfrm>
            <a:off x="7578954" y="4639087"/>
            <a:ext cx="1537067" cy="93483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667,5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1" name="Овал 30"/>
          <p:cNvSpPr/>
          <p:nvPr/>
        </p:nvSpPr>
        <p:spPr>
          <a:xfrm>
            <a:off x="7578954" y="3290070"/>
            <a:ext cx="1570947" cy="115733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503,1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4712379" y="4715122"/>
            <a:ext cx="1844082" cy="858797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</a:rPr>
              <a:t>657,1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4643488" y="1592434"/>
            <a:ext cx="2049827" cy="1188721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965,2</a:t>
            </a: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35" name="Овал 34"/>
          <p:cNvSpPr/>
          <p:nvPr/>
        </p:nvSpPr>
        <p:spPr>
          <a:xfrm>
            <a:off x="7573053" y="1609320"/>
            <a:ext cx="1570947" cy="1184552"/>
          </a:xfrm>
          <a:prstGeom prst="ellipse">
            <a:avLst/>
          </a:prstGeom>
          <a:solidFill>
            <a:schemeClr val="accent3">
              <a:lumMod val="40000"/>
              <a:lumOff val="60000"/>
            </a:schemeClr>
          </a:solidFill>
          <a:ln w="12700">
            <a:solidFill>
              <a:schemeClr val="accent3">
                <a:lumMod val="60000"/>
                <a:lumOff val="40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solidFill>
                  <a:prstClr val="black"/>
                </a:solidFill>
              </a:rPr>
              <a:t>1 170,6</a:t>
            </a:r>
            <a:endParaRPr lang="ru-RU" sz="1600" b="1" dirty="0">
              <a:solidFill>
                <a:prstClr val="black"/>
              </a:solidFill>
            </a:endParaRPr>
          </a:p>
        </p:txBody>
      </p:sp>
      <p:cxnSp>
        <p:nvCxnSpPr>
          <p:cNvPr id="36" name="Прямая со стрелкой 35"/>
          <p:cNvCxnSpPr/>
          <p:nvPr/>
        </p:nvCxnSpPr>
        <p:spPr>
          <a:xfrm flipV="1">
            <a:off x="6556461" y="3722531"/>
            <a:ext cx="1022493" cy="2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/>
          <p:cNvCxnSpPr/>
          <p:nvPr/>
        </p:nvCxnSpPr>
        <p:spPr>
          <a:xfrm>
            <a:off x="6527134" y="5122052"/>
            <a:ext cx="1051820" cy="0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Скругленный прямоугольник 39"/>
          <p:cNvSpPr/>
          <p:nvPr/>
        </p:nvSpPr>
        <p:spPr>
          <a:xfrm>
            <a:off x="45503" y="1814286"/>
            <a:ext cx="4470026" cy="1041538"/>
          </a:xfrm>
          <a:prstGeom prst="roundRect">
            <a:avLst/>
          </a:prstGeom>
          <a:gradFill>
            <a:gsLst>
              <a:gs pos="7000">
                <a:schemeClr val="accent6">
                  <a:lumMod val="40000"/>
                  <a:lumOff val="60000"/>
                </a:schemeClr>
              </a:gs>
              <a:gs pos="49000">
                <a:srgbClr val="FFFF99"/>
              </a:gs>
              <a:gs pos="100000">
                <a:schemeClr val="bg1"/>
              </a:gs>
            </a:gsLst>
            <a:lin ang="16200000" scaled="1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>
              <a:spcBef>
                <a:spcPct val="0"/>
              </a:spcBef>
              <a:spcAft>
                <a:spcPct val="0"/>
              </a:spcAft>
            </a:pPr>
            <a:r>
              <a:rPr lang="ru-RU" sz="2000" dirty="0" smtClean="0">
                <a:solidFill>
                  <a:prstClr val="black"/>
                </a:solidFill>
                <a:latin typeface="TimesET" pitchFamily="2" charset="0"/>
              </a:rPr>
              <a:t>Итого предоставлено льгот по налогам</a:t>
            </a:r>
            <a:endParaRPr lang="ru-RU" sz="2000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1" name="Овал 40"/>
          <p:cNvSpPr/>
          <p:nvPr/>
        </p:nvSpPr>
        <p:spPr>
          <a:xfrm>
            <a:off x="6177132" y="3301744"/>
            <a:ext cx="179712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+195,0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2" name="Овал 41"/>
          <p:cNvSpPr/>
          <p:nvPr/>
        </p:nvSpPr>
        <p:spPr>
          <a:xfrm>
            <a:off x="6152012" y="4702481"/>
            <a:ext cx="1716268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+10,4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6556461" y="3771269"/>
            <a:ext cx="96854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+ 63,3%</a:t>
            </a:r>
            <a:endParaRPr lang="ru-RU" sz="16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6633523" y="5250754"/>
            <a:ext cx="753246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+ 1,6%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cxnSp>
        <p:nvCxnSpPr>
          <p:cNvPr id="47" name="Прямая со стрелкой 46"/>
          <p:cNvCxnSpPr>
            <a:endCxn id="35" idx="2"/>
          </p:cNvCxnSpPr>
          <p:nvPr/>
        </p:nvCxnSpPr>
        <p:spPr>
          <a:xfrm flipV="1">
            <a:off x="6755157" y="2201596"/>
            <a:ext cx="817896" cy="19638"/>
          </a:xfrm>
          <a:prstGeom prst="straightConnector1">
            <a:avLst/>
          </a:prstGeom>
          <a:ln w="5715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Овал 48"/>
          <p:cNvSpPr/>
          <p:nvPr/>
        </p:nvSpPr>
        <p:spPr>
          <a:xfrm>
            <a:off x="6152012" y="1772816"/>
            <a:ext cx="1869137" cy="369420"/>
          </a:xfrm>
          <a:prstGeom prst="ellipse">
            <a:avLst/>
          </a:prstGeom>
          <a:noFill/>
          <a:ln w="6350"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72000" rIns="72000" rtlCol="0" anchor="ctr"/>
          <a:lstStyle/>
          <a:p>
            <a:pPr algn="ctr"/>
            <a:r>
              <a:rPr lang="ru-RU" sz="1600" b="1" dirty="0" smtClean="0">
                <a:solidFill>
                  <a:srgbClr val="7030A0"/>
                </a:solidFill>
              </a:rPr>
              <a:t>+205,4 </a:t>
            </a:r>
            <a:r>
              <a:rPr lang="ru-RU" sz="1600" b="1" dirty="0" err="1" smtClean="0">
                <a:solidFill>
                  <a:srgbClr val="7030A0"/>
                </a:solidFill>
              </a:rPr>
              <a:t>млн.рублей</a:t>
            </a:r>
            <a:endParaRPr lang="ru-RU" sz="1600" b="1" dirty="0">
              <a:solidFill>
                <a:srgbClr val="7030A0"/>
              </a:solidFill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6679831" y="2307789"/>
            <a:ext cx="968547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b="1" dirty="0" smtClean="0">
                <a:solidFill>
                  <a:srgbClr val="7030A0"/>
                </a:solidFill>
                <a:latin typeface="Calibri"/>
                <a:cs typeface="Times New Roman" panose="02020603050405020304" pitchFamily="18" charset="0"/>
              </a:rPr>
              <a:t>+ 21,3%</a:t>
            </a:r>
            <a:endParaRPr lang="ru-RU" sz="1500" b="1" dirty="0">
              <a:solidFill>
                <a:srgbClr val="7030A0"/>
              </a:solidFill>
              <a:latin typeface="Calibri"/>
              <a:cs typeface="Times New Roman" panose="02020603050405020304" pitchFamily="18" charset="0"/>
            </a:endParaRPr>
          </a:p>
        </p:txBody>
      </p:sp>
      <p:sp>
        <p:nvSpPr>
          <p:cNvPr id="37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80920" cy="980728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Выпадающие доходы республиканского бюджета Чувашской Республики в связи с предоставлением налоговых льгот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48" name="Овал 47"/>
          <p:cNvSpPr/>
          <p:nvPr/>
        </p:nvSpPr>
        <p:spPr>
          <a:xfrm>
            <a:off x="4776178" y="2564812"/>
            <a:ext cx="1524184" cy="582024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b="1" dirty="0" smtClean="0">
                <a:solidFill>
                  <a:schemeClr val="tx1"/>
                </a:solidFill>
                <a:latin typeface="TimesET" pitchFamily="2" charset="0"/>
              </a:rPr>
              <a:t>5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,</a:t>
            </a:r>
            <a:r>
              <a:rPr lang="en-US" b="1" dirty="0" smtClean="0">
                <a:solidFill>
                  <a:schemeClr val="tx1"/>
                </a:solidFill>
                <a:latin typeface="TimesET" pitchFamily="2" charset="0"/>
              </a:rPr>
              <a:t>0</a:t>
            </a: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% от налоговых доходов</a:t>
            </a:r>
          </a:p>
        </p:txBody>
      </p:sp>
      <p:sp>
        <p:nvSpPr>
          <p:cNvPr id="51" name="Овал 50"/>
          <p:cNvSpPr/>
          <p:nvPr/>
        </p:nvSpPr>
        <p:spPr>
          <a:xfrm>
            <a:off x="7739639" y="2566866"/>
            <a:ext cx="1376381" cy="579970"/>
          </a:xfrm>
          <a:prstGeom prst="ellips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b="1" dirty="0" smtClean="0">
                <a:solidFill>
                  <a:schemeClr val="tx1"/>
                </a:solidFill>
                <a:latin typeface="TimesET" pitchFamily="2" charset="0"/>
              </a:rPr>
              <a:t>5,8% от </a:t>
            </a:r>
            <a:r>
              <a:rPr lang="ru-RU" b="1" dirty="0">
                <a:solidFill>
                  <a:schemeClr val="tx1"/>
                </a:solidFill>
                <a:latin typeface="TimesET" pitchFamily="2" charset="0"/>
              </a:rPr>
              <a:t>налоговых доходов</a:t>
            </a:r>
          </a:p>
          <a:p>
            <a:pPr algn="ctr">
              <a:defRPr/>
            </a:pPr>
            <a:endParaRPr lang="ru-RU" sz="1000" b="1" dirty="0" smtClean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33" name="Picture 2" descr="K:\Общая для обмена\!Audio and Video!\Минфин\besplatnoe_seo_prodvijenie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314891"/>
            <a:ext cx="2088232" cy="1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" name="Скругленный прямоугольник 28"/>
          <p:cNvSpPr/>
          <p:nvPr/>
        </p:nvSpPr>
        <p:spPr>
          <a:xfrm>
            <a:off x="3203848" y="5663557"/>
            <a:ext cx="4770412" cy="861787"/>
          </a:xfrm>
          <a:prstGeom prst="roundRect">
            <a:avLst/>
          </a:prstGeom>
          <a:solidFill>
            <a:srgbClr val="99FF99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t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Информация об объеме предоставленных налоговых льгот за 2015 год будет сформирована в 2016 году на основании статистической налоговой отчетности по мере ее размещения на сайте ФНС</a:t>
            </a:r>
            <a:endParaRPr lang="ru-RU" sz="1400" b="1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20547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Доходы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4255541"/>
              </p:ext>
            </p:extLst>
          </p:nvPr>
        </p:nvGraphicFramePr>
        <p:xfrm>
          <a:off x="35496" y="980725"/>
          <a:ext cx="9073008" cy="5035619"/>
        </p:xfrm>
        <a:graphic>
          <a:graphicData uri="http://schemas.openxmlformats.org/drawingml/2006/table">
            <a:tbl>
              <a:tblPr firstRow="1" firstCol="1" bandRow="1"/>
              <a:tblGrid>
                <a:gridCol w="2666308"/>
                <a:gridCol w="4534492"/>
                <a:gridCol w="1872208"/>
              </a:tblGrid>
              <a:tr h="173312">
                <a:tc>
                  <a:txBody>
                    <a:bodyPr/>
                    <a:lstStyle/>
                    <a:p>
                      <a:endParaRPr lang="ru-RU" sz="800" dirty="0">
                        <a:effectLst/>
                        <a:latin typeface="Calibri"/>
                      </a:endParaRPr>
                    </a:p>
                  </a:txBody>
                  <a:tcPr marL="52709" marR="527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(млн. рублей)</a:t>
                      </a:r>
                      <a:endParaRPr lang="ru-RU" sz="105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6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Код бюджетной классификации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Наименование доходов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Сумма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0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00010000000000000000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НАЛОГОВЫЕ И НЕНАЛОГОВЫЕ ДОХОДЫ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22 292,7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00010101000000000110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прибыль организаций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4 855,2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00010102000010000110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доходы физических лиц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7 898,5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94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00010302000010000110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по подакцизным товарам, из них: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3 697,9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алкогольную продукцию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396,1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пиво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1 261,5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 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Акцизы на нефтепродукты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2 040,3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91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00010501000000000110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Налог, взимаемый в связи с применением упрощенной системы налогообложения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1 595,6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00010602000020000110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имущество организаций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2 634,2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00010604000020000110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Транспортный налог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653,3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00010605000020000110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Налог на игорный бизнес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2,2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00010800000000000000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пошлина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104,5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89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00011100000000000000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197,7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00020000000000000000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БЕЗВОЗМЕЗДНЫЕ ПОСТУПЛЕНИЯ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9 811,1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00020201000000000151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Дотации 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6 697,6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00020202000000000151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Субсидии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364,5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32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00020203000000000151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Субвенции </a:t>
                      </a:r>
                      <a:endParaRPr lang="ru-RU" sz="11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52709" marR="527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1 890,4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9186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812360" y="692696"/>
            <a:ext cx="13316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ET" pitchFamily="2" charset="0"/>
              </a:rPr>
              <a:t>тыс. рублей</a:t>
            </a:r>
            <a:endParaRPr lang="ru-RU" sz="1400" b="1" dirty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980729"/>
            <a:ext cx="8928992" cy="57606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422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052735"/>
            <a:ext cx="8972550" cy="56886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sz="2400" b="1" dirty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в 2016 году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812360" y="692696"/>
            <a:ext cx="1331640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 smtClean="0">
                <a:solidFill>
                  <a:schemeClr val="bg1"/>
                </a:solidFill>
                <a:latin typeface="TimesET" pitchFamily="2" charset="0"/>
              </a:rPr>
              <a:t>тыс. рублей</a:t>
            </a:r>
            <a:endParaRPr lang="ru-RU" sz="1400" b="1" dirty="0">
              <a:solidFill>
                <a:schemeClr val="bg1"/>
              </a:solidFill>
              <a:latin typeface="TimesE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87466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Users\n.nikandrova\Documents\Фото\Новая папка\dsc_27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1228" y="4974447"/>
            <a:ext cx="2531152" cy="16737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73052"/>
            <a:ext cx="1944216" cy="1296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112" y="5016472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pPr eaLnBrk="1" hangingPunct="1"/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Расходы республиканского бюджета </a:t>
            </a:r>
            <a:b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</a:br>
            <a:r>
              <a:rPr lang="ru-RU" altLang="ru-RU" sz="24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Чувашской Республики на 2016 год</a:t>
            </a:r>
            <a:endParaRPr lang="ru-RU" altLang="ru-RU" sz="2400" dirty="0" smtClean="0">
              <a:solidFill>
                <a:schemeClr val="bg1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4"/>
            <a:ext cx="148431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1196878594"/>
              </p:ext>
            </p:extLst>
          </p:nvPr>
        </p:nvGraphicFramePr>
        <p:xfrm>
          <a:off x="251520" y="1124744"/>
          <a:ext cx="6264696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4" name="Скругленный прямоугольник 13"/>
          <p:cNvSpPr/>
          <p:nvPr/>
        </p:nvSpPr>
        <p:spPr>
          <a:xfrm>
            <a:off x="6960024" y="1263162"/>
            <a:ext cx="2076472" cy="581662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ET" pitchFamily="2" charset="0"/>
              </a:rPr>
              <a:t>Будет продолжено строительство</a:t>
            </a:r>
            <a:endParaRPr lang="ru-RU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6948264" y="2060848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фельдшерско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 – акушерских пунктов (</a:t>
            </a:r>
            <a:r>
              <a:rPr lang="ru-RU" sz="1200" b="1" dirty="0" err="1" smtClean="0">
                <a:solidFill>
                  <a:prstClr val="black"/>
                </a:solidFill>
                <a:latin typeface="TimesET" pitchFamily="2" charset="0"/>
              </a:rPr>
              <a:t>ФАПов</a:t>
            </a:r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)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948264" y="2564904"/>
            <a:ext cx="2111755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общеобразовательных школ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960024" y="3089027"/>
            <a:ext cx="2088233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спортивных объектов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3814" y="3141215"/>
            <a:ext cx="100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21,8%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72000" y="1321014"/>
            <a:ext cx="7920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atin typeface="TimesET" pitchFamily="2" charset="0"/>
              </a:rPr>
              <a:t>3,0%</a:t>
            </a:r>
            <a:endParaRPr lang="ru-RU" sz="2000" b="1" dirty="0">
              <a:latin typeface="TimesET" pitchFamily="2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8348594" y="3635973"/>
            <a:ext cx="687902" cy="45229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200" b="1" dirty="0" smtClean="0">
                <a:solidFill>
                  <a:prstClr val="black"/>
                </a:solidFill>
                <a:latin typeface="TimesET" pitchFamily="2" charset="0"/>
              </a:rPr>
              <a:t>и т.д.</a:t>
            </a:r>
            <a:endParaRPr lang="ru-RU" sz="12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0" name="TextBox 6"/>
          <p:cNvSpPr txBox="1"/>
          <p:nvPr/>
        </p:nvSpPr>
        <p:spPr>
          <a:xfrm>
            <a:off x="2307010" y="5733256"/>
            <a:ext cx="104085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b="1" dirty="0" smtClean="0">
                <a:solidFill>
                  <a:schemeClr val="tx1"/>
                </a:solidFill>
                <a:latin typeface="TimesET" pitchFamily="2" charset="0"/>
              </a:rPr>
              <a:t>16,5%</a:t>
            </a:r>
            <a:endParaRPr lang="ru-RU" sz="2000" b="1" dirty="0">
              <a:solidFill>
                <a:schemeClr val="tx1"/>
              </a:solidFill>
              <a:latin typeface="TimesET" pitchFamily="2" charset="0"/>
            </a:endParaRPr>
          </a:p>
        </p:txBody>
      </p:sp>
      <p:pic>
        <p:nvPicPr>
          <p:cNvPr id="1027" name="Picture 3" descr="T:\ОБП\Метелева\Картинки для презентации\сельское хозво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28" y="919164"/>
            <a:ext cx="2051720" cy="141210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457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0"/>
            <a:ext cx="7992888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Расходные полномочия Чувашской Республики в 2016 году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97201291"/>
              </p:ext>
            </p:extLst>
          </p:nvPr>
        </p:nvGraphicFramePr>
        <p:xfrm>
          <a:off x="107504" y="1196752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095842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73932724"/>
              </p:ext>
            </p:extLst>
          </p:nvPr>
        </p:nvGraphicFramePr>
        <p:xfrm>
          <a:off x="4139952" y="1220699"/>
          <a:ext cx="4444595" cy="56038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Прямая соединительная линия 7"/>
          <p:cNvSpPr/>
          <p:nvPr/>
        </p:nvSpPr>
        <p:spPr>
          <a:xfrm flipH="1">
            <a:off x="7596336" y="1844824"/>
            <a:ext cx="1145642" cy="4529334"/>
          </a:xfrm>
          <a:prstGeom prst="line">
            <a:avLst/>
          </a:prstGeom>
          <a:noFill/>
          <a:ln w="28575" cap="flat" cmpd="sng" algn="ctr">
            <a:solidFill>
              <a:srgbClr val="FF0000"/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/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консолидированного бюджета  Чувашской Республики </a:t>
            </a:r>
            <a:b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реальный сектор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8339956" y="2708920"/>
            <a:ext cx="804044" cy="369029"/>
          </a:xfrm>
          <a:prstGeom prst="ellips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3</a:t>
            </a:r>
            <a:r>
              <a:rPr lang="en-US" sz="1050" b="1" dirty="0" smtClean="0">
                <a:solidFill>
                  <a:prstClr val="black"/>
                </a:solidFill>
                <a:latin typeface="TimesET" pitchFamily="2" charset="0"/>
              </a:rPr>
              <a:t> </a:t>
            </a:r>
            <a:r>
              <a:rPr lang="ru-RU" sz="1050" b="1" dirty="0" smtClean="0">
                <a:solidFill>
                  <a:prstClr val="black"/>
                </a:solidFill>
                <a:latin typeface="TimesET" pitchFamily="2" charset="0"/>
              </a:rPr>
              <a:t>место</a:t>
            </a:r>
            <a:endParaRPr lang="ru-RU" sz="105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7659688" y="919163"/>
            <a:ext cx="1484312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млн</a:t>
            </a:r>
            <a:r>
              <a:rPr lang="ru-RU" altLang="ru-RU" sz="1400" b="1" dirty="0">
                <a:solidFill>
                  <a:prstClr val="black"/>
                </a:solidFill>
                <a:latin typeface="Arial" charset="0"/>
              </a:rPr>
              <a:t>. </a:t>
            </a: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рублей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54589" y="6469961"/>
            <a:ext cx="5569539" cy="360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*–  по информации, размещенной на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официальном сайте </a:t>
            </a:r>
            <a:r>
              <a:rPr lang="ru-RU" sz="10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  <a:r>
              <a:rPr lang="ru-RU" sz="10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1000" b="1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9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5314821"/>
              </p:ext>
            </p:extLst>
          </p:nvPr>
        </p:nvGraphicFramePr>
        <p:xfrm>
          <a:off x="0" y="1309116"/>
          <a:ext cx="4536504" cy="49731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59074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Заголовок 15"/>
          <p:cNvSpPr>
            <a:spLocks noGrp="1"/>
          </p:cNvSpPr>
          <p:nvPr>
            <p:ph type="title"/>
          </p:nvPr>
        </p:nvSpPr>
        <p:spPr>
          <a:xfrm>
            <a:off x="755650" y="0"/>
            <a:ext cx="8388350" cy="981075"/>
          </a:xfrm>
        </p:spPr>
        <p:txBody>
          <a:bodyPr/>
          <a:lstStyle/>
          <a:p>
            <a:r>
              <a:rPr lang="ru-RU" alt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расходов в отдельных секторах экономики</a:t>
            </a:r>
            <a:endParaRPr lang="ru-RU" alt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3"/>
          <p:cNvSpPr txBox="1">
            <a:spLocks noChangeArrowheads="1"/>
          </p:cNvSpPr>
          <p:nvPr/>
        </p:nvSpPr>
        <p:spPr bwMode="auto">
          <a:xfrm>
            <a:off x="3727113" y="1859349"/>
            <a:ext cx="1918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Социальная сфера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30</a:t>
            </a:fld>
            <a:endParaRPr lang="ru-RU" dirty="0"/>
          </a:p>
        </p:txBody>
      </p:sp>
      <p:pic>
        <p:nvPicPr>
          <p:cNvPr id="1026" name="Picture 2" descr="E:\20.08_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860208"/>
            <a:ext cx="2046678" cy="188372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E:\24(6)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7419" y="4768376"/>
            <a:ext cx="2352205" cy="16413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E:\11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213" y="4242143"/>
            <a:ext cx="2123124" cy="159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:\c11bb0dad1d0d55dc4cae700df42b3d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43" y="1252127"/>
            <a:ext cx="2212640" cy="15330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E:\1437379820-653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10813" y="1252127"/>
            <a:ext cx="2513924" cy="152222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T:\ОБП\Метелева\Картинки для презентации\спортивная семья.jp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2851" y="2045846"/>
            <a:ext cx="2212640" cy="16594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3"/>
          <p:cNvSpPr txBox="1">
            <a:spLocks noChangeArrowheads="1"/>
          </p:cNvSpPr>
          <p:nvPr/>
        </p:nvSpPr>
        <p:spPr bwMode="auto">
          <a:xfrm>
            <a:off x="6522533" y="3900638"/>
            <a:ext cx="200465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Охрана окружающей среды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1" name="TextBox 13"/>
          <p:cNvSpPr txBox="1">
            <a:spLocks noChangeArrowheads="1"/>
          </p:cNvSpPr>
          <p:nvPr/>
        </p:nvSpPr>
        <p:spPr bwMode="auto">
          <a:xfrm>
            <a:off x="6965774" y="1098237"/>
            <a:ext cx="1204001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Транспорт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2" name="TextBox 13"/>
          <p:cNvSpPr txBox="1">
            <a:spLocks noChangeArrowheads="1"/>
          </p:cNvSpPr>
          <p:nvPr/>
        </p:nvSpPr>
        <p:spPr bwMode="auto">
          <a:xfrm>
            <a:off x="3385762" y="4506766"/>
            <a:ext cx="213551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Сельское хозяйство и рыболовство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3" name="TextBox 13"/>
          <p:cNvSpPr txBox="1">
            <a:spLocks noChangeArrowheads="1"/>
          </p:cNvSpPr>
          <p:nvPr/>
        </p:nvSpPr>
        <p:spPr bwMode="auto">
          <a:xfrm>
            <a:off x="168414" y="3443716"/>
            <a:ext cx="252836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Жилищно-коммунальное хозяйство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4" name="TextBox 13"/>
          <p:cNvSpPr txBox="1">
            <a:spLocks noChangeArrowheads="1"/>
          </p:cNvSpPr>
          <p:nvPr/>
        </p:nvSpPr>
        <p:spPr bwMode="auto">
          <a:xfrm>
            <a:off x="777947" y="1098238"/>
            <a:ext cx="191883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 smtClean="0">
                <a:solidFill>
                  <a:prstClr val="black"/>
                </a:solidFill>
                <a:latin typeface="Arial" charset="0"/>
              </a:rPr>
              <a:t>Лесное хозяйство</a:t>
            </a:r>
            <a:endParaRPr lang="ru-RU" altLang="ru-RU" sz="1400" b="1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5" name="TextBox 13"/>
          <p:cNvSpPr txBox="1">
            <a:spLocks noChangeArrowheads="1"/>
          </p:cNvSpPr>
          <p:nvPr/>
        </p:nvSpPr>
        <p:spPr bwMode="auto">
          <a:xfrm>
            <a:off x="549293" y="2721697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237 руб. на 1 гектар лесного фонда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6" name="TextBox 13"/>
          <p:cNvSpPr txBox="1">
            <a:spLocks noChangeArrowheads="1"/>
          </p:cNvSpPr>
          <p:nvPr/>
        </p:nvSpPr>
        <p:spPr bwMode="auto">
          <a:xfrm>
            <a:off x="3449352" y="3598598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20 424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7" name="TextBox 13"/>
          <p:cNvSpPr txBox="1">
            <a:spLocks noChangeArrowheads="1"/>
          </p:cNvSpPr>
          <p:nvPr/>
        </p:nvSpPr>
        <p:spPr bwMode="auto">
          <a:xfrm>
            <a:off x="6379704" y="575427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20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8" name="TextBox 13"/>
          <p:cNvSpPr txBox="1">
            <a:spLocks noChangeArrowheads="1"/>
          </p:cNvSpPr>
          <p:nvPr/>
        </p:nvSpPr>
        <p:spPr bwMode="auto">
          <a:xfrm>
            <a:off x="6345194" y="261397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186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29" name="TextBox 13"/>
          <p:cNvSpPr txBox="1">
            <a:spLocks noChangeArrowheads="1"/>
          </p:cNvSpPr>
          <p:nvPr/>
        </p:nvSpPr>
        <p:spPr bwMode="auto">
          <a:xfrm>
            <a:off x="3244467" y="6250296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solidFill>
                  <a:srgbClr val="7030A0"/>
                </a:solidFill>
                <a:latin typeface="Arial" charset="0"/>
              </a:rPr>
              <a:t>4</a:t>
            </a: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 838 руб. на 1 жителя сельской местности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  <p:sp>
        <p:nvSpPr>
          <p:cNvPr id="30" name="TextBox 13"/>
          <p:cNvSpPr txBox="1">
            <a:spLocks noChangeArrowheads="1"/>
          </p:cNvSpPr>
          <p:nvPr/>
        </p:nvSpPr>
        <p:spPr bwMode="auto">
          <a:xfrm>
            <a:off x="244526" y="5712185"/>
            <a:ext cx="23761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 smtClean="0">
                <a:solidFill>
                  <a:srgbClr val="7030A0"/>
                </a:solidFill>
                <a:latin typeface="Arial" charset="0"/>
              </a:rPr>
              <a:t>890 руб. на 1 жителя республики</a:t>
            </a:r>
            <a:endParaRPr lang="ru-RU" altLang="ru-RU" sz="1400" b="1" i="1" dirty="0">
              <a:solidFill>
                <a:srgbClr val="7030A0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1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9613" y="136421"/>
            <a:ext cx="9004387" cy="707886"/>
          </a:xfr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 eaLnBrk="1" hangingPunct="1"/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Расходы на реализацию Указов Президента </a:t>
            </a:r>
            <a:b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Российской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Федерации от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7 мая 2012 года №596-606  в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2012-2016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гг.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979680" y="1033463"/>
            <a:ext cx="1164320" cy="420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ru-RU" altLang="ru-RU" sz="105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млн</a:t>
            </a:r>
            <a:r>
              <a:rPr lang="ru-RU" altLang="ru-RU" sz="105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рублей</a:t>
            </a:r>
            <a:r>
              <a:rPr lang="ru-RU" altLang="ru-RU" sz="13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6" name="TextBox 1"/>
          <p:cNvSpPr txBox="1"/>
          <p:nvPr/>
        </p:nvSpPr>
        <p:spPr>
          <a:xfrm>
            <a:off x="3419872" y="6095505"/>
            <a:ext cx="504056" cy="303118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30" name="Рисунок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64" y="1152018"/>
            <a:ext cx="2031177" cy="1225372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36" name="TextBox 1"/>
          <p:cNvSpPr txBox="1"/>
          <p:nvPr/>
        </p:nvSpPr>
        <p:spPr>
          <a:xfrm>
            <a:off x="8009904" y="2074889"/>
            <a:ext cx="1286496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500" dirty="0">
              <a:solidFill>
                <a:prstClr val="black"/>
              </a:solidFill>
            </a:endParaRPr>
          </a:p>
        </p:txBody>
      </p:sp>
      <p:pic>
        <p:nvPicPr>
          <p:cNvPr id="1026" name="Picture 2" descr="T:\ОБП\Метелева\сад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613" y="3777796"/>
            <a:ext cx="2008646" cy="1340054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T:\ОБП\Метелева\медицина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1" y="2387463"/>
            <a:ext cx="2031178" cy="136567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:\ОБП\Метелева\учителя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64" y="5185957"/>
            <a:ext cx="2026153" cy="1359465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8" name="Диаграмма 17"/>
          <p:cNvGraphicFramePr/>
          <p:nvPr>
            <p:extLst>
              <p:ext uri="{D42A27DB-BD31-4B8C-83A1-F6EECF244321}">
                <p14:modId xmlns:p14="http://schemas.microsoft.com/office/powerpoint/2010/main" val="1238346797"/>
              </p:ext>
            </p:extLst>
          </p:nvPr>
        </p:nvGraphicFramePr>
        <p:xfrm>
          <a:off x="2530931" y="1721138"/>
          <a:ext cx="6122222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411760" y="1057112"/>
            <a:ext cx="3456384" cy="1723815"/>
          </a:xfrm>
          <a:prstGeom prst="snip2Diag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За 4 года на реализацию «майских» Указов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Президента РФ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выделено </a:t>
            </a:r>
            <a:r>
              <a:rPr lang="ru-RU" b="1" dirty="0" smtClean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18809,0 </a:t>
            </a:r>
            <a:r>
              <a:rPr lang="ru-RU" b="1" dirty="0">
                <a:solidFill>
                  <a:prstClr val="black"/>
                </a:solidFill>
                <a:ea typeface="Tahoma" pitchFamily="34" charset="0"/>
                <a:cs typeface="Arial" panose="020B0604020202020204" pitchFamily="34" charset="0"/>
              </a:rPr>
              <a:t>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2269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 bwMode="auto">
          <a:xfrm>
            <a:off x="414338" y="290969"/>
            <a:ext cx="8388350" cy="43088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defRPr/>
            </a:pPr>
            <a:endParaRPr lang="ru-RU" altLang="ru-RU" sz="2200" b="1" spc="-10" dirty="0">
              <a:solidFill>
                <a:srgbClr val="C00000"/>
              </a:solidFill>
              <a:ea typeface="+mn-ea"/>
              <a:cs typeface="Arial" charset="0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Сведения о расходах на здравоохранение на 2016 год с учетом средств территориального фонда обязательного медицинского страхования </a:t>
            </a:r>
            <a:endParaRPr lang="ru-RU" sz="20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17462152"/>
              </p:ext>
            </p:extLst>
          </p:nvPr>
        </p:nvGraphicFramePr>
        <p:xfrm>
          <a:off x="111969" y="1196752"/>
          <a:ext cx="4499992" cy="39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4" name="Picture 5" descr="E:\Картинки\iCATXODN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3" y="5157352"/>
            <a:ext cx="1886900" cy="14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250472348"/>
              </p:ext>
            </p:extLst>
          </p:nvPr>
        </p:nvGraphicFramePr>
        <p:xfrm>
          <a:off x="4504586" y="1302524"/>
          <a:ext cx="4535487" cy="52223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cxnSp>
        <p:nvCxnSpPr>
          <p:cNvPr id="4" name="Прямая соединительная линия 3"/>
          <p:cNvCxnSpPr/>
          <p:nvPr/>
        </p:nvCxnSpPr>
        <p:spPr>
          <a:xfrm>
            <a:off x="3347863" y="1556792"/>
            <a:ext cx="2664000" cy="291058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единительная линия 7"/>
          <p:cNvCxnSpPr/>
          <p:nvPr/>
        </p:nvCxnSpPr>
        <p:spPr>
          <a:xfrm flipV="1">
            <a:off x="3204513" y="4541129"/>
            <a:ext cx="2808000" cy="224014"/>
          </a:xfrm>
          <a:prstGeom prst="line">
            <a:avLst/>
          </a:prstGeom>
          <a:ln w="1905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E:\Картинки\iCAL39VYU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7" y="5157352"/>
            <a:ext cx="2160000" cy="144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217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1617137994"/>
              </p:ext>
            </p:extLst>
          </p:nvPr>
        </p:nvGraphicFramePr>
        <p:xfrm>
          <a:off x="0" y="1052736"/>
          <a:ext cx="9144000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26" name="Picture 2" descr="T:\ОБП\Лукин\Картинки\соц обслуживание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1328722"/>
            <a:ext cx="3059832" cy="130819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5576" y="148883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8 279,4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35896" y="1491891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ET" pitchFamily="2" charset="0"/>
              </a:rPr>
              <a:t>7 383,0</a:t>
            </a:r>
            <a:endParaRPr lang="ru-RU" b="1" dirty="0"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социальную политику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"/>
          <p:cNvSpPr txBox="1">
            <a:spLocks noChangeArrowheads="1"/>
          </p:cNvSpPr>
          <p:nvPr/>
        </p:nvSpPr>
        <p:spPr bwMode="auto">
          <a:xfrm>
            <a:off x="7858506" y="1015677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latin typeface="TimesET" pitchFamily="2" charset="0"/>
              </a:rPr>
              <a:t>млн</a:t>
            </a:r>
            <a:r>
              <a:rPr lang="ru-RU" altLang="ru-RU" sz="1300" b="1" dirty="0">
                <a:latin typeface="TimesET" pitchFamily="2" charset="0"/>
              </a:rPr>
              <a:t>. </a:t>
            </a:r>
            <a:r>
              <a:rPr lang="ru-RU" altLang="ru-RU" sz="1300" b="1" dirty="0" smtClean="0">
                <a:latin typeface="TimesET" pitchFamily="2" charset="0"/>
              </a:rPr>
              <a:t>рублей</a:t>
            </a:r>
            <a:endParaRPr lang="ru-RU" altLang="ru-RU" sz="1300" b="1" dirty="0"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019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0"/>
            <a:ext cx="7848872" cy="836712"/>
          </a:xfrm>
        </p:spPr>
        <p:txBody>
          <a:bodyPr>
            <a:no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средней заработной платы работников учреждений в социальной сфере, для которых предусматривается выход на эффективный контракт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75" name="Таблица 7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6450049"/>
              </p:ext>
            </p:extLst>
          </p:nvPr>
        </p:nvGraphicFramePr>
        <p:xfrm>
          <a:off x="21821" y="1019680"/>
          <a:ext cx="9036495" cy="55923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816"/>
                <a:gridCol w="720080"/>
                <a:gridCol w="792088"/>
                <a:gridCol w="720080"/>
                <a:gridCol w="792088"/>
                <a:gridCol w="720080"/>
                <a:gridCol w="864096"/>
                <a:gridCol w="720080"/>
                <a:gridCol w="792087"/>
              </a:tblGrid>
              <a:tr h="144016">
                <a:tc row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Категории работников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2014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2015  (факт)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2016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900" b="1" dirty="0" smtClean="0"/>
                        <a:t>2017 (план)</a:t>
                      </a:r>
                      <a:endParaRPr lang="ru-RU" sz="9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</a:tr>
              <a:tr h="700268">
                <a:tc vMerge="1">
                  <a:txBody>
                    <a:bodyPr/>
                    <a:lstStyle/>
                    <a:p>
                      <a:pPr algn="ctr"/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Средняя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 зарплата, руб.</a:t>
                      </a:r>
                      <a:endParaRPr lang="ru-RU" sz="900" b="1" dirty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Отношение средней з/п к средней з/п </a:t>
                      </a:r>
                      <a:r>
                        <a:rPr lang="ru-RU" sz="900" b="1" baseline="0" dirty="0" smtClean="0">
                          <a:solidFill>
                            <a:schemeClr val="bg1"/>
                          </a:solidFill>
                        </a:rPr>
                        <a:t>по ЧР</a:t>
                      </a:r>
                      <a:r>
                        <a:rPr lang="ru-RU" sz="900" b="1" dirty="0" smtClean="0">
                          <a:solidFill>
                            <a:schemeClr val="bg1"/>
                          </a:solidFill>
                        </a:rPr>
                        <a:t>, %</a:t>
                      </a:r>
                      <a:endParaRPr lang="ru-RU" sz="900" b="1" dirty="0" smtClean="0">
                        <a:solidFill>
                          <a:schemeClr val="bg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</a:tr>
              <a:tr h="1512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ОБРАЗОВАНИЕ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9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1942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дошкольных образовательных учреждений*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18519,7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17836,8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96,0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17563,7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18804,9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9275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учреждений общего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21274,0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110,1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20750,6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106,7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20165,0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3733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учреждений дополнительного образования детей**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18303,8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84,6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18278,1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86,8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18438,9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21935,4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518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и мастера производственного обучения образовательных учреждений начального и среднего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20657,7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107,0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21081,5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108,4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18148,5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5218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Преподаватели образовательных учреждений высшего профессионального образования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26607,1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137,8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26607,3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30247,5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7865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Научные сотрудники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28075,1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145,4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27930,2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143,7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31860,7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158,0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43180,0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125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Педагогические работники образовательных организаций, оказывающих соц. услуги детям-сиротам и детям, оставшимся без попечения</a:t>
                      </a:r>
                      <a:r>
                        <a:rPr lang="ru-RU" sz="900" baseline="0" dirty="0" smtClean="0"/>
                        <a:t> родителей</a:t>
                      </a:r>
                      <a:endParaRPr lang="ru-RU" sz="900" b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19702,7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102,0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17613,0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20165,0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3731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ЗДРАВООХРАНЕНИЕ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4432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Врачи и работники медицинских организаций, имеющие высшее медицинское (фармацевтическое) или иное высшее образование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30281,8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156,8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30847,2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Times New Roman" panose="02020603050405020304" pitchFamily="18" charset="0"/>
                        </a:rPr>
                        <a:t>158,7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32183,3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43180,0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671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Средний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17127,1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88,7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17599,9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90,5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17402,4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86,3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22518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smtClean="0"/>
                        <a:t>Младший медицинский (фармацевтический) персонал</a:t>
                      </a:r>
                      <a:endParaRPr lang="ru-RU" sz="9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10762,7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55,7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11311,5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58,2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14216,3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70,5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СОЦИАЛЬНЫЕ РАБОТНИКИ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12244,9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63,4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12235,6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62,9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15930,4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79,0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  <a:tr h="15200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b="1" dirty="0" smtClean="0"/>
                        <a:t>РАБОТНИКИ УЧРЕЖДЕНИЙ КУЛЬТУРЫ</a:t>
                      </a:r>
                      <a:endParaRPr lang="ru-RU" sz="9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13996,6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72,5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14942,1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  <a:cs typeface="+mn-cs"/>
                        </a:rPr>
                        <a:t>76,9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16616,0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82,4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21590,0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dirty="0" smtClean="0">
                          <a:latin typeface="+mn-lt"/>
                        </a:rPr>
                        <a:t>100,0</a:t>
                      </a:r>
                      <a:endParaRPr lang="ru-RU" sz="1000" dirty="0">
                        <a:latin typeface="+mn-lt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21821" y="6520548"/>
            <a:ext cx="2880917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* -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к средней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  <a:cs typeface="Times New Roman" panose="02020603050405020304" pitchFamily="18" charset="0"/>
              </a:rPr>
              <a:t>в сфере общего образования в субъекте </a:t>
            </a:r>
            <a:r>
              <a:rPr lang="ru-RU" sz="900" dirty="0" smtClean="0">
                <a:latin typeface="Arial Narrow" panose="020B0606020202030204" pitchFamily="34" charset="0"/>
                <a:cs typeface="Times New Roman" panose="02020603050405020304" pitchFamily="18" charset="0"/>
              </a:rPr>
              <a:t>РФ</a:t>
            </a:r>
            <a:endParaRPr lang="ru-RU" sz="900" dirty="0">
              <a:latin typeface="Arial Narrow" panose="020B0606020202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843808" y="6520548"/>
            <a:ext cx="201689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 </a:t>
            </a:r>
            <a:r>
              <a:rPr lang="ru-RU" sz="900" dirty="0">
                <a:latin typeface="Arial Narrow" panose="020B0606020202030204" pitchFamily="34" charset="0"/>
              </a:rPr>
              <a:t>- к средней </a:t>
            </a:r>
            <a:r>
              <a:rPr lang="ru-RU" sz="900" dirty="0" smtClean="0">
                <a:latin typeface="Arial Narrow" panose="020B0606020202030204" pitchFamily="34" charset="0"/>
              </a:rPr>
              <a:t>з/п </a:t>
            </a:r>
            <a:r>
              <a:rPr lang="ru-RU" sz="900" dirty="0">
                <a:latin typeface="Arial Narrow" panose="020B0606020202030204" pitchFamily="34" charset="0"/>
              </a:rPr>
              <a:t>учителей 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60707" y="6522213"/>
            <a:ext cx="3214341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00" dirty="0" smtClean="0">
                <a:latin typeface="Arial Narrow" panose="020B0606020202030204" pitchFamily="34" charset="0"/>
              </a:rPr>
              <a:t>*** </a:t>
            </a:r>
            <a:r>
              <a:rPr lang="ru-RU" sz="900" dirty="0">
                <a:latin typeface="Arial Narrow" panose="020B0606020202030204" pitchFamily="34" charset="0"/>
              </a:rPr>
              <a:t>- к </a:t>
            </a:r>
            <a:r>
              <a:rPr lang="ru-RU" sz="900" dirty="0" smtClean="0">
                <a:latin typeface="Arial Narrow" panose="020B0606020202030204" pitchFamily="34" charset="0"/>
              </a:rPr>
              <a:t>среднемесячной номинальной начисленной з/п </a:t>
            </a:r>
            <a:r>
              <a:rPr lang="ru-RU" sz="900" dirty="0">
                <a:latin typeface="Arial Narrow" panose="020B0606020202030204" pitchFamily="34" charset="0"/>
              </a:rPr>
              <a:t>в субъекте </a:t>
            </a:r>
            <a:r>
              <a:rPr lang="ru-RU" sz="900" dirty="0" smtClean="0">
                <a:latin typeface="Arial Narrow" panose="020B0606020202030204" pitchFamily="34" charset="0"/>
              </a:rPr>
              <a:t>РФ</a:t>
            </a:r>
            <a:endParaRPr lang="ru-RU" sz="900" dirty="0">
              <a:latin typeface="Arial Narrow" panose="020B0606020202030204" pitchFamily="34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944490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855226" y="0"/>
            <a:ext cx="8064896" cy="1081686"/>
          </a:xfrm>
          <a:prstGeom prst="roundRect">
            <a:avLst>
              <a:gd name="adj" fmla="val 12377"/>
            </a:avLst>
          </a:prstGeom>
          <a:noFill/>
          <a:ln>
            <a:noFill/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Среднемесячная начисленная заработная плата </a:t>
            </a:r>
            <a:r>
              <a:rPr lang="ru-RU" sz="16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гражданских </a:t>
            </a: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служащих в Приволжском федеральном округе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</a:pPr>
            <a:r>
              <a:rPr lang="ru-RU" sz="1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(на основе данных Росстата)</a:t>
            </a:r>
          </a:p>
        </p:txBody>
      </p:sp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62572950"/>
              </p:ext>
            </p:extLst>
          </p:nvPr>
        </p:nvGraphicFramePr>
        <p:xfrm>
          <a:off x="107504" y="1196752"/>
          <a:ext cx="5257801" cy="2736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7493601"/>
              </p:ext>
            </p:extLst>
          </p:nvPr>
        </p:nvGraphicFramePr>
        <p:xfrm>
          <a:off x="3633747" y="3861048"/>
          <a:ext cx="5286375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026" name="Picture 2" descr="E:\photo_24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4221088"/>
            <a:ext cx="3024336" cy="201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536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Программно-целевой метод планирования в Чувашской Республике</a:t>
            </a:r>
            <a:endParaRPr lang="ru-RU" sz="2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8748464" y="6308725"/>
            <a:ext cx="395536" cy="412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algn="r" rtl="0" fontAlgn="auto">
              <a:spcBef>
                <a:spcPts val="0"/>
              </a:spcBef>
              <a:spcAft>
                <a:spcPts val="0"/>
              </a:spcAft>
              <a:defRPr sz="1400" kern="1200" baseline="0">
                <a:solidFill>
                  <a:srgbClr val="A03202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>
              <a:defRPr/>
            </a:pPr>
            <a:endParaRPr lang="ru-RU" sz="1600" b="1" dirty="0">
              <a:solidFill>
                <a:prstClr val="black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1259632" y="980728"/>
            <a:ext cx="6840760" cy="108012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lIns="0" tIns="0" rIns="0" bIns="0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Распоряжением Кабинета Министров Чувашской Республики от 10.06.2011 № 207-р</a:t>
            </a:r>
          </a:p>
          <a:p>
            <a:pPr algn="ctr"/>
            <a:r>
              <a:rPr lang="ru-RU" sz="1800" b="1" dirty="0" smtClean="0">
                <a:solidFill>
                  <a:prstClr val="black"/>
                </a:solidFill>
                <a:latin typeface="TimesET" pitchFamily="2" charset="0"/>
              </a:rPr>
              <a:t>Утверждены 15 госпрограмм Чувашской Республики</a:t>
            </a:r>
            <a:endParaRPr lang="ru-RU" sz="18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22" name="Диаграмма 21"/>
          <p:cNvGraphicFramePr/>
          <p:nvPr>
            <p:extLst>
              <p:ext uri="{D42A27DB-BD31-4B8C-83A1-F6EECF244321}">
                <p14:modId xmlns:p14="http://schemas.microsoft.com/office/powerpoint/2010/main" val="617279122"/>
              </p:ext>
            </p:extLst>
          </p:nvPr>
        </p:nvGraphicFramePr>
        <p:xfrm>
          <a:off x="0" y="2060848"/>
          <a:ext cx="9036496" cy="4678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081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«Управление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общественными финансами и государственным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долгом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Чувашской Республики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»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762826" y="1843006"/>
            <a:ext cx="6408711" cy="66591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Удельный вес программных расходов республиканского бюджета Чувашской Республики в общем объеме расходов республиканского бюджета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474793" y="994711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1050858" y="2576389"/>
            <a:ext cx="6120680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Отношение государственного долга Чувашской Республики к доходам республиканского бюджета Чувашской Республики (без учета утвержденного объема безвозмездных поступлений)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354592" y="3191048"/>
            <a:ext cx="381694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Объем налоговых и неналоговых доходов консолидированного бюджета Чувашской Республики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24328" y="994711"/>
            <a:ext cx="1368152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Утверждено на 2016 год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587334" y="1844824"/>
            <a:ext cx="1146833" cy="59390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98,0%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16466" y="2619070"/>
            <a:ext cx="1136773" cy="461375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73,6%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593415" y="3191048"/>
            <a:ext cx="1146831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30 001,4</a:t>
            </a:r>
          </a:p>
          <a:p>
            <a:pPr algn="ctr"/>
            <a:r>
              <a:rPr lang="ru-RU" sz="1400" b="1" dirty="0" smtClean="0">
                <a:latin typeface="TimesET" pitchFamily="2" charset="0"/>
              </a:rPr>
              <a:t> млн. рублей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354592" y="3699191"/>
            <a:ext cx="3816946" cy="52189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Темп роста налоговых и неналоговых доходов республиканского бюджета Чувашской Республики (к предыдущему году)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587334" y="3771199"/>
            <a:ext cx="1146831" cy="449889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102,7%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354592" y="4293096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просроченной задолженности по бюджетным кредитам, предоставленным из федерального бюджета, в общем объеме задолженности по бюджетным кредитам, предоставленным из федерального бюджета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7577425" y="4392186"/>
            <a:ext cx="1146831" cy="47697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3354592" y="5085184"/>
            <a:ext cx="3816946" cy="7920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муниципальных районов и городских округов, по которым проводится оценка качества управления муниципальными финансами, в общем количестве муниципальных районов и городских округов Чувашской Республики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576697" y="5178445"/>
            <a:ext cx="1146831" cy="52189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3354592" y="5982173"/>
            <a:ext cx="3816946" cy="3991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Обеспечение контроля за сохранностью государственного имущества Чувашской Республики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7587856" y="5982172"/>
            <a:ext cx="1146831" cy="399157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50,0%</a:t>
            </a:r>
            <a:endParaRPr lang="ru-RU" sz="14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2973932"/>
              </p:ext>
            </p:extLst>
          </p:nvPr>
        </p:nvGraphicFramePr>
        <p:xfrm>
          <a:off x="467544" y="3284984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3868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5"/>
          <p:cNvSpPr>
            <a:spLocks noGrp="1"/>
          </p:cNvSpPr>
          <p:nvPr>
            <p:ph type="title"/>
          </p:nvPr>
        </p:nvSpPr>
        <p:spPr>
          <a:xfrm>
            <a:off x="755650" y="1"/>
            <a:ext cx="8388351" cy="981075"/>
          </a:xfrm>
        </p:spPr>
        <p:txBody>
          <a:bodyPr/>
          <a:lstStyle/>
          <a:p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Государственная программа 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«Развитие потенциала государственного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управления</a:t>
            </a:r>
            <a:r>
              <a:rPr lang="ru-RU" sz="2000" b="1" dirty="0">
                <a:solidFill>
                  <a:srgbClr val="FBFBC1"/>
                </a:solidFill>
                <a:latin typeface="TimesET" pitchFamily="2" charset="0"/>
              </a:rPr>
              <a:t>» </a:t>
            </a:r>
            <a:r>
              <a:rPr lang="ru-RU" sz="2000" b="1" dirty="0" smtClean="0">
                <a:solidFill>
                  <a:srgbClr val="FBFBC1"/>
                </a:solidFill>
                <a:latin typeface="TimesET" pitchFamily="2" charset="0"/>
              </a:rPr>
              <a:t>в 2016 году</a:t>
            </a:r>
            <a:endParaRPr lang="ru-RU" sz="2000" b="1" dirty="0">
              <a:solidFill>
                <a:srgbClr val="FBFBC1"/>
              </a:solidFill>
              <a:latin typeface="TimesET" pitchFamily="2" charset="0"/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823345" y="1973039"/>
            <a:ext cx="6408711" cy="50587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000" dirty="0">
                <a:latin typeface="TimesET" pitchFamily="2" charset="0"/>
              </a:rPr>
              <a:t>Доля муниципальных нормативных правовых актов, внесенных в регистр муниципальных нормативных правовых актов Чувашской Республики</a:t>
            </a: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535312" y="1124744"/>
            <a:ext cx="6696743" cy="72567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2400" b="1" dirty="0" smtClean="0">
                <a:solidFill>
                  <a:prstClr val="black"/>
                </a:solidFill>
                <a:latin typeface="TimesET" pitchFamily="2" charset="0"/>
              </a:rPr>
              <a:t>Отдельные показатели</a:t>
            </a:r>
            <a:endParaRPr lang="ru-RU" sz="2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823345" y="2550921"/>
            <a:ext cx="6408712" cy="50405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подготовленных нормативных правовых актов Чувашской Республики, регулирующих вопросы противодействия коррупции, отнесенные к компетенции </a:t>
            </a:r>
            <a:r>
              <a:rPr lang="ru-RU" sz="1000" dirty="0" smtClean="0">
                <a:latin typeface="TimesET" pitchFamily="2" charset="0"/>
              </a:rPr>
              <a:t>субъекта </a:t>
            </a:r>
            <a:r>
              <a:rPr lang="ru-RU" sz="1000" dirty="0">
                <a:latin typeface="TimesET" pitchFamily="2" charset="0"/>
              </a:rPr>
              <a:t>Российской Федерации </a:t>
            </a: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3415111" y="3140968"/>
            <a:ext cx="3816946" cy="62614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вакантных должностей гражданской службы, замещаемых на основе назначения из кадровых резервов государственных органов Чувашской Республики, кадрового резерва Чувашской Республики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596336" y="1124744"/>
            <a:ext cx="1233658" cy="72567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prstClr val="black"/>
                </a:solidFill>
                <a:latin typeface="TimesET" pitchFamily="2" charset="0"/>
              </a:rPr>
              <a:t>Утверждено на 2016 год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682640" y="1974857"/>
            <a:ext cx="1034095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TimesET" pitchFamily="2" charset="0"/>
              </a:rPr>
              <a:t>100</a:t>
            </a:r>
            <a:r>
              <a:rPr lang="ru-RU" sz="1400" b="1" dirty="0" smtClean="0">
                <a:latin typeface="TimesET" pitchFamily="2" charset="0"/>
              </a:rPr>
              <a:t>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7692700" y="2571853"/>
            <a:ext cx="1025024" cy="48312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682641" y="3212976"/>
            <a:ext cx="1034094" cy="52189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не менее 50%</a:t>
            </a:r>
            <a:endParaRPr lang="ru-RU" sz="1400" b="1" dirty="0">
              <a:latin typeface="TimesET" pitchFamily="2" charset="0"/>
            </a:endParaRPr>
          </a:p>
        </p:txBody>
      </p:sp>
      <p:graphicFrame>
        <p:nvGraphicFramePr>
          <p:cNvPr id="41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01870552"/>
              </p:ext>
            </p:extLst>
          </p:nvPr>
        </p:nvGraphicFramePr>
        <p:xfrm>
          <a:off x="528063" y="3415017"/>
          <a:ext cx="2848438" cy="31382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Скругленный прямоугольник 28"/>
          <p:cNvSpPr/>
          <p:nvPr/>
        </p:nvSpPr>
        <p:spPr>
          <a:xfrm>
            <a:off x="3419350" y="3861048"/>
            <a:ext cx="3816946" cy="72008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Доля государственных гражданских служащих Чувашской Республики (далее - гражданские служащие) в возрасте до 30 лет в общей численности гражданских служащих, имеющих стаж гражданской службы более 3 лет</a:t>
            </a: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7697071" y="3933056"/>
            <a:ext cx="1023902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>
                <a:latin typeface="TimesET" pitchFamily="2" charset="0"/>
              </a:rPr>
              <a:t>не менее </a:t>
            </a:r>
            <a:r>
              <a:rPr lang="ru-RU" sz="1400" b="1" dirty="0" smtClean="0">
                <a:latin typeface="TimesET" pitchFamily="2" charset="0"/>
              </a:rPr>
              <a:t>12%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3419350" y="4711161"/>
            <a:ext cx="3816946" cy="43204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Срок предоставления информации органами записи актов гражданского состояния гражданам и юридическим лицам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7733584" y="4765328"/>
            <a:ext cx="987389" cy="377881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9 дней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3401392" y="5287225"/>
            <a:ext cx="3816946" cy="648072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r>
              <a:rPr lang="ru-RU" sz="1000" dirty="0">
                <a:latin typeface="TimesET" pitchFamily="2" charset="0"/>
              </a:rPr>
              <a:t>Соблюдение сроков государственной регистрации нормативных правовых актов органов исполнительной власти Чувашской Республики, установленных законодательством Чувашской Республики</a:t>
            </a:r>
          </a:p>
        </p:txBody>
      </p:sp>
      <p:sp>
        <p:nvSpPr>
          <p:cNvPr id="51" name="Скругленный прямоугольник 50"/>
          <p:cNvSpPr/>
          <p:nvPr/>
        </p:nvSpPr>
        <p:spPr>
          <a:xfrm>
            <a:off x="7733515" y="5359233"/>
            <a:ext cx="987980" cy="50405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ru-RU" sz="1400" b="1" dirty="0" smtClean="0">
                <a:latin typeface="TimesET" pitchFamily="2" charset="0"/>
              </a:rPr>
              <a:t>100%</a:t>
            </a:r>
            <a:endParaRPr lang="ru-RU" sz="1400" b="1" dirty="0">
              <a:latin typeface="TimesET" pitchFamily="2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7166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7704856" cy="980728"/>
          </a:xfrm>
        </p:spPr>
        <p:txBody>
          <a:bodyPr/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 на 2013-2020 годы, </a:t>
            </a:r>
            <a:b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млн. рублей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614776172"/>
              </p:ext>
            </p:extLst>
          </p:nvPr>
        </p:nvGraphicFramePr>
        <p:xfrm>
          <a:off x="323528" y="1844824"/>
          <a:ext cx="5737655" cy="406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1026" name="Picture 2" descr="C:\Users\o.kudryavceva\Desktop\для слайдов_медицина фото\IMG_370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1183" y="1196752"/>
            <a:ext cx="2806028" cy="187220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o.kudryavceva\Desktop\для слайдов_медицина фото\IMG_372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077072"/>
            <a:ext cx="2904074" cy="1923949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39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5620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«Развитие здравоохранения» на 2013-2020 годы 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1223628" y="1007441"/>
            <a:ext cx="3384376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142593" y="3228798"/>
            <a:ext cx="5964980" cy="35556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Смертность от всех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причин (случаев на 1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29258" y="3662117"/>
            <a:ext cx="5964980" cy="3673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Материнская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100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24386" y="4566519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Ожидаемая продолжительность жизни при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рождении (лет)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21984" y="4093691"/>
            <a:ext cx="5964980" cy="39506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Младенческая 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(случаев на 1 тыс. родившихся живыми)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29258" y="6086812"/>
            <a:ext cx="5964980" cy="41996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Обеспеченность врачами (без учета федеральных медицинских организаций, находящихся на территории Чувашской Республики</a:t>
            </a:r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) (на 10 тыс. населения)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6079750" y="1046936"/>
            <a:ext cx="2807593" cy="561859"/>
            <a:chOff x="359" y="1999"/>
            <a:chExt cx="2807593" cy="561859"/>
          </a:xfrm>
        </p:grpSpPr>
        <p:sp>
          <p:nvSpPr>
            <p:cNvPr id="13" name="Скругленный прямоугольник 12"/>
            <p:cNvSpPr/>
            <p:nvPr/>
          </p:nvSpPr>
          <p:spPr>
            <a:xfrm>
              <a:off x="359" y="1999"/>
              <a:ext cx="2807593" cy="561859"/>
            </a:xfrm>
            <a:prstGeom prst="roundRect">
              <a:avLst>
                <a:gd name="adj" fmla="val 10000"/>
              </a:avLst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Скругленный прямоугольник 4"/>
            <p:cNvSpPr/>
            <p:nvPr/>
          </p:nvSpPr>
          <p:spPr>
            <a:xfrm>
              <a:off x="16815" y="18455"/>
              <a:ext cx="2774681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Достижение значений показателей (индикаторов) </a:t>
              </a:r>
              <a:endParaRPr lang="ru-RU" sz="1400" b="1" kern="1200" dirty="0"/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6077782" y="1734787"/>
            <a:ext cx="1830474" cy="545691"/>
            <a:chOff x="3099" y="579197"/>
            <a:chExt cx="1830474" cy="561859"/>
          </a:xfrm>
        </p:grpSpPr>
        <p:sp>
          <p:nvSpPr>
            <p:cNvPr id="16" name="Скругленный прямоугольник 15"/>
            <p:cNvSpPr/>
            <p:nvPr/>
          </p:nvSpPr>
          <p:spPr>
            <a:xfrm>
              <a:off x="3099" y="579197"/>
              <a:ext cx="1830474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7" name="Скругленный прямоугольник 4"/>
            <p:cNvSpPr/>
            <p:nvPr/>
          </p:nvSpPr>
          <p:spPr>
            <a:xfrm>
              <a:off x="19555" y="595653"/>
              <a:ext cx="1797562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2015 год</a:t>
              </a:r>
              <a:endParaRPr lang="ru-RU" sz="1400" b="1" kern="1200" dirty="0"/>
            </a:p>
          </p:txBody>
        </p:sp>
      </p:grpSp>
      <p:grpSp>
        <p:nvGrpSpPr>
          <p:cNvPr id="18" name="Группа 17"/>
          <p:cNvGrpSpPr/>
          <p:nvPr/>
        </p:nvGrpSpPr>
        <p:grpSpPr>
          <a:xfrm>
            <a:off x="8014400" y="1750769"/>
            <a:ext cx="896412" cy="545404"/>
            <a:chOff x="1908799" y="579197"/>
            <a:chExt cx="896412" cy="561859"/>
          </a:xfrm>
        </p:grpSpPr>
        <p:sp>
          <p:nvSpPr>
            <p:cNvPr id="19" name="Скругленный прямоугольник 18"/>
            <p:cNvSpPr/>
            <p:nvPr/>
          </p:nvSpPr>
          <p:spPr>
            <a:xfrm>
              <a:off x="1908799" y="579197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Скругленный прямоугольник 4"/>
            <p:cNvSpPr/>
            <p:nvPr/>
          </p:nvSpPr>
          <p:spPr>
            <a:xfrm>
              <a:off x="1925255" y="595653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400" b="1" kern="1200" dirty="0" smtClean="0"/>
                <a:t>2016 год</a:t>
              </a:r>
              <a:endParaRPr lang="ru-RU" sz="1400" b="1" kern="1200" dirty="0"/>
            </a:p>
          </p:txBody>
        </p:sp>
      </p:grpSp>
      <p:grpSp>
        <p:nvGrpSpPr>
          <p:cNvPr id="21" name="Группа 20"/>
          <p:cNvGrpSpPr/>
          <p:nvPr/>
        </p:nvGrpSpPr>
        <p:grpSpPr>
          <a:xfrm>
            <a:off x="6102270" y="2407965"/>
            <a:ext cx="906173" cy="489918"/>
            <a:chOff x="6669" y="1156395"/>
            <a:chExt cx="892916" cy="561859"/>
          </a:xfrm>
        </p:grpSpPr>
        <p:sp>
          <p:nvSpPr>
            <p:cNvPr id="22" name="Скругленный прямоугольник 2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24" name="Группа 23"/>
          <p:cNvGrpSpPr/>
          <p:nvPr/>
        </p:nvGrpSpPr>
        <p:grpSpPr>
          <a:xfrm>
            <a:off x="7015340" y="2417663"/>
            <a:ext cx="892916" cy="482777"/>
            <a:chOff x="937088" y="1156395"/>
            <a:chExt cx="892916" cy="561859"/>
          </a:xfrm>
        </p:grpSpPr>
        <p:sp>
          <p:nvSpPr>
            <p:cNvPr id="25" name="Скругленный прямоугольник 24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6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факт</a:t>
              </a:r>
              <a:endParaRPr lang="ru-RU" sz="1100" b="1" kern="1200" dirty="0"/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054110" y="3221775"/>
            <a:ext cx="866357" cy="374235"/>
            <a:chOff x="1908799" y="1156395"/>
            <a:chExt cx="896412" cy="561859"/>
          </a:xfrm>
        </p:grpSpPr>
        <p:sp>
          <p:nvSpPr>
            <p:cNvPr id="28" name="Скругленный прямоугольник 2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</a:t>
              </a:r>
              <a:endParaRPr lang="ru-RU" sz="1100" b="1" kern="1200" dirty="0"/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6140779" y="3198849"/>
            <a:ext cx="906173" cy="397161"/>
            <a:chOff x="-2822" y="1156393"/>
            <a:chExt cx="892916" cy="561859"/>
          </a:xfrm>
        </p:grpSpPr>
        <p:sp>
          <p:nvSpPr>
            <p:cNvPr id="33" name="Скругленный прямоугольник 32"/>
            <p:cNvSpPr/>
            <p:nvPr/>
          </p:nvSpPr>
          <p:spPr>
            <a:xfrm>
              <a:off x="-2822" y="1156393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Скругленный прямоугольник 4"/>
            <p:cNvSpPr/>
            <p:nvPr/>
          </p:nvSpPr>
          <p:spPr>
            <a:xfrm>
              <a:off x="23125" y="1172851"/>
              <a:ext cx="860004" cy="52894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12,8 </a:t>
              </a: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6133710" y="3666577"/>
            <a:ext cx="906173" cy="374342"/>
            <a:chOff x="6669" y="1156395"/>
            <a:chExt cx="892916" cy="561859"/>
          </a:xfrm>
        </p:grpSpPr>
        <p:sp>
          <p:nvSpPr>
            <p:cNvPr id="36" name="Скругленный прямоугольник 3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6146457" y="4083573"/>
            <a:ext cx="906173" cy="434691"/>
            <a:chOff x="6669" y="1156395"/>
            <a:chExt cx="892916" cy="561859"/>
          </a:xfrm>
        </p:grpSpPr>
        <p:sp>
          <p:nvSpPr>
            <p:cNvPr id="39" name="Скругленный прямоугольник 38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0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5,0</a:t>
              </a:r>
              <a:endParaRPr lang="ru-RU" sz="1100" b="1" kern="1200" dirty="0"/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6158010" y="4597691"/>
            <a:ext cx="906173" cy="423844"/>
            <a:chOff x="6669" y="1156395"/>
            <a:chExt cx="892916" cy="561859"/>
          </a:xfrm>
        </p:grpSpPr>
        <p:sp>
          <p:nvSpPr>
            <p:cNvPr id="42" name="Скругленный прямоугольник 41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70,4</a:t>
              </a:r>
              <a:endParaRPr lang="ru-RU" sz="1100" b="1" kern="1200" dirty="0"/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6140779" y="5995359"/>
            <a:ext cx="906173" cy="489918"/>
            <a:chOff x="6669" y="1156395"/>
            <a:chExt cx="892916" cy="561859"/>
          </a:xfrm>
        </p:grpSpPr>
        <p:sp>
          <p:nvSpPr>
            <p:cNvPr id="45" name="Скругленный прямоугольник 44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39,0</a:t>
              </a:r>
              <a:endParaRPr lang="ru-RU" sz="1100" b="1" kern="1200" dirty="0"/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7094782" y="3210483"/>
            <a:ext cx="892916" cy="385527"/>
            <a:chOff x="937088" y="1156395"/>
            <a:chExt cx="892916" cy="561859"/>
          </a:xfrm>
        </p:grpSpPr>
        <p:sp>
          <p:nvSpPr>
            <p:cNvPr id="48" name="Скругленный прямоугольник 47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13,1</a:t>
              </a: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7094906" y="3659043"/>
            <a:ext cx="892916" cy="381876"/>
            <a:chOff x="937088" y="1156395"/>
            <a:chExt cx="892916" cy="561859"/>
          </a:xfrm>
        </p:grpSpPr>
        <p:sp>
          <p:nvSpPr>
            <p:cNvPr id="51" name="Скругленный прямоугольник 50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2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11,6</a:t>
              </a:r>
              <a:endParaRPr lang="ru-RU" sz="1100" b="1" kern="1200" dirty="0"/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7094269" y="4097883"/>
            <a:ext cx="892916" cy="404245"/>
            <a:chOff x="937088" y="1156395"/>
            <a:chExt cx="892916" cy="561859"/>
          </a:xfrm>
        </p:grpSpPr>
        <p:sp>
          <p:nvSpPr>
            <p:cNvPr id="54" name="Скругленный прямоугольник 53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5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3,3</a:t>
              </a:r>
              <a:endParaRPr lang="ru-RU" sz="1100" b="1" kern="1200" dirty="0"/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7094269" y="4594398"/>
            <a:ext cx="892916" cy="409604"/>
            <a:chOff x="937088" y="1156395"/>
            <a:chExt cx="892916" cy="561859"/>
          </a:xfrm>
        </p:grpSpPr>
        <p:sp>
          <p:nvSpPr>
            <p:cNvPr id="57" name="Скругленный прямоугольник 56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70,95</a:t>
              </a:r>
              <a:endParaRPr lang="ru-RU" sz="1100" b="1" kern="1200" dirty="0"/>
            </a:p>
          </p:txBody>
        </p:sp>
      </p:grpSp>
      <p:grpSp>
        <p:nvGrpSpPr>
          <p:cNvPr id="59" name="Группа 58"/>
          <p:cNvGrpSpPr/>
          <p:nvPr/>
        </p:nvGrpSpPr>
        <p:grpSpPr>
          <a:xfrm>
            <a:off x="7109776" y="6002500"/>
            <a:ext cx="892916" cy="482777"/>
            <a:chOff x="937088" y="1156395"/>
            <a:chExt cx="892916" cy="561859"/>
          </a:xfrm>
        </p:grpSpPr>
        <p:sp>
          <p:nvSpPr>
            <p:cNvPr id="60" name="Скругленный прямоугольник 59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1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38,3</a:t>
              </a:r>
              <a:endParaRPr lang="ru-RU" sz="1100" b="1" kern="1200" dirty="0"/>
            </a:p>
          </p:txBody>
        </p:sp>
      </p:grpSp>
      <p:grpSp>
        <p:nvGrpSpPr>
          <p:cNvPr id="62" name="Группа 61"/>
          <p:cNvGrpSpPr/>
          <p:nvPr/>
        </p:nvGrpSpPr>
        <p:grpSpPr>
          <a:xfrm>
            <a:off x="8046951" y="3650505"/>
            <a:ext cx="900242" cy="390414"/>
            <a:chOff x="1908799" y="1156395"/>
            <a:chExt cx="896412" cy="561859"/>
          </a:xfrm>
        </p:grpSpPr>
        <p:sp>
          <p:nvSpPr>
            <p:cNvPr id="63" name="Скругленный прямоугольник 62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4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6,2</a:t>
              </a:r>
              <a:endParaRPr lang="ru-RU" sz="1100" b="1" kern="1200" dirty="0"/>
            </a:p>
          </p:txBody>
        </p:sp>
      </p:grpSp>
      <p:grpSp>
        <p:nvGrpSpPr>
          <p:cNvPr id="65" name="Группа 64"/>
          <p:cNvGrpSpPr/>
          <p:nvPr/>
        </p:nvGrpSpPr>
        <p:grpSpPr>
          <a:xfrm>
            <a:off x="8046950" y="4083573"/>
            <a:ext cx="900242" cy="418555"/>
            <a:chOff x="1908798" y="1156395"/>
            <a:chExt cx="896412" cy="561859"/>
          </a:xfrm>
        </p:grpSpPr>
        <p:sp>
          <p:nvSpPr>
            <p:cNvPr id="66" name="Скругленный прямоугольник 65"/>
            <p:cNvSpPr/>
            <p:nvPr/>
          </p:nvSpPr>
          <p:spPr>
            <a:xfrm>
              <a:off x="1908798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4,9</a:t>
              </a:r>
              <a:endParaRPr lang="ru-RU" sz="1100" b="1" kern="1200" dirty="0"/>
            </a:p>
          </p:txBody>
        </p:sp>
      </p:grpSp>
      <p:grpSp>
        <p:nvGrpSpPr>
          <p:cNvPr id="68" name="Группа 67"/>
          <p:cNvGrpSpPr/>
          <p:nvPr/>
        </p:nvGrpSpPr>
        <p:grpSpPr>
          <a:xfrm>
            <a:off x="8054110" y="4592229"/>
            <a:ext cx="900242" cy="411773"/>
            <a:chOff x="1908799" y="1156395"/>
            <a:chExt cx="896412" cy="561859"/>
          </a:xfrm>
        </p:grpSpPr>
        <p:sp>
          <p:nvSpPr>
            <p:cNvPr id="69" name="Скругленный прямоугольник 68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70,6</a:t>
              </a:r>
              <a:endParaRPr lang="ru-RU" sz="1100" b="1" kern="1200" dirty="0"/>
            </a:p>
          </p:txBody>
        </p:sp>
      </p:grpSp>
      <p:grpSp>
        <p:nvGrpSpPr>
          <p:cNvPr id="71" name="Группа 70"/>
          <p:cNvGrpSpPr/>
          <p:nvPr/>
        </p:nvGrpSpPr>
        <p:grpSpPr>
          <a:xfrm>
            <a:off x="8020225" y="2449072"/>
            <a:ext cx="900242" cy="474697"/>
            <a:chOff x="1908799" y="1156395"/>
            <a:chExt cx="896412" cy="561859"/>
          </a:xfrm>
        </p:grpSpPr>
        <p:sp>
          <p:nvSpPr>
            <p:cNvPr id="72" name="Скругленный прямоугольник 71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3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план</a:t>
              </a:r>
              <a:endParaRPr lang="ru-RU" sz="1100" b="1" kern="1200" dirty="0"/>
            </a:p>
          </p:txBody>
        </p:sp>
      </p:grpSp>
      <p:grpSp>
        <p:nvGrpSpPr>
          <p:cNvPr id="74" name="Группа 73"/>
          <p:cNvGrpSpPr/>
          <p:nvPr/>
        </p:nvGrpSpPr>
        <p:grpSpPr>
          <a:xfrm>
            <a:off x="8059689" y="6002500"/>
            <a:ext cx="900242" cy="474697"/>
            <a:chOff x="1908799" y="1156395"/>
            <a:chExt cx="896412" cy="561859"/>
          </a:xfrm>
        </p:grpSpPr>
        <p:sp>
          <p:nvSpPr>
            <p:cNvPr id="75" name="Скругленный прямоугольник 7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38,8</a:t>
              </a:r>
              <a:endParaRPr lang="ru-RU" sz="1100" b="1" kern="1200" dirty="0"/>
            </a:p>
          </p:txBody>
        </p:sp>
      </p:grpSp>
      <p:pic>
        <p:nvPicPr>
          <p:cNvPr id="77" name="Рисунок 7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2186" y="1513500"/>
            <a:ext cx="2111896" cy="1407931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8" name="Рисунок 7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3174" y="1798825"/>
            <a:ext cx="1796962" cy="1344069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8" y="1531043"/>
            <a:ext cx="1671599" cy="1119631"/>
          </a:xfrm>
          <a:prstGeom prst="rect">
            <a:avLst/>
          </a:prstGeom>
          <a:effectLst>
            <a:softEdge rad="63500"/>
          </a:effectLst>
        </p:spPr>
      </p:pic>
      <p:sp>
        <p:nvSpPr>
          <p:cNvPr id="80" name="Скругленный прямоугольник 79"/>
          <p:cNvSpPr/>
          <p:nvPr/>
        </p:nvSpPr>
        <p:spPr>
          <a:xfrm>
            <a:off x="111477" y="5082005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болезней системы кровообращения (случаев на 100 тыс. населения) </a:t>
            </a:r>
            <a:endParaRPr lang="ru-RU" sz="11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81" name="Скругленный прямоугольник 80"/>
          <p:cNvSpPr/>
          <p:nvPr/>
        </p:nvSpPr>
        <p:spPr>
          <a:xfrm>
            <a:off x="112305" y="5568542"/>
            <a:ext cx="5964980" cy="43930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dirty="0" smtClean="0">
                <a:solidFill>
                  <a:srgbClr val="000000"/>
                </a:solidFill>
                <a:latin typeface="TimesET" pitchFamily="2" charset="0"/>
              </a:rPr>
              <a:t>Смертность от ДТП (</a:t>
            </a:r>
            <a:r>
              <a:rPr lang="ru-RU" sz="1100" dirty="0">
                <a:solidFill>
                  <a:srgbClr val="000000"/>
                </a:solidFill>
                <a:latin typeface="TimesET" pitchFamily="2" charset="0"/>
              </a:rPr>
              <a:t>случаев на 100 тыс. населения) </a:t>
            </a:r>
          </a:p>
        </p:txBody>
      </p:sp>
      <p:grpSp>
        <p:nvGrpSpPr>
          <p:cNvPr id="82" name="Группа 81"/>
          <p:cNvGrpSpPr/>
          <p:nvPr/>
        </p:nvGrpSpPr>
        <p:grpSpPr>
          <a:xfrm>
            <a:off x="6143477" y="5069997"/>
            <a:ext cx="906173" cy="423844"/>
            <a:chOff x="6669" y="1156395"/>
            <a:chExt cx="892916" cy="561859"/>
          </a:xfrm>
        </p:grpSpPr>
        <p:sp>
          <p:nvSpPr>
            <p:cNvPr id="83" name="Скругленный прямоугольник 82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4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595,5</a:t>
              </a:r>
              <a:endParaRPr lang="ru-RU" sz="1100" b="1" kern="1200" dirty="0"/>
            </a:p>
          </p:txBody>
        </p:sp>
      </p:grpSp>
      <p:grpSp>
        <p:nvGrpSpPr>
          <p:cNvPr id="85" name="Группа 84"/>
          <p:cNvGrpSpPr/>
          <p:nvPr/>
        </p:nvGrpSpPr>
        <p:grpSpPr>
          <a:xfrm>
            <a:off x="6144446" y="5532359"/>
            <a:ext cx="906173" cy="423844"/>
            <a:chOff x="6669" y="1156395"/>
            <a:chExt cx="892916" cy="561859"/>
          </a:xfrm>
        </p:grpSpPr>
        <p:sp>
          <p:nvSpPr>
            <p:cNvPr id="86" name="Скругленный прямоугольник 85"/>
            <p:cNvSpPr/>
            <p:nvPr/>
          </p:nvSpPr>
          <p:spPr>
            <a:xfrm>
              <a:off x="6669" y="1156395"/>
              <a:ext cx="892916" cy="561859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7" name="Скругленный прямоугольник 4"/>
            <p:cNvSpPr/>
            <p:nvPr/>
          </p:nvSpPr>
          <p:spPr>
            <a:xfrm>
              <a:off x="23125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15,1</a:t>
              </a:r>
              <a:endParaRPr lang="ru-RU" sz="1100" b="1" kern="1200" dirty="0"/>
            </a:p>
          </p:txBody>
        </p:sp>
      </p:grpSp>
      <p:grpSp>
        <p:nvGrpSpPr>
          <p:cNvPr id="88" name="Группа 87"/>
          <p:cNvGrpSpPr/>
          <p:nvPr/>
        </p:nvGrpSpPr>
        <p:grpSpPr>
          <a:xfrm>
            <a:off x="7101696" y="5036399"/>
            <a:ext cx="892916" cy="409604"/>
            <a:chOff x="937088" y="1156395"/>
            <a:chExt cx="892916" cy="561859"/>
          </a:xfrm>
        </p:grpSpPr>
        <p:sp>
          <p:nvSpPr>
            <p:cNvPr id="89" name="Скругленный прямоугольник 88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0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485,6</a:t>
              </a:r>
              <a:endParaRPr lang="ru-RU" sz="1100" b="1" kern="1200" dirty="0"/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7109776" y="5503280"/>
            <a:ext cx="892916" cy="409604"/>
            <a:chOff x="937088" y="1156395"/>
            <a:chExt cx="892916" cy="561859"/>
          </a:xfrm>
        </p:grpSpPr>
        <p:sp>
          <p:nvSpPr>
            <p:cNvPr id="92" name="Скругленный прямоугольник 91"/>
            <p:cNvSpPr/>
            <p:nvPr/>
          </p:nvSpPr>
          <p:spPr>
            <a:xfrm>
              <a:off x="937088" y="1156395"/>
              <a:ext cx="892916" cy="561859"/>
            </a:xfrm>
            <a:prstGeom prst="roundRect">
              <a:avLst>
                <a:gd name="adj" fmla="val 10000"/>
              </a:avLst>
            </a:prstGeom>
            <a:solidFill>
              <a:schemeClr val="accent3">
                <a:lumMod val="75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3" name="Скругленный прямоугольник 4"/>
            <p:cNvSpPr/>
            <p:nvPr/>
          </p:nvSpPr>
          <p:spPr>
            <a:xfrm>
              <a:off x="953544" y="1172851"/>
              <a:ext cx="860004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17,0</a:t>
              </a:r>
              <a:endParaRPr lang="ru-RU" sz="1100" b="1" kern="1200" dirty="0"/>
            </a:p>
          </p:txBody>
        </p:sp>
      </p:grpSp>
      <p:grpSp>
        <p:nvGrpSpPr>
          <p:cNvPr id="94" name="Группа 93"/>
          <p:cNvGrpSpPr/>
          <p:nvPr/>
        </p:nvGrpSpPr>
        <p:grpSpPr>
          <a:xfrm>
            <a:off x="8063477" y="5016171"/>
            <a:ext cx="900242" cy="411773"/>
            <a:chOff x="1908799" y="1156395"/>
            <a:chExt cx="896412" cy="561859"/>
          </a:xfrm>
        </p:grpSpPr>
        <p:sp>
          <p:nvSpPr>
            <p:cNvPr id="95" name="Скругленный прямоугольник 94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6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594,5</a:t>
              </a:r>
              <a:endParaRPr lang="ru-RU" sz="1100" b="1" kern="1200" dirty="0"/>
            </a:p>
          </p:txBody>
        </p:sp>
      </p:grpSp>
      <p:grpSp>
        <p:nvGrpSpPr>
          <p:cNvPr id="97" name="Группа 96"/>
          <p:cNvGrpSpPr/>
          <p:nvPr/>
        </p:nvGrpSpPr>
        <p:grpSpPr>
          <a:xfrm>
            <a:off x="8083938" y="5497658"/>
            <a:ext cx="900242" cy="411773"/>
            <a:chOff x="1908799" y="1156395"/>
            <a:chExt cx="896412" cy="561859"/>
          </a:xfrm>
        </p:grpSpPr>
        <p:sp>
          <p:nvSpPr>
            <p:cNvPr id="98" name="Скругленный прямоугольник 97"/>
            <p:cNvSpPr/>
            <p:nvPr/>
          </p:nvSpPr>
          <p:spPr>
            <a:xfrm>
              <a:off x="1908799" y="1156395"/>
              <a:ext cx="896412" cy="561859"/>
            </a:xfrm>
            <a:prstGeom prst="roundRect">
              <a:avLst>
                <a:gd name="adj" fmla="val 10000"/>
              </a:avLst>
            </a:prstGeom>
            <a:solidFill>
              <a:schemeClr val="accent4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9" name="Скругленный прямоугольник 4"/>
            <p:cNvSpPr/>
            <p:nvPr/>
          </p:nvSpPr>
          <p:spPr>
            <a:xfrm>
              <a:off x="1925255" y="1172851"/>
              <a:ext cx="863500" cy="52894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1910" tIns="41910" rIns="41910" bIns="41910" numCol="1" spcCol="1270" anchor="ctr" anchorCtr="0">
              <a:noAutofit/>
            </a:bodyPr>
            <a:lstStyle/>
            <a:p>
              <a:pPr lvl="0" algn="ctr" defTabSz="488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1100" b="1" kern="1200" dirty="0" smtClean="0"/>
                <a:t>13,9</a:t>
              </a:r>
              <a:endParaRPr lang="ru-RU" sz="1100" b="1" kern="1200" dirty="0"/>
            </a:p>
          </p:txBody>
        </p:sp>
      </p:grp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617142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2F7AB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образования" 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1433448"/>
              </p:ext>
            </p:extLst>
          </p:nvPr>
        </p:nvGraphicFramePr>
        <p:xfrm>
          <a:off x="30791" y="1052736"/>
          <a:ext cx="9113209" cy="948550"/>
        </p:xfrm>
        <a:graphic>
          <a:graphicData uri="http://schemas.openxmlformats.org/drawingml/2006/table">
            <a:tbl>
              <a:tblPr>
                <a:tableStyleId>{F5AB1C69-6EDB-4FF4-983F-18BD219EF322}</a:tableStyleId>
              </a:tblPr>
              <a:tblGrid>
                <a:gridCol w="9113209"/>
              </a:tblGrid>
              <a:tr h="209391">
                <a:tc>
                  <a:txBody>
                    <a:bodyPr/>
                    <a:lstStyle/>
                    <a:p>
                      <a:pPr algn="ctr" fontAlgn="b"/>
                      <a:r>
                        <a:rPr lang="ru-RU" sz="1400" u="none" strike="noStrike" dirty="0">
                          <a:effectLst/>
                        </a:rPr>
                        <a:t>Цель государственной программы:</a:t>
                      </a:r>
                      <a:endParaRPr lang="ru-RU" sz="1400" b="1" i="1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 anchor="b"/>
                </a:tc>
              </a:tr>
              <a:tr h="726712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200" u="none" strike="noStrike" dirty="0">
                          <a:effectLst/>
                        </a:rPr>
                        <a:t>обеспечение доступности качественного образования, ориентированного на формирование конкурентоспособной личности, отвечающей требованиям инновационного развития экономики, обладающей навыками проектирования собственной профессиональной карьеры и достижения современных стандартов качества жизни на основе общечеловеческих ценностей и активной гражданской позиции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ET" pitchFamily="2" charset="0"/>
                      </a:endParaRPr>
                    </a:p>
                  </a:txBody>
                  <a:tcPr marL="8478" marR="8478" marT="8478" marB="0"/>
                </a:tc>
              </a:tr>
            </a:tbl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270336788"/>
              </p:ext>
            </p:extLst>
          </p:nvPr>
        </p:nvGraphicFramePr>
        <p:xfrm>
          <a:off x="4516" y="2060848"/>
          <a:ext cx="913948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7926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9" descr="D:\Profiles\km7\Рабочий стол\3497601_jp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769" y="908720"/>
            <a:ext cx="2160240" cy="1728192"/>
          </a:xfrm>
          <a:prstGeom prst="rect">
            <a:avLst/>
          </a:prstGeom>
          <a:ln>
            <a:noFill/>
          </a:ln>
          <a:effectLst>
            <a:softEdge rad="177800"/>
          </a:effec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8736" y="955697"/>
            <a:ext cx="2016223" cy="1513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15616" y="116632"/>
            <a:ext cx="777686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«Развитие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образования»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2012-2020 </a:t>
            </a:r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225157219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7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Удовлетворенность населения качеством начального общего, основного общего и среднего общего образования, профессионального образования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96360" y="3259306"/>
            <a:ext cx="5964978" cy="5297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Обеспеченность детей дошкольного возраста местами в дошкольных образовательных </a:t>
            </a:r>
            <a:r>
              <a:rPr lang="ru-RU" sz="1100" b="1" dirty="0" smtClean="0">
                <a:solidFill>
                  <a:schemeClr val="tx1"/>
                </a:solidFill>
              </a:rPr>
              <a:t>организациях, количество мест на 1000 детей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96359" y="3789040"/>
            <a:ext cx="5964979" cy="57606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государственных (муниципальных) общеобразовательных организаций, соответствующих современным требованиям обучения, в общем количестве государственных (муниципальных) общеобразовательных организаций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07769" y="4365104"/>
            <a:ext cx="5953569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выпускников государственных профессиональных образовательных организаций Чувашской Республики очной формы обучения, трудоустроившихся в течение одного года после окончания обучения по полученной специальности (профессии), в общей их численности</a:t>
            </a: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107769" y="5082953"/>
            <a:ext cx="5953569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детей и молодежи, охваченных дополнительными общеобразовательными программами, в общей численности детей и молодежи 5-18 лет</a:t>
            </a: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61" y="5589240"/>
            <a:ext cx="5964977" cy="57606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Доля молодежи в возрасте от 14 до 30 лет, охваченной деятельностью молодежных общественных объединений, в общей ее численности</a:t>
            </a: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6360" y="6165304"/>
            <a:ext cx="5964979" cy="57983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Удельный вес образовательных организаций, имеющих органы общественного управления, эффективно влияющие на формирование заказа на образовательные услуги, решение кадровых, экономических и других вопросов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245760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Public\Pictures\Sample Pictures\s8002206(1)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4993" y="981412"/>
            <a:ext cx="1848627" cy="138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5811335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"Содействие занятости населения</a:t>
            </a:r>
            <a:r>
              <a:rPr lang="ru-RU" sz="20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719007367"/>
              </p:ext>
            </p:extLst>
          </p:nvPr>
        </p:nvGraphicFramePr>
        <p:xfrm>
          <a:off x="107504" y="1268760"/>
          <a:ext cx="8640960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67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2" y="2052076"/>
            <a:ext cx="1823135" cy="12961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4936" y="2081792"/>
            <a:ext cx="1933867" cy="1266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2771" y="1059787"/>
            <a:ext cx="2235412" cy="2288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43608" y="116632"/>
            <a:ext cx="784887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«Содействие занятости населения»</a:t>
            </a:r>
            <a:endParaRPr lang="ru-RU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916457012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3933056"/>
            <a:ext cx="5964980" cy="79208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безработицы в среднем за год,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5953" y="4941168"/>
            <a:ext cx="6007405" cy="792088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Уровень регистрируемой </a:t>
            </a:r>
            <a:r>
              <a:rPr lang="ru-RU" sz="1100" b="1" dirty="0">
                <a:solidFill>
                  <a:schemeClr val="tx1"/>
                </a:solidFill>
              </a:rPr>
              <a:t>безработицы в среднем за год, %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5805264"/>
            <a:ext cx="5997606" cy="9361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Удельный вес работников, занятых во вредных и (или) опасных условиях труда, в общей численности работников, %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69494"/>
            <a:ext cx="2592288" cy="792088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52" y="1073680"/>
            <a:ext cx="1823135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0687" y="1073680"/>
            <a:ext cx="1918116" cy="1008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013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3357074"/>
              </p:ext>
            </p:extLst>
          </p:nvPr>
        </p:nvGraphicFramePr>
        <p:xfrm>
          <a:off x="1155828" y="3092794"/>
          <a:ext cx="6728540" cy="2376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8720"/>
                <a:gridCol w="1435444"/>
                <a:gridCol w="1612556"/>
                <a:gridCol w="1771820"/>
              </a:tblGrid>
              <a:tr h="792088">
                <a:tc>
                  <a:txBody>
                    <a:bodyPr/>
                    <a:lstStyle/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Число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нуждающихся 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План на 2016 год (тыс. рублей)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План на 2016 год с 1 уточнением (тыс. рублей)</a:t>
                      </a: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Социальные выплаты безработным гражданам (пособие по безработице)</a:t>
                      </a:r>
                    </a:p>
                    <a:p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5306 человек (среднемесячная численность получателе)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203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110,8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203 110,8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  <a:tr h="792088">
                <a:tc>
                  <a:txBody>
                    <a:bodyPr/>
                    <a:lstStyle/>
                    <a:p>
                      <a:pPr algn="l"/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Содействие </a:t>
                      </a:r>
                      <a:r>
                        <a:rPr lang="ru-RU" sz="1050" dirty="0" err="1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самозанятости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безработных граждан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40</a:t>
                      </a:r>
                      <a:r>
                        <a:rPr lang="ru-RU" sz="1050" baseline="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 человек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2 352,0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050" dirty="0" smtClean="0">
                          <a:latin typeface="Batang" panose="02030600000101010101" pitchFamily="18" charset="-127"/>
                          <a:ea typeface="Batang" panose="02030600000101010101" pitchFamily="18" charset="-127"/>
                        </a:rPr>
                        <a:t>2 352,0</a:t>
                      </a:r>
                      <a:endParaRPr lang="ru-RU" sz="1050" dirty="0">
                        <a:latin typeface="Batang" panose="02030600000101010101" pitchFamily="18" charset="-127"/>
                        <a:ea typeface="Batang" panose="02030600000101010101" pitchFamily="18" charset="-127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1187624" y="116632"/>
            <a:ext cx="6696744" cy="30777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79646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Меры социальной поддержки безработных граждан</a:t>
            </a:r>
            <a:endParaRPr lang="ru-RU" sz="1400" dirty="0">
              <a:solidFill>
                <a:srgbClr val="F79646">
                  <a:lumMod val="50000"/>
                </a:srgb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24409"/>
            <a:ext cx="3348372" cy="26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5996" y="424409"/>
            <a:ext cx="3348372" cy="26249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23503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/>
          <p:cNvSpPr>
            <a:spLocks noGrp="1"/>
          </p:cNvSpPr>
          <p:nvPr>
            <p:ph type="body" sz="half" idx="4294967295"/>
          </p:nvPr>
        </p:nvSpPr>
        <p:spPr>
          <a:xfrm>
            <a:off x="996016" y="0"/>
            <a:ext cx="7993062" cy="836712"/>
          </a:xfrm>
        </p:spPr>
        <p:txBody>
          <a:bodyPr/>
          <a:lstStyle/>
          <a:p>
            <a:pPr marL="0" indent="0" algn="ctr">
              <a:buNone/>
            </a:pP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Ресурсное обеспечение реализации Государственной программы Чувашской Республики «Социальная </a:t>
            </a:r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граждан» на 2012-2020 годы»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2240" y="4293096"/>
            <a:ext cx="2257870" cy="16907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Рисунок 8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2566" y="1412776"/>
            <a:ext cx="2407544" cy="1584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46</a:t>
            </a:fld>
            <a:endParaRPr lang="ru-RU" dirty="0"/>
          </a:p>
        </p:txBody>
      </p:sp>
      <p:graphicFrame>
        <p:nvGraphicFramePr>
          <p:cNvPr id="8" name="Объект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3300666"/>
              </p:ext>
            </p:extLst>
          </p:nvPr>
        </p:nvGraphicFramePr>
        <p:xfrm>
          <a:off x="107504" y="1738957"/>
          <a:ext cx="6840760" cy="47133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323528" y="1628800"/>
            <a:ext cx="1296144" cy="360040"/>
          </a:xfrm>
        </p:spPr>
        <p:txBody>
          <a:bodyPr/>
          <a:lstStyle/>
          <a:p>
            <a:r>
              <a:rPr lang="ru-RU" sz="1400" b="1" dirty="0">
                <a:solidFill>
                  <a:schemeClr val="tx1"/>
                </a:solidFill>
              </a:rPr>
              <a:t>м</a:t>
            </a:r>
            <a:r>
              <a:rPr lang="ru-RU" sz="1400" b="1" dirty="0" smtClean="0">
                <a:solidFill>
                  <a:schemeClr val="tx1"/>
                </a:solidFill>
              </a:rPr>
              <a:t>лн. рублей</a:t>
            </a:r>
            <a:endParaRPr lang="ru-RU" sz="1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69112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16" descr="I:\Отдел бюджетной политики\_____2014 год\Отчет о деятельности Министерства\для отчета картинки\старики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53" y="1031353"/>
            <a:ext cx="2476418" cy="14842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027" name="Рисунок 1126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523" b="-150"/>
          <a:stretch>
            <a:fillRect/>
          </a:stretch>
        </p:blipFill>
        <p:spPr bwMode="auto">
          <a:xfrm>
            <a:off x="3924886" y="1031353"/>
            <a:ext cx="2212116" cy="150636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2012-2020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годы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038510504"/>
              </p:ext>
            </p:extLst>
          </p:nvPr>
        </p:nvGraphicFramePr>
        <p:xfrm>
          <a:off x="6228184" y="1052735"/>
          <a:ext cx="2808312" cy="56924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89173" y="2768173"/>
            <a:ext cx="5964980" cy="550385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Доля граждан, получивших социальные услуги в учреждениях социального обслуживания населения, в общем количестве обратившихся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75146" y="3320181"/>
            <a:ext cx="6007405" cy="60174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Прирост количества социально ориентированных некоммерческих организаций </a:t>
            </a:r>
            <a:endParaRPr lang="ru-RU" sz="1100" b="1" i="1" dirty="0" smtClean="0">
              <a:solidFill>
                <a:srgbClr val="000000"/>
              </a:solidFill>
              <a:latin typeface="TimesET" pitchFamily="2" charset="0"/>
            </a:endParaRPr>
          </a:p>
          <a:p>
            <a:pPr fontAlgn="t"/>
            <a:r>
              <a:rPr lang="ru-RU" sz="1100" b="1" i="1" dirty="0" smtClean="0">
                <a:solidFill>
                  <a:srgbClr val="000000"/>
                </a:solidFill>
                <a:latin typeface="TimesET" pitchFamily="2" charset="0"/>
              </a:rPr>
              <a:t>(</a:t>
            </a:r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за исключением государственных (муниципальных) учреждений) на территории Чувашской Республики 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935511"/>
            <a:ext cx="5997606" cy="64393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chemeClr val="tx1"/>
                </a:solidFill>
                <a:latin typeface="TimesET" pitchFamily="2" charset="0"/>
              </a:rPr>
              <a:t>Доля инвалидов, положительно оценивающих уровень доступности приоритетных объектов и услуг, в общей численности инвалидов </a:t>
            </a:r>
            <a:r>
              <a:rPr lang="ru-RU" sz="1100" dirty="0">
                <a:solidFill>
                  <a:schemeClr val="tx1"/>
                </a:solidFill>
                <a:latin typeface="TimesET" pitchFamily="2" charset="0"/>
              </a:rPr>
              <a:t/>
            </a:r>
            <a:br>
              <a:rPr lang="ru-RU" sz="1100" dirty="0">
                <a:solidFill>
                  <a:schemeClr val="tx1"/>
                </a:solidFill>
                <a:latin typeface="TimesET" pitchFamily="2" charset="0"/>
              </a:rPr>
            </a:br>
            <a:endParaRPr lang="ru-RU" sz="11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2" y="4606068"/>
            <a:ext cx="5997608" cy="652210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доступных для инвалидов и других маломобильных групп населения приоритетных объектов социальной, транспортной, инженерной инфраструктуры в общем количестве приоритетных объектов в Чувашской Республике</a:t>
            </a:r>
            <a:r>
              <a:rPr lang="ru-RU" sz="1000" dirty="0">
                <a:solidFill>
                  <a:prstClr val="black"/>
                </a:solidFill>
                <a:latin typeface="TimesET" pitchFamily="2" charset="0"/>
              </a:rPr>
              <a:t/>
            </a:r>
            <a:br>
              <a:rPr lang="ru-RU" sz="1000" dirty="0">
                <a:solidFill>
                  <a:prstClr val="black"/>
                </a:solidFill>
                <a:latin typeface="TimesET" pitchFamily="2" charset="0"/>
              </a:rPr>
            </a:br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96359" y="5276310"/>
            <a:ext cx="5997606" cy="792088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fontAlgn="t"/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Доля общеобразовательных организаций, в которых создана универсальная </a:t>
            </a:r>
            <a:r>
              <a:rPr lang="ru-RU" sz="1100" b="1" i="1" dirty="0" err="1">
                <a:solidFill>
                  <a:prstClr val="black"/>
                </a:solidFill>
                <a:latin typeface="TimesET" pitchFamily="2" charset="0"/>
              </a:rPr>
              <a:t>безбарьерная</a:t>
            </a:r>
            <a:r>
              <a:rPr lang="ru-RU" sz="1100" b="1" i="1" dirty="0">
                <a:solidFill>
                  <a:prstClr val="black"/>
                </a:solidFill>
                <a:latin typeface="TimesET" pitchFamily="2" charset="0"/>
              </a:rPr>
              <a:t> среда, позволяющая обеспечить совместное обучение инвалидов и лиц, не имеющих нарушений, в общем количестве  общеобразовательных организаций в Чувашской Республике</a:t>
            </a:r>
            <a:endParaRPr lang="ru-RU" sz="1100" dirty="0">
              <a:solidFill>
                <a:prstClr val="black"/>
              </a:solidFill>
              <a:latin typeface="TimesET" pitchFamily="2" charset="0"/>
            </a:endParaRPr>
          </a:p>
          <a:p>
            <a:pPr lvl="0" fontAlgn="t"/>
            <a:endParaRPr lang="ru-RU" sz="1000" dirty="0">
              <a:solidFill>
                <a:srgbClr val="000000"/>
              </a:solidFill>
              <a:latin typeface="TimesET" pitchFamily="2" charset="0"/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98134" y="6093296"/>
            <a:ext cx="5997608" cy="651847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t"/>
            <a:r>
              <a:rPr lang="ru-RU" sz="1100" b="1" i="1" dirty="0">
                <a:solidFill>
                  <a:srgbClr val="000000"/>
                </a:solidFill>
                <a:latin typeface="TimesET" pitchFamily="2" charset="0"/>
              </a:rPr>
              <a:t>Охват граждан пожилого возраста стационарным, полустационарным и надомным социальным обслуживанием на 10 тыс. получателей трудовых пенсий по старости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75519" y="2264117"/>
            <a:ext cx="2592288" cy="504056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3861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</a:t>
            </a:r>
            <a:b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«Социальная поддержка граждан» на 2012-2020 годы»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000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64028" y="1268760"/>
            <a:ext cx="6794510" cy="595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Основные меры социальной поддержки детей и семей,                                    имеющих детей,</a:t>
            </a:r>
            <a:r>
              <a:rPr kumimoji="0" lang="ru-RU" sz="1300" b="1" i="0" u="none" strike="noStrike" kern="0" cap="none" spc="0" normalizeH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планируемые</a:t>
            </a:r>
            <a:r>
              <a:rPr kumimoji="0" lang="ru-RU" sz="13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в 2016 году</a:t>
            </a: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6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ежемесячного пособия на ребенка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90 000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получателей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ежемесячные денежные выплаты, назначаемые в случае рождения (усыновления) третьего ребенка или последующих детей до достижения ребенком возраста трех лет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6 889 получателей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государственных пособий лицам, не подлежащим обязательному страхованию на случай временной нетрудоспособности и в связи с материнством, и лицам, уволенным в связи с ликвидацией организаций – </a:t>
            </a:r>
            <a:r>
              <a:rPr lang="ru-RU" sz="1100" b="1" i="1" kern="0" noProof="0" dirty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2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0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600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выплата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единовременного пособия беременной жене военнослужащего, проходящего военную службу по призыву, а также ежемесячного пособия на ребенка военнослужащего, проходящего военную службу по призыву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101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получатель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единовременное пособие при всех формах устройства детей, лишенных родительского попечения, в семью -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390 получателей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единовременное пособие при передаче ребенка на воспитание в семью гражданам, усыновившим (удочерившим) ребенка на территории субъекта Российской Федерации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53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получателя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0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государственная поддержка семей, имеющих детей, в виде республиканского материнского семейного капитала – </a:t>
            </a:r>
            <a:r>
              <a:rPr lang="ru-RU" sz="1100" b="1" i="1" kern="0" dirty="0" smtClean="0"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Palatino Linotype"/>
                <a:ea typeface="+mj-ea"/>
                <a:cs typeface="+mj-cs"/>
              </a:rPr>
              <a:t>1 650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семей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выплаты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приемной семье на содержание подопечных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1 146</a:t>
            </a:r>
            <a:r>
              <a:rPr kumimoji="0" lang="ru-RU" sz="1100" b="1" i="1" u="none" strike="noStrike" kern="0" cap="none" spc="0" normalizeH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семей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0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выплаты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 опекунам (попечителям) на содержание подопечных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1 500 семьи</a:t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75000"/>
                  </a:srgbClr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мероприятия по проведению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оздоровительной кампании детей – </a:t>
            </a:r>
            <a:r>
              <a:rPr kumimoji="0" lang="ru-RU" sz="1100" b="1" i="1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>8 330 детей</a:t>
            </a: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1200" b="1" i="1" u="none" strike="noStrike" kern="0" cap="none" spc="0" normalizeH="0" baseline="0" noProof="0" dirty="0" smtClean="0">
                <a:ln>
                  <a:noFill/>
                </a:ln>
                <a:solidFill>
                  <a:srgbClr val="2F5897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uLnTx/>
                <a:uFillTx/>
                <a:latin typeface="Palatino Linotype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395536" y="1844824"/>
            <a:ext cx="1434018" cy="349646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608,8 млн. рублей</a:t>
            </a:r>
            <a:endParaRPr lang="ru-RU" sz="1050" dirty="0"/>
          </a:p>
        </p:txBody>
      </p:sp>
      <p:sp>
        <p:nvSpPr>
          <p:cNvPr id="13" name="Овал 12"/>
          <p:cNvSpPr/>
          <p:nvPr/>
        </p:nvSpPr>
        <p:spPr>
          <a:xfrm>
            <a:off x="389394" y="2268542"/>
            <a:ext cx="1440160" cy="321999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662,4 млн. рублей</a:t>
            </a:r>
            <a:endParaRPr lang="ru-RU" sz="1050" dirty="0"/>
          </a:p>
        </p:txBody>
      </p:sp>
      <p:sp>
        <p:nvSpPr>
          <p:cNvPr id="14" name="Овал 13"/>
          <p:cNvSpPr/>
          <p:nvPr/>
        </p:nvSpPr>
        <p:spPr>
          <a:xfrm>
            <a:off x="389394" y="2810110"/>
            <a:ext cx="147534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581,5 млн. рублей</a:t>
            </a:r>
            <a:endParaRPr lang="ru-RU" sz="1050" dirty="0"/>
          </a:p>
        </p:txBody>
      </p:sp>
      <p:sp>
        <p:nvSpPr>
          <p:cNvPr id="15" name="Овал 14"/>
          <p:cNvSpPr/>
          <p:nvPr/>
        </p:nvSpPr>
        <p:spPr>
          <a:xfrm>
            <a:off x="406984" y="3515890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8,4 млн. рублей</a:t>
            </a:r>
            <a:endParaRPr lang="ru-RU" sz="1050" dirty="0"/>
          </a:p>
        </p:txBody>
      </p:sp>
      <p:sp>
        <p:nvSpPr>
          <p:cNvPr id="16" name="Овал 15"/>
          <p:cNvSpPr/>
          <p:nvPr/>
        </p:nvSpPr>
        <p:spPr>
          <a:xfrm>
            <a:off x="424574" y="4115875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7,2 млн. рублей</a:t>
            </a:r>
            <a:endParaRPr lang="ru-RU" sz="1050" dirty="0"/>
          </a:p>
        </p:txBody>
      </p:sp>
      <p:sp>
        <p:nvSpPr>
          <p:cNvPr id="17" name="Овал 16"/>
          <p:cNvSpPr/>
          <p:nvPr/>
        </p:nvSpPr>
        <p:spPr>
          <a:xfrm>
            <a:off x="389394" y="4643745"/>
            <a:ext cx="1440160" cy="360040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16,1 млн. рублей</a:t>
            </a:r>
            <a:endParaRPr lang="ru-RU" sz="1050" dirty="0"/>
          </a:p>
        </p:txBody>
      </p:sp>
      <p:sp>
        <p:nvSpPr>
          <p:cNvPr id="18" name="Овал 17"/>
          <p:cNvSpPr/>
          <p:nvPr/>
        </p:nvSpPr>
        <p:spPr>
          <a:xfrm>
            <a:off x="392465" y="5166242"/>
            <a:ext cx="1440160" cy="318544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165,0 млн. рублей</a:t>
            </a:r>
            <a:endParaRPr lang="ru-RU" sz="1050" dirty="0"/>
          </a:p>
        </p:txBody>
      </p:sp>
      <p:sp>
        <p:nvSpPr>
          <p:cNvPr id="19" name="Овал 18"/>
          <p:cNvSpPr/>
          <p:nvPr/>
        </p:nvSpPr>
        <p:spPr>
          <a:xfrm>
            <a:off x="433432" y="5626520"/>
            <a:ext cx="1440160" cy="329528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86,7 млн. рублей</a:t>
            </a:r>
            <a:endParaRPr lang="ru-RU" sz="1050" dirty="0"/>
          </a:p>
        </p:txBody>
      </p:sp>
      <p:sp>
        <p:nvSpPr>
          <p:cNvPr id="20" name="Овал 19"/>
          <p:cNvSpPr/>
          <p:nvPr/>
        </p:nvSpPr>
        <p:spPr>
          <a:xfrm>
            <a:off x="406984" y="5967688"/>
            <a:ext cx="1457750" cy="340827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142,3 млн. рублей</a:t>
            </a:r>
            <a:endParaRPr lang="ru-RU" sz="1050" dirty="0"/>
          </a:p>
        </p:txBody>
      </p:sp>
      <p:sp>
        <p:nvSpPr>
          <p:cNvPr id="21" name="Овал 20"/>
          <p:cNvSpPr/>
          <p:nvPr/>
        </p:nvSpPr>
        <p:spPr>
          <a:xfrm>
            <a:off x="424574" y="6304230"/>
            <a:ext cx="1457877" cy="336783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050" dirty="0" smtClean="0"/>
              <a:t>58,9 млн. рублей</a:t>
            </a:r>
            <a:endParaRPr lang="ru-RU" sz="1050" dirty="0"/>
          </a:p>
        </p:txBody>
      </p:sp>
      <p:pic>
        <p:nvPicPr>
          <p:cNvPr id="22" name="Рисунок 21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974565"/>
            <a:ext cx="2232249" cy="12199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48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0133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Доля населения с денежными доходами ниже величины прожиточного минимума в общей численности населения Чувашской Республики, в %</a:t>
            </a:r>
            <a:endParaRPr lang="ru-RU" sz="2000" b="1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100448119"/>
              </p:ext>
            </p:extLst>
          </p:nvPr>
        </p:nvGraphicFramePr>
        <p:xfrm>
          <a:off x="5364088" y="1052736"/>
          <a:ext cx="3600400" cy="26642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7964935"/>
              </p:ext>
            </p:extLst>
          </p:nvPr>
        </p:nvGraphicFramePr>
        <p:xfrm>
          <a:off x="2483768" y="2852936"/>
          <a:ext cx="3610744" cy="2548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Скругленный прямоугольник 6"/>
          <p:cNvSpPr/>
          <p:nvPr/>
        </p:nvSpPr>
        <p:spPr>
          <a:xfrm>
            <a:off x="625989" y="5669388"/>
            <a:ext cx="144016" cy="1440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9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70762676"/>
              </p:ext>
            </p:extLst>
          </p:nvPr>
        </p:nvGraphicFramePr>
        <p:xfrm>
          <a:off x="323528" y="1052736"/>
          <a:ext cx="3501656" cy="24048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Скругленный прямоугольник 10"/>
          <p:cNvSpPr/>
          <p:nvPr/>
        </p:nvSpPr>
        <p:spPr>
          <a:xfrm>
            <a:off x="619518" y="6037788"/>
            <a:ext cx="144016" cy="144000"/>
          </a:xfrm>
          <a:prstGeom prst="roundRect">
            <a:avLst/>
          </a:prstGeom>
          <a:solidFill>
            <a:schemeClr val="accent2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27584" y="5565678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ниже величины прожиточного </a:t>
            </a:r>
            <a:r>
              <a:rPr lang="ru-RU" sz="1000" b="1" dirty="0" smtClean="0"/>
              <a:t>минимума в </a:t>
            </a:r>
            <a:r>
              <a:rPr lang="ru-RU" sz="1000" b="1" dirty="0"/>
              <a:t>общей численности населения Чувашской Республики</a:t>
            </a:r>
            <a:endParaRPr lang="ru-RU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827583" y="5930066"/>
            <a:ext cx="73851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Доля населения с денежными доходами </a:t>
            </a:r>
            <a:r>
              <a:rPr lang="ru-RU" sz="1000" b="1" dirty="0" smtClean="0"/>
              <a:t>на уровне и выше величины </a:t>
            </a:r>
            <a:r>
              <a:rPr lang="ru-RU" sz="1000" b="1" dirty="0"/>
              <a:t>прожиточного </a:t>
            </a:r>
            <a:r>
              <a:rPr lang="ru-RU" sz="1000" b="1" dirty="0" smtClean="0"/>
              <a:t>минимума </a:t>
            </a:r>
            <a:r>
              <a:rPr lang="ru-RU" sz="1000" b="1" dirty="0"/>
              <a:t>в общей численности населения Чувашской Республики</a:t>
            </a:r>
            <a:endParaRPr lang="ru-RU" sz="1000" dirty="0"/>
          </a:p>
        </p:txBody>
      </p:sp>
      <p:pic>
        <p:nvPicPr>
          <p:cNvPr id="10" name="Рисунок 9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22" y="3539752"/>
            <a:ext cx="2362071" cy="1800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49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3998870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 descr="C:\Users\info29\Desktop\21-map-chuvashia-big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981075"/>
            <a:ext cx="4752975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Диаграмма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12650783"/>
              </p:ext>
            </p:extLst>
          </p:nvPr>
        </p:nvGraphicFramePr>
        <p:xfrm>
          <a:off x="250825" y="1484313"/>
          <a:ext cx="8374063" cy="48466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55" name="TextBox 8"/>
          <p:cNvSpPr txBox="1">
            <a:spLocks noChangeArrowheads="1"/>
          </p:cNvSpPr>
          <p:nvPr/>
        </p:nvSpPr>
        <p:spPr bwMode="auto">
          <a:xfrm>
            <a:off x="179512" y="1192213"/>
            <a:ext cx="266429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>
                <a:latin typeface="Times New Roman" pitchFamily="18" charset="0"/>
                <a:cs typeface="Times New Roman" pitchFamily="18" charset="0"/>
              </a:rPr>
              <a:t>Объем расходов на реализацию мероприятий подпрограмм Государственной </a:t>
            </a:r>
            <a:r>
              <a:rPr lang="ru-RU" altLang="ru-RU" sz="1300" b="1" dirty="0" smtClean="0">
                <a:latin typeface="Times New Roman" pitchFamily="18" charset="0"/>
                <a:cs typeface="Times New Roman" pitchFamily="18" charset="0"/>
              </a:rPr>
              <a:t>программы, млн. руб.</a:t>
            </a:r>
            <a:endParaRPr lang="ru-RU" altLang="ru-RU" sz="13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 на 2014–2020 годы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553758"/>
      </p:ext>
    </p:extLst>
  </p:cSld>
  <p:clrMapOvr>
    <a:masterClrMapping/>
  </p:clrMapOvr>
  <p:transition spd="slow" advClick="0"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56784" y="0"/>
            <a:ext cx="7920880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22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Республики </a:t>
            </a:r>
            <a:r>
              <a:rPr lang="ru-RU" sz="22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«Информационное общество Чувашии» на 2014–2020 годы</a:t>
            </a:r>
            <a:endParaRPr lang="ru-RU" sz="22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2044" y="2083912"/>
            <a:ext cx="5421547" cy="21888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государственных услуг, которые население может получить в электронном виде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172045" y="2302796"/>
            <a:ext cx="5421546" cy="43437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граждан, время ожидания в очереди которых при обращении в многофункциональные центры предоставления государственных и муниципальных услуг за государственной (муниципальной) услугой не превышает 15 минут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72045" y="2732152"/>
            <a:ext cx="5421547" cy="31368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электронного документооборота между органами государственной власти Чувашской Республики в общем объеме документооборота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63812" y="3037328"/>
            <a:ext cx="5421551" cy="339257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органов государственной власти Чувашской Республики и органов местного самоуправления, обеспеченных постоянным доступом к информационно-телекоммуникационной сети "Интернет" на скорости не менее 2 </a:t>
            </a:r>
            <a:r>
              <a:rPr lang="ru-RU" sz="800" b="1" dirty="0" smtClean="0">
                <a:solidFill>
                  <a:schemeClr val="tx1"/>
                </a:solidFill>
              </a:rPr>
              <a:t>Мбит/с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58565" y="1149795"/>
            <a:ext cx="5421547" cy="6718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580112" y="1149796"/>
            <a:ext cx="3312368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Достижение значений показателей (индикаторов)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76563" y="1853080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«Развитие информационных технологий»</a:t>
            </a:r>
            <a:endParaRPr lang="ru-RU" sz="900" b="1" i="1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580112" y="1375446"/>
            <a:ext cx="16040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2015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7236296" y="1375446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2016 год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586242" y="1595993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6444208" y="1601096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факт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7236296" y="1595993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план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5593591" y="2077146"/>
            <a:ext cx="857966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454680" y="2082249"/>
            <a:ext cx="739988" cy="2205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7240696" y="2079697"/>
            <a:ext cx="1656184" cy="22565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5593591" y="2305348"/>
            <a:ext cx="857966" cy="43128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60%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6454680" y="2305348"/>
            <a:ext cx="739988" cy="42680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74,33%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240696" y="2305349"/>
            <a:ext cx="1656184" cy="43354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5600940" y="2741422"/>
            <a:ext cx="857966" cy="31624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6462029" y="2746526"/>
            <a:ext cx="739988" cy="2951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7248045" y="2743973"/>
            <a:ext cx="1656184" cy="29770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95%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5593591" y="3049149"/>
            <a:ext cx="857966" cy="32743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6454680" y="3035597"/>
            <a:ext cx="739988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83%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7240696" y="3035597"/>
            <a:ext cx="1656184" cy="33247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86%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7" name="Прямоугольник 36"/>
          <p:cNvSpPr/>
          <p:nvPr/>
        </p:nvSpPr>
        <p:spPr>
          <a:xfrm>
            <a:off x="164696" y="3376585"/>
            <a:ext cx="8712968" cy="2308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i="1" dirty="0"/>
              <a:t>Подпрограмма </a:t>
            </a:r>
            <a:r>
              <a:rPr lang="ru-RU" sz="900" b="1" i="1" dirty="0" smtClean="0"/>
              <a:t>«Информационная среда»</a:t>
            </a:r>
            <a:endParaRPr lang="ru-RU" sz="900" b="1" i="1" dirty="0"/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164696" y="3607417"/>
            <a:ext cx="5421547" cy="31459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Разовый подписной тираж печатных периодических изданий, обеспечивающих потребность населения в социально значимой информации, по итогам подписных кампаний</a:t>
            </a:r>
          </a:p>
        </p:txBody>
      </p:sp>
      <p:sp>
        <p:nvSpPr>
          <p:cNvPr id="39" name="Скругленный прямоугольник 38"/>
          <p:cNvSpPr/>
          <p:nvPr/>
        </p:nvSpPr>
        <p:spPr>
          <a:xfrm>
            <a:off x="5586243" y="3600651"/>
            <a:ext cx="857966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120 </a:t>
            </a:r>
          </a:p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тыс.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40" name="Скругленный прямоугольник 39"/>
          <p:cNvSpPr/>
          <p:nvPr/>
        </p:nvSpPr>
        <p:spPr>
          <a:xfrm>
            <a:off x="6447332" y="3605755"/>
            <a:ext cx="739988" cy="316261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133,7 тыс.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1" name="Скругленный прямоугольник 40"/>
          <p:cNvSpPr/>
          <p:nvPr/>
        </p:nvSpPr>
        <p:spPr>
          <a:xfrm>
            <a:off x="7233348" y="3603202"/>
            <a:ext cx="1656184" cy="32357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120 тыс. экземпляров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58564" y="3922015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5580111" y="3915249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190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4" name="Скругленный прямоугольник 43"/>
          <p:cNvSpPr/>
          <p:nvPr/>
        </p:nvSpPr>
        <p:spPr>
          <a:xfrm>
            <a:off x="6454680" y="3920353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201,8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5" name="Скругленный прямоугольник 44"/>
          <p:cNvSpPr/>
          <p:nvPr/>
        </p:nvSpPr>
        <p:spPr>
          <a:xfrm>
            <a:off x="7240727" y="3917800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200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6" name="Скругленный прямоугольник 45"/>
          <p:cNvSpPr/>
          <p:nvPr/>
        </p:nvSpPr>
        <p:spPr>
          <a:xfrm>
            <a:off x="156463" y="4210046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Объем вещания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5578010" y="4203280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8" name="Скругленный прямоугольник 47"/>
          <p:cNvSpPr/>
          <p:nvPr/>
        </p:nvSpPr>
        <p:spPr>
          <a:xfrm>
            <a:off x="6452579" y="4208384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49" name="Скругленный прямоугольник 48"/>
          <p:cNvSpPr/>
          <p:nvPr/>
        </p:nvSpPr>
        <p:spPr>
          <a:xfrm>
            <a:off x="7238626" y="4205831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1440 мин/</a:t>
            </a:r>
            <a:r>
              <a:rPr lang="ru-RU" sz="900" b="1" dirty="0" err="1" smtClean="0">
                <a:solidFill>
                  <a:schemeClr val="bg1"/>
                </a:solidFill>
              </a:rPr>
              <a:t>сут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4" name="Скругленный прямоугольник 53"/>
          <p:cNvSpPr/>
          <p:nvPr/>
        </p:nvSpPr>
        <p:spPr>
          <a:xfrm>
            <a:off x="140407" y="4525542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книг, изданных по государственному заказу, на 1000 человек</a:t>
            </a:r>
          </a:p>
        </p:txBody>
      </p:sp>
      <p:sp>
        <p:nvSpPr>
          <p:cNvPr id="55" name="Скругленный прямоугольник 54"/>
          <p:cNvSpPr/>
          <p:nvPr/>
        </p:nvSpPr>
        <p:spPr>
          <a:xfrm>
            <a:off x="5560864" y="4518774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34 экз.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56" name="Скругленный прямоугольник 55"/>
          <p:cNvSpPr/>
          <p:nvPr/>
        </p:nvSpPr>
        <p:spPr>
          <a:xfrm>
            <a:off x="6435433" y="4523878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34,7 экз.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57" name="Скругленный прямоугольник 56"/>
          <p:cNvSpPr/>
          <p:nvPr/>
        </p:nvSpPr>
        <p:spPr>
          <a:xfrm>
            <a:off x="7221480" y="4521325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34 экземпляра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2" name="Скругленный прямоугольник 61"/>
          <p:cNvSpPr/>
          <p:nvPr/>
        </p:nvSpPr>
        <p:spPr>
          <a:xfrm>
            <a:off x="156462" y="4822891"/>
            <a:ext cx="5421547" cy="28803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Национального телевидения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r>
              <a:rPr lang="ru-RU" sz="800" b="1" dirty="0">
                <a:solidFill>
                  <a:schemeClr val="tx1"/>
                </a:solidFill>
              </a:rPr>
              <a:t> и Национального радио Чувашии - </a:t>
            </a:r>
            <a:r>
              <a:rPr lang="ru-RU" sz="800" b="1" dirty="0" err="1">
                <a:solidFill>
                  <a:schemeClr val="tx1"/>
                </a:solidFill>
              </a:rPr>
              <a:t>Чаваш</a:t>
            </a:r>
            <a:r>
              <a:rPr lang="ru-RU" sz="800" b="1" dirty="0">
                <a:solidFill>
                  <a:schemeClr val="tx1"/>
                </a:solidFill>
              </a:rPr>
              <a:t> </a:t>
            </a:r>
            <a:r>
              <a:rPr lang="ru-RU" sz="800" b="1" dirty="0" err="1">
                <a:solidFill>
                  <a:schemeClr val="tx1"/>
                </a:solidFill>
              </a:rPr>
              <a:t>Ен</a:t>
            </a:r>
            <a:endParaRPr lang="ru-RU" sz="800" b="1" dirty="0">
              <a:solidFill>
                <a:schemeClr val="tx1"/>
              </a:solidFill>
            </a:endParaRPr>
          </a:p>
        </p:txBody>
      </p:sp>
      <p:sp>
        <p:nvSpPr>
          <p:cNvPr id="63" name="Скругленный прямоугольник 62"/>
          <p:cNvSpPr/>
          <p:nvPr/>
        </p:nvSpPr>
        <p:spPr>
          <a:xfrm>
            <a:off x="5576919" y="4816123"/>
            <a:ext cx="857966" cy="2947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</a:rPr>
              <a:t>18%</a:t>
            </a:r>
            <a:endParaRPr lang="ru-RU" sz="1050" b="1" dirty="0">
              <a:solidFill>
                <a:schemeClr val="bg1"/>
              </a:solidFill>
            </a:endParaRPr>
          </a:p>
        </p:txBody>
      </p:sp>
      <p:sp>
        <p:nvSpPr>
          <p:cNvPr id="64" name="Скругленный прямоугольник 63"/>
          <p:cNvSpPr/>
          <p:nvPr/>
        </p:nvSpPr>
        <p:spPr>
          <a:xfrm>
            <a:off x="6451488" y="4821227"/>
            <a:ext cx="739988" cy="28969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18,2% и 18,3% 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5" name="Скругленный прямоугольник 64"/>
          <p:cNvSpPr/>
          <p:nvPr/>
        </p:nvSpPr>
        <p:spPr>
          <a:xfrm>
            <a:off x="7237535" y="4818674"/>
            <a:ext cx="1656184" cy="29224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21%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6" name="Скругленный прямоугольник 65"/>
          <p:cNvSpPr/>
          <p:nvPr/>
        </p:nvSpPr>
        <p:spPr>
          <a:xfrm>
            <a:off x="156461" y="5117688"/>
            <a:ext cx="5421547" cy="204453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Доля детских, юношеских и образовательных программ в общем объеме вещания "</a:t>
            </a:r>
            <a:r>
              <a:rPr lang="ru-RU" sz="800" b="1" dirty="0" err="1">
                <a:solidFill>
                  <a:schemeClr val="tx1"/>
                </a:solidFill>
              </a:rPr>
              <a:t>Таван</a:t>
            </a:r>
            <a:r>
              <a:rPr lang="ru-RU" sz="800" b="1" dirty="0">
                <a:solidFill>
                  <a:schemeClr val="tx1"/>
                </a:solidFill>
              </a:rPr>
              <a:t> радио"</a:t>
            </a:r>
          </a:p>
        </p:txBody>
      </p:sp>
      <p:sp>
        <p:nvSpPr>
          <p:cNvPr id="67" name="Скругленный прямоугольник 66"/>
          <p:cNvSpPr/>
          <p:nvPr/>
        </p:nvSpPr>
        <p:spPr>
          <a:xfrm>
            <a:off x="5578008" y="5110922"/>
            <a:ext cx="857966" cy="209257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8" name="Скругленный прямоугольник 67"/>
          <p:cNvSpPr/>
          <p:nvPr/>
        </p:nvSpPr>
        <p:spPr>
          <a:xfrm>
            <a:off x="6452577" y="5116026"/>
            <a:ext cx="739988" cy="205635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7,2%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69" name="Скругленный прямоугольник 68"/>
          <p:cNvSpPr/>
          <p:nvPr/>
        </p:nvSpPr>
        <p:spPr>
          <a:xfrm>
            <a:off x="7238624" y="5113474"/>
            <a:ext cx="1656184" cy="20744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10%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0" name="Прямоугольник 69"/>
          <p:cNvSpPr/>
          <p:nvPr/>
        </p:nvSpPr>
        <p:spPr>
          <a:xfrm>
            <a:off x="179512" y="5322141"/>
            <a:ext cx="8698152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ru-RU" sz="900" b="1" dirty="0"/>
              <a:t>Подпрограмма «Развитие геоинформационного обеспечения </a:t>
            </a:r>
            <a:r>
              <a:rPr lang="ru-RU" sz="900" b="1" dirty="0" smtClean="0"/>
              <a:t>с </a:t>
            </a:r>
            <a:r>
              <a:rPr lang="ru-RU" sz="900" b="1" dirty="0"/>
              <a:t>использованием </a:t>
            </a:r>
            <a:r>
              <a:rPr lang="ru-RU" sz="900" b="1" dirty="0" smtClean="0"/>
              <a:t>результатов</a:t>
            </a:r>
          </a:p>
          <a:p>
            <a:pPr algn="ctr"/>
            <a:r>
              <a:rPr lang="ru-RU" sz="900" b="1" dirty="0" smtClean="0"/>
              <a:t>космической деятельности в интересах социально-экономического развития Чувашской Республики»</a:t>
            </a:r>
            <a:endParaRPr lang="ru-RU" sz="900" dirty="0"/>
          </a:p>
        </p:txBody>
      </p:sp>
      <p:sp>
        <p:nvSpPr>
          <p:cNvPr id="71" name="Скругленный прямоугольник 70"/>
          <p:cNvSpPr/>
          <p:nvPr/>
        </p:nvSpPr>
        <p:spPr>
          <a:xfrm>
            <a:off x="156461" y="5715455"/>
            <a:ext cx="5420458" cy="272091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администраций муниципальных районов и городских округов Чувашской Республики, подключенных к геоинформационной системе</a:t>
            </a:r>
          </a:p>
        </p:txBody>
      </p:sp>
      <p:sp>
        <p:nvSpPr>
          <p:cNvPr id="74" name="Скругленный прямоугольник 73"/>
          <p:cNvSpPr/>
          <p:nvPr/>
        </p:nvSpPr>
        <p:spPr>
          <a:xfrm>
            <a:off x="140407" y="6024814"/>
            <a:ext cx="5412225" cy="36220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800" b="1" dirty="0">
                <a:solidFill>
                  <a:schemeClr val="tx1"/>
                </a:solidFill>
              </a:rPr>
              <a:t>Количество муниципальных районов и городских округов Чувашской Республики, обеспеченных сервисом высокоточного определения координат в государственной и местной системах координат</a:t>
            </a:r>
          </a:p>
        </p:txBody>
      </p:sp>
      <p:sp>
        <p:nvSpPr>
          <p:cNvPr id="75" name="Скругленный прямоугольник 74"/>
          <p:cNvSpPr/>
          <p:nvPr/>
        </p:nvSpPr>
        <p:spPr>
          <a:xfrm>
            <a:off x="5585363" y="5713972"/>
            <a:ext cx="857966" cy="273199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6" name="Скругленный прямоугольник 75"/>
          <p:cNvSpPr/>
          <p:nvPr/>
        </p:nvSpPr>
        <p:spPr>
          <a:xfrm>
            <a:off x="6459932" y="5719076"/>
            <a:ext cx="739988" cy="268470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77" name="Скругленный прямоугольник 76"/>
          <p:cNvSpPr/>
          <p:nvPr/>
        </p:nvSpPr>
        <p:spPr>
          <a:xfrm>
            <a:off x="7245979" y="5716524"/>
            <a:ext cx="1656184" cy="27083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26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4" name="Скругленный прямоугольник 83"/>
          <p:cNvSpPr/>
          <p:nvPr/>
        </p:nvSpPr>
        <p:spPr>
          <a:xfrm>
            <a:off x="5561076" y="6025406"/>
            <a:ext cx="857966" cy="362793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5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5" name="Скругленный прямоугольник 84"/>
          <p:cNvSpPr/>
          <p:nvPr/>
        </p:nvSpPr>
        <p:spPr>
          <a:xfrm>
            <a:off x="6435645" y="6030509"/>
            <a:ext cx="739988" cy="35651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8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86" name="Скругленный прямоугольник 85"/>
          <p:cNvSpPr/>
          <p:nvPr/>
        </p:nvSpPr>
        <p:spPr>
          <a:xfrm>
            <a:off x="7221692" y="6027958"/>
            <a:ext cx="1656184" cy="359654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b="1" dirty="0" smtClean="0">
                <a:solidFill>
                  <a:schemeClr val="bg1"/>
                </a:solidFill>
              </a:rPr>
              <a:t>9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508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6625" y="3979862"/>
            <a:ext cx="1703388" cy="860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Рисунок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8" y="3645024"/>
            <a:ext cx="1778000" cy="13508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Рисунок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4563" y="5572125"/>
            <a:ext cx="2643187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Рисунок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79863"/>
            <a:ext cx="1500188" cy="1943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Рисунок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43187"/>
            <a:ext cx="2500313" cy="1336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2314" y="116632"/>
            <a:ext cx="8401050" cy="512763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ru-RU" sz="22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</a:t>
            </a:r>
            <a:r>
              <a:rPr lang="ru-RU" sz="22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НАСЕЛЕНИЯ</a:t>
            </a:r>
            <a:endParaRPr lang="ru-RU" altLang="ru-RU" sz="2200" b="1" dirty="0" smtClean="0">
              <a:solidFill>
                <a:srgbClr val="FBFBC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571625" y="3714750"/>
            <a:ext cx="3740150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государственного учреждения, реализующих на территории Чувашской Республики государственную политику в области пожарной безопасности – 88,9 млн. рублей 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0" y="2000250"/>
            <a:ext cx="9144000" cy="64611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cmpd="dbl"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Защита населения и территорий от чрезвычайных ситуаций природного и техногенного характера, обеспечение пожарной безопасности и безопасности населения на водных объектах, построение (развитие) аппаратно-программного комплекса «Безопасный город» на территории Чувашской Республики </a:t>
            </a:r>
          </a:p>
        </p:txBody>
      </p:sp>
      <p:sp>
        <p:nvSpPr>
          <p:cNvPr id="3082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785794"/>
            <a:ext cx="9144000" cy="1182670"/>
          </a:xfrm>
          <a:prstGeom prst="rect">
            <a:avLst/>
          </a:prstGeom>
          <a:solidFill>
            <a:srgbClr val="FF0000"/>
          </a:solidFill>
          <a:ln>
            <a:gradFill>
              <a:gsLst>
                <a:gs pos="0">
                  <a:schemeClr val="accent1">
                    <a:tint val="66000"/>
                    <a:satMod val="160000"/>
                  </a:schemeClr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Реализация мероприятий по обеспечению защиты населения и территорий от чрезвычайных ситуаций природного и техногенного характера, обеспечению пожарной безопасности и безопасности людей на водных объектах, мероприятий по гражданской обороне и предупреждения террористических актов, профилактики правонарушений и противодействия преступности в Чувашской Республике осуществляется в соответствии с </a:t>
            </a:r>
          </a:p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1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программой Чувашской Республики «Повышение безопасности жизнедеятельности населения и территорий Чувашской Республики» на 2012 - 2020 годы </a:t>
            </a:r>
            <a:r>
              <a:rPr lang="ru-RU" sz="11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(объем расходов 150,3 млн. руб.)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Капля 22"/>
          <p:cNvSpPr/>
          <p:nvPr/>
        </p:nvSpPr>
        <p:spPr>
          <a:xfrm>
            <a:off x="2691606" y="2714625"/>
            <a:ext cx="1500188" cy="642937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118,6 млн. рублей</a:t>
            </a:r>
          </a:p>
          <a:p>
            <a:pPr algn="ctr">
              <a:defRPr/>
            </a:pPr>
            <a:endParaRPr lang="ru-RU" sz="1200" dirty="0">
              <a:solidFill>
                <a:schemeClr val="tx1"/>
              </a:solidFill>
              <a:latin typeface="TimesET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94338" y="2714625"/>
            <a:ext cx="3649662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обеспечению безопасности и защиты населения и территорий Чувашской Республики от ЧС – 23,7 млн. рублей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71625" y="4429125"/>
            <a:ext cx="3740150" cy="554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деятельности государственных учреждений, реализующих мероприятия по подготовке населения Чувашской Республики к действиям в ЧС – 1,1 млн. рублей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84813" y="5214938"/>
            <a:ext cx="3659187" cy="708025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гражданской обороны, повышение уровня готовности ТП РСЧС Чувашской Республики к оперативному реагированию на ЧС, пожары и происшествия на водных объектах – 3,9 млн. рублей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571625" y="5000625"/>
            <a:ext cx="3760788" cy="55403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функционирования органов управления ТП РСЧС Чувашской Республики, систем оповещения и информирования населения – 1,0 млн. рублей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91096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500" y="3867150"/>
            <a:ext cx="1500187" cy="87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7500" y="1469481"/>
            <a:ext cx="1893625" cy="12968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Рисунок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2067" y="3745705"/>
            <a:ext cx="1470025" cy="633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6197" y="3860691"/>
            <a:ext cx="1862963" cy="8859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500" y="285750"/>
            <a:ext cx="8401050" cy="62297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sz="24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ОБЕСПЕЧЕНИЕ БЕЗОПАСНОСТИ НАСЕЛЕНИЯ</a:t>
            </a:r>
            <a:br>
              <a:rPr lang="ru-RU" sz="24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altLang="ru-RU" sz="2400" b="1" dirty="0" smtClean="0">
              <a:solidFill>
                <a:schemeClr val="bg1"/>
              </a:solidFill>
              <a:latin typeface="TimesET" pitchFamily="2" charset="0"/>
              <a:cs typeface="Arial" charset="0"/>
            </a:endParaRPr>
          </a:p>
        </p:txBody>
      </p:sp>
      <p:sp>
        <p:nvSpPr>
          <p:cNvPr id="4104" name="Прямоугольник 2"/>
          <p:cNvSpPr>
            <a:spLocks noChangeArrowheads="1"/>
          </p:cNvSpPr>
          <p:nvPr/>
        </p:nvSpPr>
        <p:spPr bwMode="auto">
          <a:xfrm>
            <a:off x="303213" y="3979863"/>
            <a:ext cx="393065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  <a:p>
            <a:pPr algn="just" eaLnBrk="1" hangingPunct="1"/>
            <a:endParaRPr lang="ru-RU" altLang="ru-RU" sz="1200">
              <a:latin typeface="TimesET" pitchFamily="2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731595" y="1572669"/>
            <a:ext cx="5107565" cy="292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детской беспризорности, безнадзорности и правонарушений несовершеннолетних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932" y="3356992"/>
            <a:ext cx="9001125" cy="27622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терроризма и экстремистской деятельности в Чувашской Республике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0" y="1071563"/>
            <a:ext cx="9001125" cy="27622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правонарушений и противодействие преступности в Чувашской Республике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31813" y="4495006"/>
            <a:ext cx="4452938" cy="26193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Приобретение антитеррористического и досмотрового оборудования</a:t>
            </a:r>
          </a:p>
        </p:txBody>
      </p:sp>
      <p:pic>
        <p:nvPicPr>
          <p:cNvPr id="4109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04" y="1469481"/>
            <a:ext cx="1604963" cy="108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Прямоугольник 33"/>
          <p:cNvSpPr/>
          <p:nvPr/>
        </p:nvSpPr>
        <p:spPr>
          <a:xfrm>
            <a:off x="1810817" y="2122454"/>
            <a:ext cx="5162550" cy="3349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информационно-методическое обеспечение профилактики правонарушений и повышение уровня правовой культуры населения 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1946575" y="2646062"/>
            <a:ext cx="5091112" cy="50006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ts val="1200"/>
              </a:lnSpc>
              <a:defRPr/>
            </a:pPr>
            <a:r>
              <a:rPr lang="ru-RU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 отдельных полномочий по составлению протоколов об административных правонарушениях, посягающих на общественный порядок и общественную безопасность 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650" y="4946469"/>
            <a:ext cx="8929688" cy="461963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defRPr/>
            </a:pPr>
            <a:r>
              <a:rPr lang="ru-RU" sz="12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Профилактика незаконного потребления наркотических средств и психотропных веществ, наркомании в Чувашской Республике</a:t>
            </a:r>
          </a:p>
        </p:txBody>
      </p:sp>
      <p:sp>
        <p:nvSpPr>
          <p:cNvPr id="37" name="Капля 36"/>
          <p:cNvSpPr/>
          <p:nvPr/>
        </p:nvSpPr>
        <p:spPr>
          <a:xfrm>
            <a:off x="654844" y="3820472"/>
            <a:ext cx="1857375" cy="500063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0,5 млн. рублей</a:t>
            </a:r>
          </a:p>
        </p:txBody>
      </p:sp>
      <p:pic>
        <p:nvPicPr>
          <p:cNvPr id="4115" name="Рисунок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6368" y="5497006"/>
            <a:ext cx="1182675" cy="102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Капля 24"/>
          <p:cNvSpPr/>
          <p:nvPr/>
        </p:nvSpPr>
        <p:spPr>
          <a:xfrm>
            <a:off x="399381" y="5608799"/>
            <a:ext cx="1571625" cy="571500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300" b="1" dirty="0" smtClean="0">
                <a:solidFill>
                  <a:schemeClr val="tx1"/>
                </a:solidFill>
                <a:latin typeface="TimesET" pitchFamily="2" charset="0"/>
              </a:rPr>
              <a:t>106,6 </a:t>
            </a:r>
            <a:r>
              <a:rPr lang="ru-RU" sz="1300" b="1" dirty="0">
                <a:solidFill>
                  <a:schemeClr val="tx1"/>
                </a:solidFill>
                <a:latin typeface="TimesET" pitchFamily="2" charset="0"/>
              </a:rPr>
              <a:t>млн. рублей</a:t>
            </a:r>
          </a:p>
        </p:txBody>
      </p:sp>
      <p:pic>
        <p:nvPicPr>
          <p:cNvPr id="22" name="Picture 2" descr="C:\Users\i.smirnov\Documents\Бюджет для граждан\Фото\наркодиспансер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5357" y="5497006"/>
            <a:ext cx="2196773" cy="1297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53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6772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«Развитие культуры и туризма» на 2014-2020 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4267800762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35513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116632"/>
            <a:ext cx="7992888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"Развитие культуры и туризма" на 2014 - 2020 годы</a:t>
            </a: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80114868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1073" y="3617590"/>
            <a:ext cx="5992892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Соотношение средней заработной платы работников учреждений культуры и средней заработной платы по Чувашской Республике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4437112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удовлетворенности населения качеством предоставления государственных и муниципальных услуг в сфере культуры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493" y="5157192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Удельный вес населения, участвующего в платных культурно-досуговых мероприятиях, проводимых государственными (муниципальными) учреждениями культуры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94" y="5949280"/>
            <a:ext cx="599760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Количество экземпляров новых поступлений в библиотечные фонды общедоступных библиотек на 1 тыс. человек населения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852936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30" name="Picture 6" descr="C:\Users\e.babaeva\Desktop\img_0097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785" y="1124744"/>
            <a:ext cx="3744416" cy="1806680"/>
          </a:xfrm>
          <a:prstGeom prst="rect">
            <a:avLst/>
          </a:prstGeom>
          <a:noFill/>
          <a:effectLst>
            <a:softEdge rad="6096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e.babaeva\Desktop\img_0644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447" y="548680"/>
            <a:ext cx="3686116" cy="2142555"/>
          </a:xfrm>
          <a:prstGeom prst="rect">
            <a:avLst/>
          </a:prstGeom>
          <a:noFill/>
          <a:effectLst>
            <a:softEdge rad="444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11575913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на реализацию государственной программы Чувашской Республики «</a:t>
            </a:r>
            <a:r>
              <a:rPr lang="ru-RU" sz="2000" b="1" dirty="0" smtClean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 » </a:t>
            </a:r>
            <a:r>
              <a:rPr lang="ru-RU" sz="2000" b="1" dirty="0">
                <a:solidFill>
                  <a:srgbClr val="FFFF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2014-2020 годы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516" y="4293096"/>
            <a:ext cx="1944216" cy="3610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791" y="4662186"/>
            <a:ext cx="151216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Прямоугольник 39"/>
          <p:cNvSpPr/>
          <p:nvPr/>
        </p:nvSpPr>
        <p:spPr>
          <a:xfrm>
            <a:off x="107504" y="6230638"/>
            <a:ext cx="41044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888985946"/>
              </p:ext>
            </p:extLst>
          </p:nvPr>
        </p:nvGraphicFramePr>
        <p:xfrm>
          <a:off x="107504" y="1268760"/>
          <a:ext cx="8640960" cy="4961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971624" y="96865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dirty="0" smtClean="0">
                <a:latin typeface="+mj-lt"/>
              </a:rPr>
              <a:t>млн. рублей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8259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7584" y="116631"/>
            <a:ext cx="8064896" cy="61555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Чувашской Республики «</a:t>
            </a:r>
            <a:r>
              <a:rPr lang="ru-RU" sz="17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физической культуры и спорта» </a:t>
            </a:r>
            <a:r>
              <a:rPr lang="ru-RU" sz="17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 2014-2020 годы </a:t>
            </a:r>
            <a:endParaRPr lang="ru-RU" sz="1700" dirty="0">
              <a:solidFill>
                <a:srgbClr val="FFFFC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104883918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101073" y="3617590"/>
            <a:ext cx="5992892" cy="64807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>
                <a:solidFill>
                  <a:schemeClr val="tx1"/>
                </a:solidFill>
              </a:rPr>
              <a:t>Отношение средней заработной платы работников, занятых в сфере физической культуры и спорта, к средней заработной плате в Чувашской Республике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4437112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населения Чувашской Республики, систематически занимающегося физической культурой и спортом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7493" y="5157192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Уровень обеспеченности спортивными сооружениями исходя из единовременной пропускной способности объектов спорта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127494" y="5949280"/>
            <a:ext cx="5997606" cy="720080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100" b="1" dirty="0">
                <a:solidFill>
                  <a:schemeClr val="tx1"/>
                </a:solidFill>
              </a:rPr>
              <a:t>Доля спортсменов Чувашской Республики, принявших участие во всероссийских и международных соревнованиях, в общей </a:t>
            </a:r>
            <a:r>
              <a:rPr lang="ru-RU" sz="1100" b="1" dirty="0" smtClean="0">
                <a:solidFill>
                  <a:schemeClr val="tx1"/>
                </a:solidFill>
              </a:rPr>
              <a:t>численности </a:t>
            </a:r>
            <a:r>
              <a:rPr lang="ru-RU" sz="1100" b="1" dirty="0">
                <a:solidFill>
                  <a:schemeClr val="tx1"/>
                </a:solidFill>
              </a:rPr>
              <a:t>занимающихся в спортивных учреждениях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3045888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4" name="Picture 2" descr="C:\Users\e.babaeva\Desktop\картинки\IMG_3126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73" y="1142025"/>
            <a:ext cx="2284266" cy="18958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.babaeva\Desktop\картинки\IMG_3125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261" y="1169324"/>
            <a:ext cx="1745204" cy="1876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.babaeva\Desktop\картинки\2016-rio.jp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5535" y="1038274"/>
            <a:ext cx="1525141" cy="19774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7881513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повышение экологической безопасности» на 2014-2020 годы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58</a:t>
            </a:fld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18983393"/>
              </p:ext>
            </p:extLst>
          </p:nvPr>
        </p:nvGraphicFramePr>
        <p:xfrm>
          <a:off x="323528" y="1101620"/>
          <a:ext cx="8496944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34904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560" y="979323"/>
            <a:ext cx="2148609" cy="143956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2919571310"/>
              </p:ext>
            </p:extLst>
          </p:nvPr>
        </p:nvGraphicFramePr>
        <p:xfrm>
          <a:off x="6228184" y="980728"/>
          <a:ext cx="2808312" cy="576064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Скругленный прямоугольник 4"/>
          <p:cNvSpPr/>
          <p:nvPr/>
        </p:nvSpPr>
        <p:spPr>
          <a:xfrm>
            <a:off x="96359" y="2755249"/>
            <a:ext cx="5964980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добычи общераспространенных полезных ископаемых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6560" y="3259306"/>
            <a:ext cx="6007405" cy="601742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водохозяйственных участков, класс качества которых (по индексу загрязнения вод) повысился, в общем количестве водохозяйственных участков, расположенных на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86562" y="3861048"/>
            <a:ext cx="5997606" cy="64393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Выбросы в атмосферный воздух вредных (загрязняющих) веществ, отходящих от стационарных источников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86560" y="4504982"/>
            <a:ext cx="5997608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площади территории Чувашской Республики, занятой особо охраняемыми природными территориями, в общей площади территории Чувашской Республики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86561" y="5009038"/>
            <a:ext cx="5997607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Освоение расчетной лесосеки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7" name="Скругленный прямоугольник 36"/>
          <p:cNvSpPr/>
          <p:nvPr/>
        </p:nvSpPr>
        <p:spPr>
          <a:xfrm>
            <a:off x="86562" y="5513457"/>
            <a:ext cx="5997606" cy="504056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Доля уловленных и обезвреженных загрязняющих веществ в общем количестве отходящих от стационарных источников загрязняющих веществ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38" name="Скругленный прямоугольник 37"/>
          <p:cNvSpPr/>
          <p:nvPr/>
        </p:nvSpPr>
        <p:spPr>
          <a:xfrm>
            <a:off x="86560" y="6017513"/>
            <a:ext cx="5997608" cy="764704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100" b="1" dirty="0" smtClean="0">
                <a:solidFill>
                  <a:schemeClr val="tx1"/>
                </a:solidFill>
              </a:rPr>
              <a:t>Объем платежей в бюджетную систему Российской Федерации от использования лесов, расположенных на землях лесного фонда, в расчете на 1 га земель лесного фонда</a:t>
            </a:r>
            <a:endParaRPr lang="ru-RU" sz="1100" b="1" dirty="0">
              <a:solidFill>
                <a:schemeClr val="tx1"/>
              </a:solidFill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2705" y="2132856"/>
            <a:ext cx="2592288" cy="504056"/>
          </a:xfrm>
          <a:prstGeom prst="roundRect">
            <a:avLst/>
          </a:prstGeom>
          <a:solidFill>
            <a:schemeClr val="accent5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bg1"/>
                </a:solidFill>
              </a:rPr>
              <a:t>Показатели (индикаторы)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99992" y="908721"/>
            <a:ext cx="1687572" cy="15101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79457" y="907709"/>
            <a:ext cx="2125591" cy="119634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</a:t>
            </a: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16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«Развитие потенциала природно-сырьевых ресурсов и повышение экологической безопасности» на 2014-2020 годы </a:t>
            </a:r>
            <a:endParaRPr lang="ru-RU" sz="16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59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830920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08912" cy="980728"/>
          </a:xfrm>
        </p:spPr>
        <p:txBody>
          <a:bodyPr/>
          <a:lstStyle/>
          <a:p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Подпрограммы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«Пассажирский транспорт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», «Развитие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навигационной инфраструктуры с использованием системы ГЛОНАСС на 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транспорте», «Расширение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использования природного газа в качестве моторного </a:t>
            </a:r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топлива» </a:t>
            </a:r>
            <a:r>
              <a:rPr lang="ru-RU" sz="14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государственной программы Чувашской Республики «Развитие транспортной системы Чувашской Республики» на 2013-2020 годы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60</a:t>
            </a:fld>
            <a:endParaRPr lang="ru-RU" dirty="0"/>
          </a:p>
        </p:txBody>
      </p:sp>
      <p:graphicFrame>
        <p:nvGraphicFramePr>
          <p:cNvPr id="4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48951082"/>
              </p:ext>
            </p:extLst>
          </p:nvPr>
        </p:nvGraphicFramePr>
        <p:xfrm>
          <a:off x="251520" y="1124744"/>
          <a:ext cx="8640960" cy="525658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729277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 В Е Д Е Н И Я </a:t>
            </a:r>
            <a:b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достижении значений показателей (индикаторов) государственной программы Чувашской Республики «Развитие транспортной системы Чувашской Республики» на 2013-2020 годы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61</a:t>
            </a:fld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53933515"/>
              </p:ext>
            </p:extLst>
          </p:nvPr>
        </p:nvGraphicFramePr>
        <p:xfrm>
          <a:off x="179512" y="1124744"/>
          <a:ext cx="8784975" cy="2673587"/>
        </p:xfrm>
        <a:graphic>
          <a:graphicData uri="http://schemas.openxmlformats.org/drawingml/2006/table">
            <a:tbl>
              <a:tblPr/>
              <a:tblGrid>
                <a:gridCol w="4680520"/>
                <a:gridCol w="792088"/>
                <a:gridCol w="792088"/>
                <a:gridCol w="792088"/>
                <a:gridCol w="864096"/>
                <a:gridCol w="864095"/>
              </a:tblGrid>
              <a:tr h="75293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Наименование показателя (индикатора)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Единица измерения</a:t>
                      </a:r>
                    </a:p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Значения показателей (индикаторов) государственной программы Чувашской Республики «Развитие транспортной системы Чувашской Республики» на 2013-2020 годы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9139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2014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Факт 2015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План 2016</a:t>
                      </a:r>
                    </a:p>
                  </a:txBody>
                  <a:tcPr marL="6833" marR="6833" marT="683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«Развитие навигационной инфраструктуры с использованием системы ГЛОНАСС на транспорте" </a:t>
                      </a: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63035"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Доля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оснащеных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 аппаратурой спутниковой навигации ГЛОНАСС транспортных средств, зарегистрированных на территории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ЧР,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используемых:  для перевозки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пассажиров;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для перевозки опасных, крупногабаритных и тяжеловесных грузов; службой скорой медицинской помощи и пожарно-спасательной службой; в сферах сельского хозяйства,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ЖКХ,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дорожно-строительного хозяйства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%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90431">
                <a:tc gridSpan="6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«Расширение 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использования природного газа в качестве моторного </a:t>
                      </a:r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топлива»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89929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Численность парка транспортных средств, работающих на компримированном природном газе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единиц ежегодно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45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38</a:t>
                      </a: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44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6030" marR="6030" marT="603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5937877"/>
              </p:ext>
            </p:extLst>
          </p:nvPr>
        </p:nvGraphicFramePr>
        <p:xfrm>
          <a:off x="179512" y="3789040"/>
          <a:ext cx="8784974" cy="2550109"/>
        </p:xfrm>
        <a:graphic>
          <a:graphicData uri="http://schemas.openxmlformats.org/drawingml/2006/table">
            <a:tbl>
              <a:tblPr/>
              <a:tblGrid>
                <a:gridCol w="504056"/>
                <a:gridCol w="4176464"/>
                <a:gridCol w="792088"/>
                <a:gridCol w="792088"/>
                <a:gridCol w="792088"/>
                <a:gridCol w="936104"/>
                <a:gridCol w="792086"/>
              </a:tblGrid>
              <a:tr h="180832">
                <a:tc gridSpan="7">
                  <a:txBody>
                    <a:bodyPr/>
                    <a:lstStyle/>
                    <a:p>
                      <a:pPr algn="ctr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подпрограмма "Пассажирский транспорт"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10280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 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t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пассажиров, перевезенных:</a:t>
                      </a:r>
                    </a:p>
                  </a:txBody>
                  <a:tcPr marL="8611" marR="8611" marT="8611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171985,5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187614,8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166554,28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189109,8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Железнодорожным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транспортом: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1340,8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1351,6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1285,783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1381,2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1.1.1.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 пригородном сообщении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757,59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755,5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719,87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759,2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083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поездами дальнего следования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583,21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596,1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565,913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622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852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1.2.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Автомобильным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99300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116500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94000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117665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48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1.3.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Городским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наземным электрическим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71260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69700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71200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70000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1.4.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b"/>
                      <a:r>
                        <a:rPr lang="ru-RU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Внутренним 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водным транспортом</a:t>
                      </a:r>
                    </a:p>
                  </a:txBody>
                  <a:tcPr marL="8611" marR="8611" marT="861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84,7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68,5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63,6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72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Протяженность железнодорожных линий общего пользования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422,4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обслуженных в аэропорту г. Чебоксары пассажиров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тыс. чел.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58,4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90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36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8944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авиалиний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4444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Количество самолетовылетов в год из аэропорта г. Чебоксары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ед.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1901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2100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1941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66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/>
                        </a:rPr>
                        <a:t>2150</a:t>
                      </a:r>
                    </a:p>
                  </a:txBody>
                  <a:tcPr marL="8611" marR="8611" marT="861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41259131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653511174"/>
              </p:ext>
            </p:extLst>
          </p:nvPr>
        </p:nvGraphicFramePr>
        <p:xfrm>
          <a:off x="41613" y="1082162"/>
          <a:ext cx="9144000" cy="32829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2050" name="Picture 2" descr="T:\ОБП\Лукин\Картинки\i (1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7000" y="5260863"/>
            <a:ext cx="2151160" cy="12771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563888" y="1082162"/>
            <a:ext cx="1296144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ET" pitchFamily="2" charset="0"/>
              </a:rPr>
              <a:t>2892,2</a:t>
            </a:r>
            <a:endParaRPr lang="ru-RU" sz="17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584" y="1082162"/>
            <a:ext cx="1296144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ET" pitchFamily="2" charset="0"/>
              </a:rPr>
              <a:t>3002,1</a:t>
            </a:r>
            <a:endParaRPr lang="ru-RU" sz="17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44208" y="1340768"/>
            <a:ext cx="1224136" cy="35394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sz="1700" b="1" dirty="0" smtClean="0">
                <a:solidFill>
                  <a:prstClr val="black"/>
                </a:solidFill>
                <a:latin typeface="TimesET" pitchFamily="2" charset="0"/>
              </a:rPr>
              <a:t>2315,1</a:t>
            </a:r>
            <a:endParaRPr lang="ru-RU" sz="17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388424" cy="980728"/>
          </a:xfrm>
        </p:spPr>
        <p:txBody>
          <a:bodyPr/>
          <a:lstStyle/>
          <a:p>
            <a:r>
              <a:rPr lang="ru-RU" sz="20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Государственная программа развития сельского хозяйства и регулирования рынков сельскохозяйственной продукции, сырья и продовольствия на 2013-2020 годы</a:t>
            </a:r>
          </a:p>
        </p:txBody>
      </p:sp>
      <p:sp>
        <p:nvSpPr>
          <p:cNvPr id="22" name="TextBox 1"/>
          <p:cNvSpPr txBox="1">
            <a:spLocks noChangeArrowheads="1"/>
          </p:cNvSpPr>
          <p:nvPr/>
        </p:nvSpPr>
        <p:spPr bwMode="auto">
          <a:xfrm>
            <a:off x="7875660" y="974212"/>
            <a:ext cx="1295400" cy="215900"/>
          </a:xfrm>
          <a:prstGeom prst="rect">
            <a:avLst/>
          </a:prstGeom>
          <a:noFill/>
          <a:ln>
            <a:noFill/>
          </a:ln>
          <a:extLst/>
        </p:spPr>
        <p:txBody>
          <a:bodyPr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млн</a:t>
            </a:r>
            <a:r>
              <a:rPr lang="ru-RU" altLang="ru-RU" sz="1300" b="1" dirty="0">
                <a:solidFill>
                  <a:prstClr val="black"/>
                </a:solidFill>
                <a:latin typeface="TimesET" pitchFamily="2" charset="0"/>
              </a:rPr>
              <a:t>. </a:t>
            </a:r>
            <a:r>
              <a:rPr lang="ru-RU" altLang="ru-RU" sz="1300" b="1" dirty="0" smtClean="0">
                <a:solidFill>
                  <a:prstClr val="black"/>
                </a:solidFill>
                <a:latin typeface="TimesET" pitchFamily="2" charset="0"/>
              </a:rPr>
              <a:t>рублей</a:t>
            </a:r>
            <a:endParaRPr lang="ru-RU" alt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323528" y="4365104"/>
            <a:ext cx="1973201" cy="288032"/>
          </a:xfrm>
          <a:prstGeom prst="roundRect">
            <a:avLst/>
          </a:prstGeom>
          <a:solidFill>
            <a:srgbClr val="FFFF99"/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800" b="1" dirty="0" smtClean="0">
                <a:solidFill>
                  <a:srgbClr val="7030A0"/>
                </a:solidFill>
              </a:rPr>
              <a:t>2016 год</a:t>
            </a:r>
            <a:endParaRPr lang="ru-RU" sz="1800" dirty="0">
              <a:solidFill>
                <a:prstClr val="black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23529" y="4725144"/>
            <a:ext cx="3960440" cy="313483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растениеводства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3529" y="5106290"/>
            <a:ext cx="3960440" cy="332689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животноводства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44465" y="4737632"/>
            <a:ext cx="1243106" cy="30099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500,8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553030" y="5144703"/>
            <a:ext cx="1243106" cy="300521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436,8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323529" y="5517233"/>
            <a:ext cx="3960440" cy="324036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малых форм хозяйствования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53030" y="5517232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627,2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323528" y="5957007"/>
            <a:ext cx="3960440" cy="280305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Развитие молочного скотоводства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323528" y="6308726"/>
            <a:ext cx="3960440" cy="458562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000" rIns="36000" rtlCol="0" anchor="ctr"/>
          <a:lstStyle/>
          <a:p>
            <a:pPr algn="ctr"/>
            <a:r>
              <a:rPr lang="ru-RU" sz="16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Поддержка племенного дела, селекции и семеноводства</a:t>
            </a:r>
            <a:endParaRPr lang="ru-RU" sz="16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4535718" y="5913275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274,2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4553030" y="6345323"/>
            <a:ext cx="1243106" cy="324037"/>
          </a:xfrm>
          <a:prstGeom prst="roundRect">
            <a:avLst/>
          </a:prstGeom>
          <a:solidFill>
            <a:srgbClr val="FFFFC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94,3</a:t>
            </a:r>
            <a:r>
              <a:rPr lang="ru-RU" b="1" dirty="0" smtClean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b="1" dirty="0">
              <a:solidFill>
                <a:prstClr val="white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 descr="T:\ОБП\Лукин\Картинки\коров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4149080"/>
            <a:ext cx="2016224" cy="10461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otraslevaya_struktura_selskogo_khozyaystva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48662" y="1268760"/>
            <a:ext cx="1376238" cy="8707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68214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 bwMode="auto">
          <a:xfrm>
            <a:off x="539552" y="0"/>
            <a:ext cx="8604448" cy="980728"/>
          </a:xfrm>
          <a:prstGeom prst="roundRect">
            <a:avLst>
              <a:gd name="adj" fmla="val 12377"/>
            </a:avLst>
          </a:prstGeom>
          <a:noFill/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lIns="90000" tIns="82800" rIns="54000" bIns="828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Выполнение целевых индикаторов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эффективности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мероприятий Государственной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 и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регулирования рынков сельскохозяйственной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продукции, сырья и продовольствия </a:t>
            </a:r>
            <a:r>
              <a:rPr lang="ru-RU" sz="1600" b="1" dirty="0" smtClean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dirty="0">
                <a:solidFill>
                  <a:srgbClr val="FBFBC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2013-2020 годы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0328415"/>
              </p:ext>
            </p:extLst>
          </p:nvPr>
        </p:nvGraphicFramePr>
        <p:xfrm>
          <a:off x="179512" y="1124744"/>
          <a:ext cx="8856982" cy="5240274"/>
        </p:xfrm>
        <a:graphic>
          <a:graphicData uri="http://schemas.openxmlformats.org/drawingml/2006/table">
            <a:tbl>
              <a:tblPr firstRow="1" firstCol="1" bandRow="1"/>
              <a:tblGrid>
                <a:gridCol w="416360"/>
                <a:gridCol w="3053311"/>
                <a:gridCol w="1102799"/>
                <a:gridCol w="1205615"/>
                <a:gridCol w="1186627"/>
                <a:gridCol w="946135"/>
                <a:gridCol w="946135"/>
              </a:tblGrid>
              <a:tr h="93737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№</a:t>
                      </a:r>
                      <a:b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Наименование показателя (индикатора)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Единица измерения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Значения показателей (индикаторов)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Выполнение 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(+,-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), %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План на 2016 год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</a:tr>
              <a:tr h="9983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план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факт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60000"/>
                        <a:lumOff val="40000"/>
                        <a:alpha val="48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сельского хозяйства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+2,4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50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растениеводства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+2,7 пп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9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продукции животноводства в хозяйствах всех категорий (в сопоставимых ценах)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к предыдущему году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105,1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107,8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+2,7 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103,0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612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производства пищевых продуктов, включая напитки (в сопоставимых ценах)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109,5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+5,3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388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Индекс физического объема инвестиций в основной капитал сельского хозяйства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 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104,2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103,3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-0,9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104,3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18290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6.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Рентабельность сельскохозяйственных организаций (с учетом субсидий)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%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11,0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21,4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+10,4 </a:t>
                      </a:r>
                      <a:r>
                        <a:rPr lang="ru-RU" sz="1300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пп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12,0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  <a:tr h="3239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7.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Среднемесячная номинальная заработная плата в сельском хозяйстве (по сельскохозяйственным организациям, не относящимся к субъектам малого предпринимательства)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рублей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11999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14498,4</a:t>
                      </a:r>
                      <a:endParaRPr lang="ru-RU" sz="13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120,9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15656,0</a:t>
                      </a:r>
                      <a:endParaRPr lang="ru-RU" sz="13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16461" marR="1646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  <a:alpha val="5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5567695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63588" y="-25751"/>
            <a:ext cx="8100898" cy="923330"/>
          </a:xfrm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Республиканская </a:t>
            </a:r>
            <a:r>
              <a:rPr lang="ru-RU" sz="1800" b="1" dirty="0" smtClean="0">
                <a:solidFill>
                  <a:srgbClr val="FFFFCC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программа капитального ремонта общего имущества в многоквартирных домах, расположенных на территории Чувашской Республики, на 2014-2043 годы</a:t>
            </a:r>
            <a:endParaRPr lang="ru-RU" sz="1800" b="1" dirty="0">
              <a:solidFill>
                <a:srgbClr val="FFFFCC"/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07504" y="1052735"/>
            <a:ext cx="4608512" cy="136815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Капремонту подлежат: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5055 </a:t>
            </a:r>
            <a:r>
              <a:rPr lang="ru-RU" sz="1700" dirty="0" smtClean="0">
                <a:solidFill>
                  <a:prstClr val="black"/>
                </a:solidFill>
              </a:rPr>
              <a:t> многоквартирных домов, общей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16,9</a:t>
            </a:r>
            <a:r>
              <a:rPr lang="ru-RU" sz="1700" dirty="0" smtClean="0">
                <a:solidFill>
                  <a:prstClr val="black"/>
                </a:solidFill>
              </a:rPr>
              <a:t> млн. </a:t>
            </a:r>
            <a:r>
              <a:rPr lang="ru-RU" sz="1700" dirty="0" err="1" smtClean="0">
                <a:solidFill>
                  <a:prstClr val="black"/>
                </a:solidFill>
              </a:rPr>
              <a:t>кв.м</a:t>
            </a:r>
            <a:r>
              <a:rPr lang="ru-RU" sz="1700" dirty="0" smtClean="0">
                <a:solidFill>
                  <a:prstClr val="black"/>
                </a:solidFill>
              </a:rPr>
              <a:t>., 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719,9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(или </a:t>
            </a:r>
            <a:r>
              <a:rPr lang="ru-RU" sz="1700" b="1" dirty="0" smtClean="0">
                <a:solidFill>
                  <a:prstClr val="black"/>
                </a:solidFill>
              </a:rPr>
              <a:t>266,6</a:t>
            </a:r>
            <a:r>
              <a:rPr lang="ru-RU" sz="1700" dirty="0" smtClean="0">
                <a:solidFill>
                  <a:prstClr val="black"/>
                </a:solidFill>
              </a:rPr>
              <a:t> тыс. семей)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60032" y="3717032"/>
            <a:ext cx="4104455" cy="1084164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2014-2015 годах отремонтированы: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 </a:t>
            </a:r>
            <a:r>
              <a:rPr lang="ru-RU" sz="1700" b="1" dirty="0" smtClean="0">
                <a:solidFill>
                  <a:prstClr val="black"/>
                </a:solidFill>
              </a:rPr>
              <a:t>294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0,5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22,5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236,2 </a:t>
            </a:r>
            <a:r>
              <a:rPr lang="ru-RU" sz="1700" dirty="0" smtClean="0">
                <a:solidFill>
                  <a:prstClr val="black"/>
                </a:solidFill>
              </a:rPr>
              <a:t>млн. руб</a:t>
            </a:r>
            <a:r>
              <a:rPr lang="ru-RU" dirty="0" smtClean="0">
                <a:solidFill>
                  <a:prstClr val="black"/>
                </a:solidFill>
              </a:rPr>
              <a:t>.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107504" y="4869160"/>
            <a:ext cx="4608512" cy="1728192"/>
          </a:xfrm>
          <a:prstGeom prst="roundRect">
            <a:avLst/>
          </a:prstGeom>
          <a:solidFill>
            <a:srgbClr val="8BEAFD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2015-2016 годах будут отремонтированы (краткосрочный план на 2015-2016 годы):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b="1" dirty="0" smtClean="0">
                <a:solidFill>
                  <a:prstClr val="black"/>
                </a:solidFill>
              </a:rPr>
              <a:t>429</a:t>
            </a:r>
            <a:r>
              <a:rPr lang="ru-RU" sz="1700" dirty="0" smtClean="0">
                <a:solidFill>
                  <a:prstClr val="black"/>
                </a:solidFill>
              </a:rPr>
              <a:t> МКД площадью </a:t>
            </a:r>
            <a:r>
              <a:rPr lang="ru-RU" sz="1700" b="1" dirty="0" smtClean="0">
                <a:solidFill>
                  <a:prstClr val="black"/>
                </a:solidFill>
              </a:rPr>
              <a:t>0,8 </a:t>
            </a:r>
            <a:r>
              <a:rPr lang="ru-RU" sz="1700" dirty="0" smtClean="0">
                <a:solidFill>
                  <a:prstClr val="black"/>
                </a:solidFill>
              </a:rPr>
              <a:t>млн. кв. м,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в которых проживает </a:t>
            </a:r>
            <a:r>
              <a:rPr lang="ru-RU" sz="1700" b="1" dirty="0" smtClean="0">
                <a:solidFill>
                  <a:prstClr val="black"/>
                </a:solidFill>
              </a:rPr>
              <a:t>42,6</a:t>
            </a:r>
            <a:r>
              <a:rPr lang="ru-RU" sz="1700" dirty="0" smtClean="0">
                <a:solidFill>
                  <a:prstClr val="black"/>
                </a:solidFill>
              </a:rPr>
              <a:t> тыс. человек,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700" dirty="0" smtClean="0">
                <a:solidFill>
                  <a:prstClr val="black"/>
                </a:solidFill>
              </a:rPr>
              <a:t>на сумму </a:t>
            </a:r>
            <a:r>
              <a:rPr lang="ru-RU" sz="1700" b="1" dirty="0" smtClean="0">
                <a:solidFill>
                  <a:prstClr val="black"/>
                </a:solidFill>
              </a:rPr>
              <a:t>607,8</a:t>
            </a:r>
            <a:r>
              <a:rPr lang="ru-RU" sz="1700" dirty="0" smtClean="0">
                <a:solidFill>
                  <a:prstClr val="black"/>
                </a:solidFill>
              </a:rPr>
              <a:t> млн. руб.</a:t>
            </a:r>
          </a:p>
        </p:txBody>
      </p:sp>
      <p:pic>
        <p:nvPicPr>
          <p:cNvPr id="10" name="Picture 10" descr="https://im-tub-ap-ru.yandex.net/pic/6150132de79217342d1ff8cab52cbfd2/www.gksprim.ru/upload/iblock/1a8/859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3" y="1052734"/>
            <a:ext cx="4104454" cy="2596334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4" name="Picture 4" descr="https://im-tub-ap-ru.yandex.net/pic/88f4a36bdb78ee91ca05cc824d829ad2/kubancentr.ru/UserFiles/Image/proche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7504" y="2496941"/>
            <a:ext cx="4608512" cy="2304255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pic>
        <p:nvPicPr>
          <p:cNvPr id="15" name="Picture 2" descr="https://im-tub-ap-ru.yandex.net/pic/fb2c1e449dd8d156754555783282edcb/www.rtvp.ru/upload/iblock/b2a/b2a667f499e13d99f5151e32e86a057b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60033" y="4869160"/>
            <a:ext cx="4104453" cy="1728192"/>
          </a:xfrm>
          <a:prstGeom prst="rect">
            <a:avLst/>
          </a:prstGeom>
          <a:solidFill>
            <a:schemeClr val="accent2"/>
          </a:solidFill>
          <a:ln w="28575">
            <a:noFill/>
          </a:ln>
        </p:spPr>
      </p:pic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34FBE4-DC40-4A96-AB83-42E61AAB2036}" type="slidenum">
              <a:rPr lang="ru-RU" smtClean="0"/>
              <a:pPr>
                <a:defRPr/>
              </a:pPr>
              <a:t>64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66763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3089" y="-162272"/>
            <a:ext cx="8229600" cy="1143000"/>
          </a:xfrm>
        </p:spPr>
        <p:txBody>
          <a:bodyPr/>
          <a:lstStyle/>
          <a:p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Структура инвестиционной программы </a:t>
            </a:r>
            <a:b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Чувашской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2016 год по отраслям экономики </a:t>
            </a: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596336" y="980728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dirty="0" smtClean="0"/>
              <a:t>млн. рублей</a:t>
            </a:r>
            <a:endParaRPr lang="ru-RU" sz="1400" dirty="0"/>
          </a:p>
        </p:txBody>
      </p:sp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1053135287"/>
              </p:ext>
            </p:extLst>
          </p:nvPr>
        </p:nvGraphicFramePr>
        <p:xfrm>
          <a:off x="107504" y="1022719"/>
          <a:ext cx="892899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Овал 6"/>
          <p:cNvSpPr/>
          <p:nvPr/>
        </p:nvSpPr>
        <p:spPr>
          <a:xfrm>
            <a:off x="3707904" y="3460502"/>
            <a:ext cx="1224136" cy="752103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Всего</a:t>
            </a:r>
          </a:p>
          <a:p>
            <a:pPr algn="ctr"/>
            <a:r>
              <a:rPr lang="ru-RU" sz="17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2 260,5</a:t>
            </a:r>
            <a:endParaRPr lang="ru-RU" sz="17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TextBox 1"/>
          <p:cNvSpPr txBox="1"/>
          <p:nvPr/>
        </p:nvSpPr>
        <p:spPr>
          <a:xfrm>
            <a:off x="3764001" y="2375749"/>
            <a:ext cx="576064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2,6%</a:t>
            </a:r>
            <a:endParaRPr lang="ru-RU" sz="1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3995936" y="2106638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2,0 </a:t>
            </a:r>
            <a:r>
              <a:rPr lang="ru-RU" dirty="0"/>
              <a:t>%</a:t>
            </a:r>
          </a:p>
        </p:txBody>
      </p:sp>
      <p:sp>
        <p:nvSpPr>
          <p:cNvPr id="10" name="TextBox 1"/>
          <p:cNvSpPr txBox="1"/>
          <p:nvPr/>
        </p:nvSpPr>
        <p:spPr>
          <a:xfrm>
            <a:off x="4707889" y="2593527"/>
            <a:ext cx="70960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17,4</a:t>
            </a:r>
            <a:r>
              <a:rPr lang="ru-RU" sz="1100" dirty="0" smtClean="0"/>
              <a:t> 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1" name="TextBox 1"/>
          <p:cNvSpPr txBox="1"/>
          <p:nvPr/>
        </p:nvSpPr>
        <p:spPr>
          <a:xfrm>
            <a:off x="5385591" y="3196998"/>
            <a:ext cx="576064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3,5 </a:t>
            </a:r>
            <a:r>
              <a:rPr lang="ru-RU" dirty="0"/>
              <a:t>%</a:t>
            </a:r>
          </a:p>
        </p:txBody>
      </p:sp>
      <p:sp>
        <p:nvSpPr>
          <p:cNvPr id="12" name="TextBox 1"/>
          <p:cNvSpPr txBox="1"/>
          <p:nvPr/>
        </p:nvSpPr>
        <p:spPr>
          <a:xfrm>
            <a:off x="5346948" y="3692537"/>
            <a:ext cx="720080" cy="28803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3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8,4</a:t>
            </a:r>
            <a:r>
              <a:rPr lang="ru-RU" sz="1100" dirty="0" smtClean="0"/>
              <a:t> </a:t>
            </a:r>
            <a:r>
              <a:rPr lang="ru-RU" sz="13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%</a:t>
            </a:r>
          </a:p>
        </p:txBody>
      </p:sp>
      <p:sp>
        <p:nvSpPr>
          <p:cNvPr id="13" name="TextBox 1"/>
          <p:cNvSpPr txBox="1"/>
          <p:nvPr/>
        </p:nvSpPr>
        <p:spPr>
          <a:xfrm>
            <a:off x="4932040" y="4581128"/>
            <a:ext cx="774948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12,3 </a:t>
            </a:r>
            <a:r>
              <a:rPr lang="ru-RU" dirty="0"/>
              <a:t>%</a:t>
            </a:r>
          </a:p>
        </p:txBody>
      </p:sp>
      <p:sp>
        <p:nvSpPr>
          <p:cNvPr id="14" name="TextBox 1"/>
          <p:cNvSpPr txBox="1"/>
          <p:nvPr/>
        </p:nvSpPr>
        <p:spPr>
          <a:xfrm>
            <a:off x="4006569" y="4955796"/>
            <a:ext cx="720080" cy="288032"/>
          </a:xfrm>
          <a:prstGeom prst="rect">
            <a:avLst/>
          </a:prstGeom>
        </p:spPr>
        <p:txBody>
          <a:bodyPr wrap="square" rtlCol="0"/>
          <a:lstStyle>
            <a:defPPr>
              <a:defRPr lang="ru-RU"/>
            </a:defPPr>
            <a:lvl1pPr marL="0" indent="0">
              <a:defRPr sz="13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defRPr>
            </a:lvl1pPr>
            <a:lvl2pPr indent="0">
              <a:defRPr sz="1100">
                <a:latin typeface="+mn-lt"/>
              </a:defRPr>
            </a:lvl2pPr>
            <a:lvl3pPr indent="0">
              <a:defRPr sz="1100">
                <a:latin typeface="+mn-lt"/>
              </a:defRPr>
            </a:lvl3pPr>
            <a:lvl4pPr indent="0">
              <a:defRPr sz="1100">
                <a:latin typeface="+mn-lt"/>
              </a:defRPr>
            </a:lvl4pPr>
            <a:lvl5pPr indent="0">
              <a:defRPr sz="1100">
                <a:latin typeface="+mn-lt"/>
              </a:defRPr>
            </a:lvl5pPr>
            <a:lvl6pPr indent="0">
              <a:defRPr sz="1100">
                <a:latin typeface="+mn-lt"/>
              </a:defRPr>
            </a:lvl6pPr>
            <a:lvl7pPr indent="0">
              <a:defRPr sz="1100">
                <a:latin typeface="+mn-lt"/>
              </a:defRPr>
            </a:lvl7pPr>
            <a:lvl8pPr indent="0">
              <a:defRPr sz="1100">
                <a:latin typeface="+mn-lt"/>
              </a:defRPr>
            </a:lvl8pPr>
            <a:lvl9pPr indent="0">
              <a:defRPr sz="1100">
                <a:latin typeface="+mn-lt"/>
              </a:defRPr>
            </a:lvl9pPr>
          </a:lstStyle>
          <a:p>
            <a:r>
              <a:rPr lang="ru-RU" dirty="0" smtClean="0"/>
              <a:t>14,8%</a:t>
            </a:r>
            <a:endParaRPr lang="ru-RU" dirty="0"/>
          </a:p>
        </p:txBody>
      </p:sp>
      <p:pic>
        <p:nvPicPr>
          <p:cNvPr id="22" name="Picture 4" descr="T:\ОБП\IvNik\картинки\жилищное.jpe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7596" y="3405570"/>
            <a:ext cx="1512168" cy="100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T:\ОБП\Лукин\Картинки\1340102224_4-15-big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022" y="5050138"/>
            <a:ext cx="1872060" cy="12449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T:\Ильина И.С\Картинки для слайдов\нац. библ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2551" y="2125373"/>
            <a:ext cx="1599929" cy="10523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56" descr="T:\Ильина И.С\Картинки для слайдов\Очистные сооружения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64" y="2862824"/>
            <a:ext cx="1628238" cy="108549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i.maksimova\Desktop\123\dscn4983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6297" y="4725144"/>
            <a:ext cx="1594765" cy="11960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i.maksimova\Desktop\123\ледовый\image-24-10-15-15-24-1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2821" y="5596214"/>
            <a:ext cx="1828254" cy="12534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5117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76711774"/>
              </p:ext>
            </p:extLst>
          </p:nvPr>
        </p:nvGraphicFramePr>
        <p:xfrm>
          <a:off x="251520" y="1124744"/>
          <a:ext cx="4464496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06388893"/>
              </p:ext>
            </p:extLst>
          </p:nvPr>
        </p:nvGraphicFramePr>
        <p:xfrm>
          <a:off x="4283968" y="1124744"/>
          <a:ext cx="4752528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2050" name="Picture 2" descr="T:\ОБП\IvNik\картинки\дороги2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1329735"/>
            <a:ext cx="1762125" cy="142875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Дорожный фонд</a:t>
            </a:r>
            <a:endParaRPr lang="ru-RU" sz="3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028384" y="1052736"/>
            <a:ext cx="111561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200" dirty="0" smtClean="0">
                <a:latin typeface="TimesET" pitchFamily="2" charset="0"/>
              </a:rPr>
              <a:t>млн.  рублей</a:t>
            </a:r>
            <a:endParaRPr lang="ru-RU" sz="1200" dirty="0">
              <a:latin typeface="TimesET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868144" y="2420888"/>
            <a:ext cx="10081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1600" b="1" dirty="0" smtClean="0">
                <a:latin typeface="TimesET" pitchFamily="2" charset="0"/>
              </a:rPr>
              <a:t>60,5%</a:t>
            </a:r>
          </a:p>
          <a:p>
            <a:pPr algn="r"/>
            <a:r>
              <a:rPr lang="ru-RU" sz="1600" b="1" dirty="0">
                <a:latin typeface="TimesET" pitchFamily="2" charset="0"/>
              </a:rPr>
              <a:t>1 633,2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283968" y="1700808"/>
            <a:ext cx="1944216" cy="6463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ru-RU" sz="1400" b="1" dirty="0">
                <a:latin typeface="TimesET" pitchFamily="2" charset="0"/>
              </a:rPr>
              <a:t>Строительство, капитальный ремонт республиканских дорог</a:t>
            </a:r>
          </a:p>
        </p:txBody>
      </p:sp>
      <p:pic>
        <p:nvPicPr>
          <p:cNvPr id="4098" name="Picture 2" descr="T:\ОБП\Лукин\Картинки\дороги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805264"/>
            <a:ext cx="3024336" cy="864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061365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.maksimova\Desktop\123\онокдисп и школа в ал.сюрб\IMG_706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607" y="1042069"/>
            <a:ext cx="3600400" cy="21821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0"/>
            <a:ext cx="8712968" cy="936104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хирургического корпуса БУ Чувашской Республики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«Республиканский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клинический онкологический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диспансер» в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Чебоксары (ул. Гладкова)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652120" y="1124744"/>
            <a:ext cx="324036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 smtClean="0"/>
              <a:t>Срок ввода объекта – 2016 год Мощность – 104 койки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727726"/>
              </p:ext>
            </p:extLst>
          </p:nvPr>
        </p:nvGraphicFramePr>
        <p:xfrm>
          <a:off x="3707905" y="1916832"/>
          <a:ext cx="5338861" cy="435917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368152"/>
                <a:gridCol w="864096"/>
                <a:gridCol w="1326993"/>
                <a:gridCol w="1779620"/>
              </a:tblGrid>
              <a:tr h="351605">
                <a:tc gridSpan="4"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Объемы финансирования строительства (млн. рублей)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88896"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Источники</a:t>
                      </a:r>
                      <a:r>
                        <a:rPr lang="ru-RU" sz="1400" baseline="0" dirty="0" smtClean="0"/>
                        <a:t> / годы</a:t>
                      </a:r>
                      <a:endParaRPr lang="ru-RU" sz="14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Всего</a:t>
                      </a:r>
                      <a:endParaRPr lang="ru-RU" sz="1400" dirty="0"/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 том числе за счет средств: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</a:tr>
              <a:tr h="767138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федерального бюджета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республиканского бюджета Чувашской Республики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2010</a:t>
                      </a:r>
                      <a:r>
                        <a:rPr lang="ru-RU" sz="1400" baseline="0" dirty="0" smtClean="0"/>
                        <a:t> год</a:t>
                      </a:r>
                      <a:endParaRPr lang="ru-RU" sz="14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1,2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2012 год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44,7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44,7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2013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44,4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44,4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159,8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159,8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89,6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0,0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89,6</a:t>
                      </a:r>
                      <a:endParaRPr lang="ru-RU" sz="1400" dirty="0"/>
                    </a:p>
                  </a:txBody>
                  <a:tcPr anchor="ctr"/>
                </a:tc>
              </a:tr>
              <a:tr h="38889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 smtClean="0"/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532,3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363,5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168,8</a:t>
                      </a:r>
                      <a:endParaRPr lang="ru-RU" sz="1400" dirty="0"/>
                    </a:p>
                  </a:txBody>
                  <a:tcPr anchor="ctr"/>
                </a:tc>
              </a:tr>
              <a:tr h="47946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 smtClean="0"/>
                        <a:t>ВСЕГО за 2010-2016 годы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872,0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363,5</a:t>
                      </a:r>
                      <a:endParaRPr lang="ru-RU" sz="16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/>
                        <a:t>508,5</a:t>
                      </a:r>
                      <a:endParaRPr lang="ru-RU" sz="16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35537" y="3083652"/>
            <a:ext cx="3456384" cy="2292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/>
              <a:t>Строительство нового хирургического корпуса позволит организовать в полном объеме необходимую </a:t>
            </a:r>
            <a:r>
              <a:rPr lang="ru-RU" sz="1300" dirty="0" err="1" smtClean="0"/>
              <a:t>высокотехно</a:t>
            </a:r>
            <a:r>
              <a:rPr lang="ru-RU" sz="1300" dirty="0" smtClean="0"/>
              <a:t>-логичную медицинскую помощь в современных комфортабельных условиях в едином лечебно-диагностическом комплексе Республиканского </a:t>
            </a:r>
            <a:r>
              <a:rPr lang="ru-RU" sz="1300" dirty="0" err="1" smtClean="0"/>
              <a:t>клини-ческого</a:t>
            </a:r>
            <a:r>
              <a:rPr lang="ru-RU" sz="1300" dirty="0" smtClean="0"/>
              <a:t> онкологического диспансера и позволит увеличить объемы выполняемых оперативных вмешательств до 5000 в год.</a:t>
            </a:r>
            <a:endParaRPr lang="ru-RU" sz="1300" dirty="0"/>
          </a:p>
        </p:txBody>
      </p:sp>
      <p:sp>
        <p:nvSpPr>
          <p:cNvPr id="7" name="TextBox 6"/>
          <p:cNvSpPr txBox="1"/>
          <p:nvPr/>
        </p:nvSpPr>
        <p:spPr>
          <a:xfrm>
            <a:off x="160492" y="5373216"/>
            <a:ext cx="3446630" cy="1323439"/>
          </a:xfrm>
          <a:prstGeom prst="rect">
            <a:avLst/>
          </a:prstGeom>
          <a:solidFill>
            <a:srgbClr val="92D050"/>
          </a:solidFill>
          <a:ln>
            <a:solidFill>
              <a:srgbClr val="0080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/>
              <a:t>В результате реализации данного проекта ожидается снижение показателя смертности населения от онкологических заболеваний в Чувашской Республике на 6%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6977325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79512" y="2060848"/>
            <a:ext cx="4176464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        В </a:t>
            </a:r>
            <a:r>
              <a:rPr lang="ru-RU" sz="1200" dirty="0"/>
              <a:t>целях обеспечения доступного образования и обновления материально-технической базы образовательных организаций в Комсомольском районе </a:t>
            </a:r>
            <a:r>
              <a:rPr lang="ru-RU" sz="1200" dirty="0" smtClean="0"/>
              <a:t>в </a:t>
            </a:r>
            <a:r>
              <a:rPr lang="ru-RU" sz="1200" dirty="0"/>
              <a:t>2015 году начато строительство </a:t>
            </a:r>
            <a:r>
              <a:rPr lang="ru-RU" sz="1200" dirty="0" smtClean="0"/>
              <a:t>школы в                     д</a:t>
            </a:r>
            <a:r>
              <a:rPr lang="ru-RU" sz="1200" dirty="0"/>
              <a:t>. </a:t>
            </a:r>
            <a:r>
              <a:rPr lang="ru-RU" sz="1200" dirty="0" err="1"/>
              <a:t>Альбусь-Сюрбеево</a:t>
            </a:r>
            <a:r>
              <a:rPr lang="ru-RU" sz="1200" dirty="0"/>
              <a:t> Комсомольского района Чувашской </a:t>
            </a:r>
            <a:r>
              <a:rPr lang="ru-RU" sz="1200" dirty="0" smtClean="0"/>
              <a:t>Республики.</a:t>
            </a:r>
            <a:endParaRPr lang="ru-RU" sz="1200" dirty="0"/>
          </a:p>
          <a:p>
            <a:pPr algn="just"/>
            <a:r>
              <a:rPr lang="ru-RU" sz="1200" dirty="0" smtClean="0"/>
              <a:t>        Строительство </a:t>
            </a:r>
            <a:r>
              <a:rPr lang="ru-RU" sz="1200" dirty="0"/>
              <a:t>нового здания школы ведется взамен деревянного, одноэтажного, ветхого здания МБОУ «</a:t>
            </a:r>
            <a:r>
              <a:rPr lang="ru-RU" sz="1200" dirty="0" err="1"/>
              <a:t>Полевояушская</a:t>
            </a:r>
            <a:r>
              <a:rPr lang="ru-RU" sz="1200" dirty="0"/>
              <a:t> ООШ», 1960 года постройки</a:t>
            </a:r>
            <a:r>
              <a:rPr lang="ru-RU" sz="1200" dirty="0" smtClean="0"/>
              <a:t>. </a:t>
            </a:r>
          </a:p>
          <a:p>
            <a:pPr algn="just"/>
            <a:r>
              <a:rPr lang="ru-RU" sz="1200" dirty="0"/>
              <a:t> </a:t>
            </a:r>
            <a:r>
              <a:rPr lang="ru-RU" sz="1200" dirty="0" smtClean="0"/>
              <a:t>        На </a:t>
            </a:r>
            <a:r>
              <a:rPr lang="ru-RU" sz="1200" dirty="0"/>
              <a:t>первом этаже школы разместятся столовая с обеденным залом на 70 мест, спортивный зал с раздевалками, снарядной и комнатой инструктора. </a:t>
            </a:r>
            <a:r>
              <a:rPr lang="ru-RU" sz="1200" dirty="0" smtClean="0"/>
              <a:t>    </a:t>
            </a:r>
          </a:p>
          <a:p>
            <a:pPr algn="just"/>
            <a:r>
              <a:rPr lang="ru-RU" sz="1200" dirty="0"/>
              <a:t> </a:t>
            </a:r>
            <a:r>
              <a:rPr lang="ru-RU" sz="1200" dirty="0" smtClean="0"/>
              <a:t>       Здесь </a:t>
            </a:r>
            <a:r>
              <a:rPr lang="ru-RU" sz="1200" dirty="0"/>
              <a:t>же будет актовый зал на 120 мест с артистической и складом декораций, учебные классы первой ступени образования с игровой комнатой и спальным помещением, комбинированная мастерская с комнатой мастера и инструментальной, блок медицинских помещений. На втором этаже планируются учебные кабинеты, лаборатории, кабинет домоводства, библиотека с читальным залом, кабинет директора, завуча, учительская. На территории школы будет футбольное поле, беговая дорожка, совмещенная волейбольная и баскетбольная площадки, хоккейная площадка. Также разместится учебно-опытная зона</a:t>
            </a:r>
            <a:r>
              <a:rPr lang="ru-RU" sz="1200" dirty="0" smtClean="0"/>
              <a:t>.</a:t>
            </a:r>
            <a:endParaRPr lang="ru-RU" sz="1200" dirty="0"/>
          </a:p>
        </p:txBody>
      </p:sp>
      <p:pic>
        <p:nvPicPr>
          <p:cNvPr id="6" name="Picture 3" descr="C:\Users\i.maksimova\Desktop\123\онокдисп и школа в ал.сюрб\IMG_706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3722" y="980728"/>
            <a:ext cx="4105423" cy="196369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6772" y="116632"/>
            <a:ext cx="8712968" cy="504056"/>
          </a:xfrm>
        </p:spPr>
        <p:txBody>
          <a:bodyPr>
            <a:no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Общественно значимые проекты</a:t>
            </a:r>
            <a:b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Строительство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здания средней общеобразовательной школы с пристроем помещений для дошкольных групп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д. </a:t>
            </a:r>
            <a:r>
              <a:rPr lang="ru-RU" sz="1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Альбусь-Сюрбеево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Комсомольского района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5351" y="1131580"/>
            <a:ext cx="4464496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dirty="0" smtClean="0"/>
              <a:t>Срок ввода объекта – август 2016 год</a:t>
            </a:r>
          </a:p>
          <a:p>
            <a:r>
              <a:rPr lang="ru-RU" sz="1600" dirty="0" smtClean="0"/>
              <a:t>Мощность – 165 </a:t>
            </a:r>
            <a:r>
              <a:rPr lang="ru-RU" sz="1600" dirty="0"/>
              <a:t>ученических </a:t>
            </a:r>
            <a:r>
              <a:rPr lang="ru-RU" sz="1600" dirty="0" smtClean="0"/>
              <a:t>мест, пристрой помещений </a:t>
            </a:r>
            <a:r>
              <a:rPr lang="ru-RU" sz="1600" dirty="0"/>
              <a:t>для дошкольных </a:t>
            </a:r>
            <a:r>
              <a:rPr lang="ru-RU" sz="1600" dirty="0" smtClean="0"/>
              <a:t>групп на 40 мест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2649196"/>
              </p:ext>
            </p:extLst>
          </p:nvPr>
        </p:nvGraphicFramePr>
        <p:xfrm>
          <a:off x="4634670" y="2924944"/>
          <a:ext cx="4392487" cy="341295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008111"/>
                <a:gridCol w="629766"/>
                <a:gridCol w="893387"/>
                <a:gridCol w="1042285"/>
                <a:gridCol w="818938"/>
              </a:tblGrid>
              <a:tr h="550025">
                <a:tc gridSpan="5"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Объемы финансирования строительства (млн. рублей)</a:t>
                      </a:r>
                      <a:endParaRPr lang="ru-RU" sz="14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600" dirty="0"/>
                    </a:p>
                  </a:txBody>
                  <a:tcPr/>
                </a:tc>
              </a:tr>
              <a:tr h="29119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Источники</a:t>
                      </a:r>
                      <a:r>
                        <a:rPr lang="ru-RU" sz="1200" baseline="0" dirty="0" smtClean="0"/>
                        <a:t> / годы</a:t>
                      </a:r>
                      <a:endParaRPr lang="ru-RU" sz="1200" dirty="0"/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Всего</a:t>
                      </a:r>
                      <a:endParaRPr lang="ru-RU" sz="1200" dirty="0"/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в том числе за счет средств:</a:t>
                      </a:r>
                      <a:endParaRPr lang="ru-RU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</a:tr>
              <a:tr h="670953">
                <a:tc v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/>
                        <a:t>федераль-ного</a:t>
                      </a:r>
                      <a:r>
                        <a:rPr lang="ru-RU" sz="1100" dirty="0" smtClean="0"/>
                        <a:t> бюджета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err="1" smtClean="0"/>
                        <a:t>республикан-ского</a:t>
                      </a:r>
                      <a:r>
                        <a:rPr lang="ru-RU" sz="1100" dirty="0" smtClean="0"/>
                        <a:t> бюджета ЧР</a:t>
                      </a:r>
                      <a:endParaRPr lang="ru-RU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dirty="0" smtClean="0"/>
                        <a:t>местного бюджета</a:t>
                      </a:r>
                      <a:endParaRPr lang="ru-RU" sz="1100" dirty="0"/>
                    </a:p>
                  </a:txBody>
                  <a:tcPr anchor="ctr"/>
                </a:tc>
              </a:tr>
              <a:tr h="36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2014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0,0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1,8</a:t>
                      </a:r>
                      <a:endParaRPr lang="ru-RU" sz="1200" dirty="0"/>
                    </a:p>
                  </a:txBody>
                  <a:tcPr anchor="ctr"/>
                </a:tc>
              </a:tr>
              <a:tr h="3645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2015 год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56,0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11,9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42,0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2,1</a:t>
                      </a:r>
                      <a:endParaRPr lang="ru-RU" sz="1200" dirty="0"/>
                    </a:p>
                  </a:txBody>
                  <a:tcPr anchor="ctr"/>
                </a:tc>
              </a:tr>
              <a:tr h="485783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2016 год (план)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117,7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12,0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99,8</a:t>
                      </a:r>
                      <a:endParaRPr lang="ru-RU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5,9</a:t>
                      </a:r>
                      <a:endParaRPr lang="ru-RU" sz="1200" dirty="0"/>
                    </a:p>
                  </a:txBody>
                  <a:tcPr anchor="ctr"/>
                </a:tc>
              </a:tr>
              <a:tr h="685811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ВСЕГО за 2014-2016 годы</a:t>
                      </a:r>
                      <a:endParaRPr lang="ru-RU" sz="1200" b="1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175,5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23,9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141,8</a:t>
                      </a:r>
                      <a:endParaRPr lang="ru-RU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9,8</a:t>
                      </a:r>
                      <a:endParaRPr lang="ru-RU" sz="1400" b="1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71370907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предусмотренные бюджетам муниципальных образований Чувашской Республики на 2016 год</a:t>
            </a:r>
            <a:endParaRPr lang="ru-RU" sz="18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graphicFrame>
        <p:nvGraphicFramePr>
          <p:cNvPr id="12" name="Схема 11"/>
          <p:cNvGraphicFramePr/>
          <p:nvPr>
            <p:extLst>
              <p:ext uri="{D42A27DB-BD31-4B8C-83A1-F6EECF244321}">
                <p14:modId xmlns:p14="http://schemas.microsoft.com/office/powerpoint/2010/main" val="2414584672"/>
              </p:ext>
            </p:extLst>
          </p:nvPr>
        </p:nvGraphicFramePr>
        <p:xfrm>
          <a:off x="467544" y="1196752"/>
          <a:ext cx="8136904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7668344" y="980728"/>
            <a:ext cx="1199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м</a:t>
            </a:r>
            <a:r>
              <a:rPr lang="ru-RU" sz="1400" dirty="0" smtClean="0"/>
              <a:t>лн. рублей</a:t>
            </a:r>
            <a:endParaRPr lang="ru-RU" sz="14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84549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i.smirnov\Documents\Бюджет для граждан\Фото\adm_map.g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817" y="1023012"/>
            <a:ext cx="2497876" cy="3347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4968552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 из республиканского бюджета Чувашской Республики бюджетам муниципальных образований предоставляются в форме дотаций на выравнивание бюджетной обеспеченности, дотаций на поддержку мер по обеспечению сбалансированности бюджетов, субсидий, субвенций и иных межбюджетных трансфертов, имеющих целевое назначение. Объем межбюджетных трансфертов из республиканского бюджета Чувашской Республики распределяется на основе единых методик исходя из объективных показателей, адекватно отражающих факторы, определяющие потребность в финансировании.</a:t>
            </a:r>
            <a:endParaRPr lang="ru-RU" sz="1300" b="1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63888" y="3861048"/>
            <a:ext cx="5184576" cy="244827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Распределение межбюджетных трансфертов бюджетам муниципальных районов и бюджетам городских округов на 2016 год утверждено Законом Чувашской Республики «О республиканском бюджете Чувашской Республики на 2016 год» от 08.12.2015 и отдельными решениями Кабинета Министров Чувашской Республики. При этом согласно пункту 5 статьи 140 Бюджетного кодекса Российской Федерации распределение субвенций по каждому муниципальному образованию и виду субвенции из бюджета субъекта Российской Федерации утверждается только законом о бюджете субъекта Российской Федерации. </a:t>
            </a:r>
          </a:p>
          <a:p>
            <a:pPr algn="just"/>
            <a:endParaRPr lang="ru-RU" sz="1500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 descr="C:\Users\i.smirnov\Documents\Бюджет для граждан\Фото\46fab39ea95d2ec1d76bfd72c65259a5d5ec184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517" y="3905089"/>
            <a:ext cx="3069284" cy="20441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45463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09a7768ed1d70c506897087c270a7b7a_640_480_c_thumb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31" y="4124594"/>
            <a:ext cx="3780445" cy="2520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Совершенствование межбюджетных отношений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79512" y="1052736"/>
            <a:ext cx="5832648" cy="3456384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just"/>
            <a:r>
              <a:rPr lang="ru-RU" sz="1300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ru-RU" sz="13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снижения финансовой нагрузки на местные бюджеты  в 2015 году в Чувашской Республике введена практика перераспределения полномочий между органами местного самоуправления муниципальных образований Чувашской Республики и органами государственной власти Чувашкой Республики. С 1 января 2016 года полномочия городских, сельских поселений и муниципальных районов по осуществлению дорожной деятельности закреплены за Министерством транспорта и дорожного хозяйства Чувашской Республики. При этом дополнительная финансовая нагрузка ложится на республиканский бюджет Чувашской Республики в части осуществления расходов по разработке проектной документации объекта, оплате государственной экспертизе проектно-сметной документации объекта, осуществлению строительного контроля и осуществлению строительных и монтажных работ на объекте, ранее осуществляемых за счет средств местного бюджета.</a:t>
            </a:r>
          </a:p>
        </p:txBody>
      </p:sp>
      <p:pic>
        <p:nvPicPr>
          <p:cNvPr id="2051" name="Picture 3" descr="E:\194057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2128338"/>
            <a:ext cx="2661675" cy="199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8813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Объем и структура финансовой помощи муниципальных районов (городских округов)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266931547"/>
              </p:ext>
            </p:extLst>
          </p:nvPr>
        </p:nvGraphicFramePr>
        <p:xfrm>
          <a:off x="107504" y="1288504"/>
          <a:ext cx="7128792" cy="5164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934706" y="1288505"/>
            <a:ext cx="9541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1 125,8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4788024" y="1278049"/>
            <a:ext cx="7617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969,3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7668344" y="980728"/>
            <a:ext cx="119930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/>
              <a:t>м</a:t>
            </a:r>
            <a:r>
              <a:rPr lang="ru-RU" sz="1400" dirty="0" smtClean="0"/>
              <a:t>лн. рублей</a:t>
            </a:r>
            <a:endParaRPr lang="ru-RU" sz="1400" dirty="0"/>
          </a:p>
        </p:txBody>
      </p:sp>
      <p:sp>
        <p:nvSpPr>
          <p:cNvPr id="5" name="TextBox 4"/>
          <p:cNvSpPr txBox="1"/>
          <p:nvPr/>
        </p:nvSpPr>
        <p:spPr>
          <a:xfrm>
            <a:off x="6804248" y="2420888"/>
            <a:ext cx="1944216" cy="175432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200" dirty="0" smtClean="0"/>
              <a:t>Финансовая помощь муниципальным районам (городским округам) предусмотрена на 2016 год в сумме 969,3 млн. рублей. (снижение к уровню 2015 года на 156,5 млн. рублей, или на 13,9%)</a:t>
            </a:r>
            <a:endParaRPr lang="ru-RU" sz="12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62318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помощь муниципальным районам и городским округам Чувашской Республики на 2016 год</a:t>
            </a:r>
            <a:endParaRPr lang="ru-RU" sz="2200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algn="l" defTabSz="146685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3300" b="0" kern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7668344" y="980728"/>
            <a:ext cx="117365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тыс. рублей</a:t>
            </a:r>
            <a:endParaRPr lang="ru-RU" sz="1400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8577989"/>
              </p:ext>
            </p:extLst>
          </p:nvPr>
        </p:nvGraphicFramePr>
        <p:xfrm>
          <a:off x="395536" y="1149798"/>
          <a:ext cx="5760640" cy="5164824"/>
        </p:xfrm>
        <a:graphic>
          <a:graphicData uri="http://schemas.openxmlformats.org/drawingml/2006/table">
            <a:tbl>
              <a:tblPr/>
              <a:tblGrid>
                <a:gridCol w="327579"/>
                <a:gridCol w="1445861"/>
                <a:gridCol w="1253832"/>
                <a:gridCol w="1211474"/>
                <a:gridCol w="1521894"/>
              </a:tblGrid>
              <a:tr h="81310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№ п/п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Наименование муниципальных образований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Дотации на выравнивание бюджетной обеспеченности муниципальных районов и городских округов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Дотации на поддержку мер по обеспечению сбалансированности бюджетов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Субвенции  на осуществление государственных полномочий Чувашской Республики по расчету и предоставлению дотаций на выравнивание бюджетной обеспеченности поселений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Алатырский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13 394,9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22 127,3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12 362,6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Аликовский район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6 570,9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35 313,5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13 263,8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Батыревский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13 874,7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33 457,5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28 295,5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Вурнарский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11 160,0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25 488,5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Ибресинский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8 834,5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26 040,6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19 206,7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Канашский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34 057,8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36 832,8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29 387,5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Козловский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8 831,0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15 631,3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Комсомольский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3 990,6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21 691,1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20 505,8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Красноармейский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581,8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11 279,4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Красночетайский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3 944,9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26 665,5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12 373,4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Марпосадский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28 377,1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18 237,9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Моргаушский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15 947,7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26 318,4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Порецкий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4 396,0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10 203,8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Урмарский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2 555,2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30 278,4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18 891,4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Цивильский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</a:t>
                      </a:r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27 556,7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Чебоксарский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  <a:r>
                        <a:rPr lang="ru-RU" sz="7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47 747,5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17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Шемуршинский </a:t>
                      </a:r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  <a:endParaRPr lang="ru-RU" sz="700" b="0" i="0" u="none" strike="noStrike" dirty="0">
                        <a:solidFill>
                          <a:srgbClr val="000000"/>
                        </a:solidFill>
                        <a:effectLst/>
                        <a:latin typeface="Arial"/>
                      </a:endParaRP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4 777,1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24 880,7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10 505,8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Шумерлинский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8 448,8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28 558,9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7 932,6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19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Ядринский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7 433,5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21 166,7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20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Яльчикский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24 019,4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14 637,6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Янтиковский </a:t>
                      </a:r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p</a:t>
                      </a:r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айон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7 026,0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25 502,7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12 407,6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районам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107 475,4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412 095,5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403 400,5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Алатырь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4 329,2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Канаш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Новочебоксарск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36 067,1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Шумерля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5 944,0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г. Чебоксары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928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Итого по городам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46 340,3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0,0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1681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Всего:</a:t>
                      </a:r>
                    </a:p>
                  </a:txBody>
                  <a:tcPr marL="6447" marR="6447" marT="6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153 815,7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412 095,5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403 400,5 </a:t>
                      </a:r>
                    </a:p>
                  </a:txBody>
                  <a:tcPr marL="6447" marR="6447" marT="6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444208" y="1772816"/>
            <a:ext cx="2502024" cy="33085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ru-RU" sz="1100" dirty="0"/>
              <a:t>Финансовая помощь муниципальным районам (городским округам) рассчитывается  в соответствии с методиками, установленными отдельными статьями Закона Чувашской Республики от 23 июля 2001 г. № 36 «О регулировании бюджетных правоотношений в Чувашской Республике»:  дотации на выравнивание бюджетной обеспеченности муниципальных районов (городских округов) – 13 статья, дотации на поддержку мер по обеспечению сбалансированности бюджетов муниципальных районов (городских округов) – 16 статья, дотации на выравнивание бюджетной обеспеченности поселений – статья 17.3 указанного закона.</a:t>
            </a:r>
            <a:endParaRPr lang="ru-RU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38079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09737" y="2"/>
            <a:ext cx="5778104" cy="981075"/>
          </a:xfrm>
        </p:spPr>
        <p:txBody>
          <a:bodyPr/>
          <a:lstStyle/>
          <a:p>
            <a:pPr>
              <a:defRPr/>
            </a:pP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Источники покрытия дефицита республиканского бюджета Чувашской Республики на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991108"/>
              </p:ext>
            </p:extLst>
          </p:nvPr>
        </p:nvGraphicFramePr>
        <p:xfrm>
          <a:off x="1459318" y="1041989"/>
          <a:ext cx="5917019" cy="461052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431690"/>
                <a:gridCol w="1485329"/>
              </a:tblGrid>
              <a:tr h="49708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Виды источников</a:t>
                      </a:r>
                      <a:endParaRPr lang="ru-RU" sz="1400" dirty="0"/>
                    </a:p>
                  </a:txBody>
                  <a:tcPr marL="68580" marR="68580" marT="45727" marB="45727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Сумма, в тыс. рублях</a:t>
                      </a:r>
                      <a:endParaRPr lang="ru-RU" sz="1400" dirty="0"/>
                    </a:p>
                  </a:txBody>
                  <a:tcPr marL="68580" marR="68580" marT="45727" marB="45727"/>
                </a:tc>
              </a:tr>
              <a:tr h="377668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Ценные бумаги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-450 000,0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</a:tr>
              <a:tr h="365228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Кредиты, привлеченные в кредитных организациях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3 508 387,4</a:t>
                      </a:r>
                    </a:p>
                  </a:txBody>
                  <a:tcPr marL="7144" marR="7144" marT="9525" marB="0" anchor="ctr"/>
                </a:tc>
              </a:tr>
              <a:tr h="603417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Бюджетные кредиты, привлеченные из федерального бюджета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-783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307,0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</a:tr>
              <a:tr h="497082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Кредиты,</a:t>
                      </a:r>
                      <a:r>
                        <a:rPr lang="ru-RU" sz="1400" b="1" kern="1200" baseline="0" dirty="0" smtClean="0"/>
                        <a:t> привлеченные в международных финансовых организациях</a:t>
                      </a:r>
                      <a:r>
                        <a:rPr lang="ru-RU" sz="1400" b="1" kern="1200" dirty="0" smtClean="0"/>
                        <a:t> 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-83 334,0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</a:tr>
              <a:tr h="497082">
                <a:tc>
                  <a:txBody>
                    <a:bodyPr/>
                    <a:lstStyle/>
                    <a:p>
                      <a:endParaRPr lang="ru-RU" sz="1400" b="1" kern="1200" dirty="0" smtClean="0"/>
                    </a:p>
                    <a:p>
                      <a:r>
                        <a:rPr lang="ru-RU" sz="1400" b="1" kern="1200" dirty="0" smtClean="0"/>
                        <a:t>Изменение остатков средств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504 654,0</a:t>
                      </a:r>
                    </a:p>
                  </a:txBody>
                  <a:tcPr marL="7144" marR="7144" marT="9525" marB="0" anchor="ctr"/>
                </a:tc>
              </a:tr>
              <a:tr h="427423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Акции и иные формы участия в капитале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40 000,0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45727" marB="45727" anchor="ctr"/>
                </a:tc>
              </a:tr>
              <a:tr h="427423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Исполнение</a:t>
                      </a:r>
                      <a:r>
                        <a:rPr lang="ru-RU" sz="1400" b="1" kern="1200" baseline="0" dirty="0" smtClean="0"/>
                        <a:t> государственных гарантий </a:t>
                      </a:r>
                      <a:r>
                        <a:rPr lang="ru-RU" sz="1400" b="1" kern="1200" dirty="0" smtClean="0"/>
                        <a:t> 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/>
                        <a:t>-16 700,0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</a:tr>
              <a:tr h="427423">
                <a:tc>
                  <a:txBody>
                    <a:bodyPr/>
                    <a:lstStyle/>
                    <a:p>
                      <a:r>
                        <a:rPr lang="ru-RU" sz="1400" b="1" dirty="0" smtClean="0"/>
                        <a:t>Бюджетные кредиты, предоставленные</a:t>
                      </a:r>
                      <a:r>
                        <a:rPr lang="ru-RU" sz="1400" b="1" baseline="0" dirty="0" smtClean="0"/>
                        <a:t> из бюджета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47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152,6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</a:tr>
              <a:tr h="427423">
                <a:tc>
                  <a:txBody>
                    <a:bodyPr/>
                    <a:lstStyle/>
                    <a:p>
                      <a:r>
                        <a:rPr lang="ru-RU" sz="1400" b="1" kern="1200" dirty="0" smtClean="0"/>
                        <a:t>Итого дефицит</a:t>
                      </a:r>
                      <a:endParaRPr lang="ru-RU" sz="1400" b="1" dirty="0"/>
                    </a:p>
                  </a:txBody>
                  <a:tcPr marL="68580" marR="68580" marT="45727" marB="45727" anchor="ctr"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ru-RU" sz="14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2 766 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853,0*</a:t>
                      </a:r>
                      <a:endParaRPr lang="ru-RU" sz="1400" b="1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144" marR="7144" marT="9525" marB="0" anchor="ctr"/>
                </a:tc>
              </a:tr>
            </a:tbl>
          </a:graphicData>
        </a:graphic>
      </p:graphicFrame>
      <p:sp>
        <p:nvSpPr>
          <p:cNvPr id="5" name="Номер слайда 9"/>
          <p:cNvSpPr txBox="1">
            <a:spLocks/>
          </p:cNvSpPr>
          <p:nvPr/>
        </p:nvSpPr>
        <p:spPr>
          <a:xfrm>
            <a:off x="1143000" y="6492877"/>
            <a:ext cx="790575" cy="365125"/>
          </a:xfrm>
          <a:prstGeom prst="rect">
            <a:avLst/>
          </a:prstGeom>
        </p:spPr>
        <p:txBody>
          <a:bodyPr anchor="ctr"/>
          <a:lstStyle/>
          <a:p>
            <a:pPr>
              <a:defRPr/>
            </a:pPr>
            <a:endParaRPr lang="ru-RU" sz="1400" dirty="0">
              <a:solidFill>
                <a:srgbClr val="A03202"/>
              </a:solidFill>
              <a:cs typeface="Arial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5675632"/>
            <a:ext cx="6048672" cy="817245"/>
          </a:xfrm>
          <a:prstGeom prst="roundRect">
            <a:avLst/>
          </a:prstGeom>
          <a:solidFill>
            <a:srgbClr val="FBFBC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ru-RU" sz="1400" b="1" dirty="0" smtClean="0"/>
              <a:t>* Доля от собственных доходов – 10,0%  (Ограничение </a:t>
            </a:r>
            <a:r>
              <a:rPr lang="ru-RU" sz="1400" b="1" dirty="0"/>
              <a:t>по Бюджетному кодексу не более 15 процентов </a:t>
            </a:r>
            <a:r>
              <a:rPr lang="ru-RU" sz="1400" b="1" dirty="0" smtClean="0"/>
              <a:t>собственных доходов)</a:t>
            </a:r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1265899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7332" y="0"/>
            <a:ext cx="6493669" cy="980728"/>
          </a:xfrm>
        </p:spPr>
        <p:txBody>
          <a:bodyPr/>
          <a:lstStyle/>
          <a:p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Предельный объем государственного долга Чувашской Республики на </a:t>
            </a:r>
            <a:r>
              <a:rPr lang="ru-RU" sz="20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2016 </a:t>
            </a:r>
            <a:r>
              <a:rPr lang="ru-RU" sz="2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</a:t>
            </a:r>
          </a:p>
        </p:txBody>
      </p:sp>
      <p:sp>
        <p:nvSpPr>
          <p:cNvPr id="7" name="Нижний колонтитул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ru-RU" smtClean="0"/>
              <a:t> </a:t>
            </a:r>
            <a:endParaRPr lang="ru-RU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670564589"/>
              </p:ext>
            </p:extLst>
          </p:nvPr>
        </p:nvGraphicFramePr>
        <p:xfrm>
          <a:off x="126261" y="1028082"/>
          <a:ext cx="8939324" cy="5744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0" y="1028083"/>
            <a:ext cx="1036673" cy="374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73,9%*</a:t>
            </a:r>
            <a:endParaRPr lang="ru-RU" sz="16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16016" y="2885552"/>
            <a:ext cx="892657" cy="374571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1" dirty="0" smtClean="0"/>
              <a:t>1,4%*</a:t>
            </a:r>
            <a:endParaRPr lang="ru-RU" sz="1600" b="1" dirty="0"/>
          </a:p>
        </p:txBody>
      </p:sp>
    </p:spTree>
    <p:extLst>
      <p:ext uri="{BB962C8B-B14F-4D97-AF65-F5344CB8AC3E}">
        <p14:creationId xmlns:p14="http://schemas.microsoft.com/office/powerpoint/2010/main" val="3190270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" t="8746" r="21612" b="4469"/>
          <a:stretch/>
        </p:blipFill>
        <p:spPr bwMode="auto">
          <a:xfrm>
            <a:off x="120366" y="1039977"/>
            <a:ext cx="3959187" cy="25330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274924"/>
            <a:ext cx="8352928" cy="430887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ru-RU" sz="2200" b="1" dirty="0" smtClean="0">
                <a:solidFill>
                  <a:schemeClr val="bg1"/>
                </a:solidFill>
                <a:latin typeface="TimesET" pitchFamily="2" charset="0"/>
                <a:cs typeface="Arial Cyr" pitchFamily="34" charset="0"/>
              </a:rPr>
              <a:t>Повышение уровня открытости бюджетных данных</a:t>
            </a:r>
            <a:endParaRPr lang="ru-RU" sz="2200" b="1" dirty="0">
              <a:solidFill>
                <a:schemeClr val="bg1"/>
              </a:solidFill>
              <a:latin typeface="TimesET" pitchFamily="2" charset="0"/>
              <a:cs typeface="Arial Cyr" pitchFamily="34" charset="0"/>
            </a:endParaRPr>
          </a:p>
        </p:txBody>
      </p:sp>
      <p:sp>
        <p:nvSpPr>
          <p:cNvPr id="42" name="Скругленный прямоугольник 41"/>
          <p:cNvSpPr/>
          <p:nvPr/>
        </p:nvSpPr>
        <p:spPr>
          <a:xfrm>
            <a:off x="120366" y="4738041"/>
            <a:ext cx="3313342" cy="707183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Размещение </a:t>
            </a:r>
            <a:r>
              <a:rPr lang="ru-RU" sz="1400" b="1" dirty="0">
                <a:solidFill>
                  <a:prstClr val="black"/>
                </a:solidFill>
              </a:rPr>
              <a:t>информации о бюджете в </a:t>
            </a:r>
            <a:r>
              <a:rPr lang="ru-RU" sz="1400" b="1" dirty="0" smtClean="0">
                <a:solidFill>
                  <a:prstClr val="black"/>
                </a:solidFill>
              </a:rPr>
              <a:t>доступном </a:t>
            </a:r>
            <a:r>
              <a:rPr lang="ru-RU" sz="1400" b="1" dirty="0">
                <a:solidFill>
                  <a:prstClr val="black"/>
                </a:solidFill>
              </a:rPr>
              <a:t>для </a:t>
            </a:r>
            <a:r>
              <a:rPr lang="ru-RU" sz="1400" b="1" dirty="0" smtClean="0">
                <a:solidFill>
                  <a:prstClr val="black"/>
                </a:solidFill>
              </a:rPr>
              <a:t>граждан формате </a:t>
            </a:r>
          </a:p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dirty="0" smtClean="0">
                <a:solidFill>
                  <a:prstClr val="black"/>
                </a:solidFill>
              </a:rPr>
              <a:t>«</a:t>
            </a:r>
            <a:r>
              <a:rPr lang="ru-RU" sz="1400" b="1" dirty="0">
                <a:solidFill>
                  <a:prstClr val="black"/>
                </a:solidFill>
              </a:rPr>
              <a:t>Бюджет для граждан</a:t>
            </a:r>
            <a:r>
              <a:rPr lang="ru-RU" sz="1400" b="1" dirty="0" smtClean="0">
                <a:solidFill>
                  <a:prstClr val="black"/>
                </a:solidFill>
              </a:rPr>
              <a:t>»</a:t>
            </a:r>
            <a:endParaRPr lang="ru-RU" sz="1400" b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4224663" y="1039976"/>
            <a:ext cx="4163761" cy="660832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>
                <a:solidFill>
                  <a:prstClr val="black"/>
                </a:solidFill>
              </a:rPr>
              <a:t>уровню открытости бюджетных данных </a:t>
            </a:r>
            <a:r>
              <a:rPr lang="ru-RU" sz="1300" b="1" dirty="0">
                <a:solidFill>
                  <a:prstClr val="black"/>
                </a:solidFill>
              </a:rPr>
              <a:t>за 2015 год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4167321" y="1014646"/>
            <a:ext cx="0" cy="576064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06530" y="5445224"/>
            <a:ext cx="3986858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100" dirty="0" smtClean="0">
                <a:solidFill>
                  <a:prstClr val="black"/>
                </a:solidFill>
                <a:cs typeface="+mn-cs"/>
              </a:rPr>
              <a:t>Согласно докладу Минфина России на Правительственной </a:t>
            </a:r>
            <a:r>
              <a:rPr lang="ru-RU" sz="1100" dirty="0">
                <a:solidFill>
                  <a:prstClr val="black"/>
                </a:solidFill>
                <a:cs typeface="+mn-cs"/>
              </a:rPr>
              <a:t>комиссии Российской Федерации по координации деятельности открытого правительства </a:t>
            </a:r>
            <a:r>
              <a:rPr lang="ru-RU" sz="1200" b="1" dirty="0">
                <a:solidFill>
                  <a:prstClr val="black"/>
                </a:solidFill>
                <a:cs typeface="+mn-cs"/>
              </a:rPr>
              <a:t>Чувашская </a:t>
            </a:r>
            <a:r>
              <a:rPr lang="ru-RU" sz="1200" b="1" dirty="0" smtClean="0">
                <a:solidFill>
                  <a:prstClr val="black"/>
                </a:solidFill>
                <a:cs typeface="+mn-cs"/>
              </a:rPr>
              <a:t>Республика вошла в число 9 регионов, обеспечивших лучшие практики подготовки бюджетов для граждан.</a:t>
            </a:r>
            <a:endParaRPr lang="ru-RU" sz="1200" b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4224663" y="3429000"/>
            <a:ext cx="4451793" cy="641710"/>
          </a:xfrm>
          <a:prstGeom prst="roundRect">
            <a:avLst/>
          </a:prstGeom>
          <a:gradFill flip="none" rotWithShape="1">
            <a:gsLst>
              <a:gs pos="0">
                <a:srgbClr val="33CC33">
                  <a:tint val="66000"/>
                  <a:satMod val="160000"/>
                </a:srgbClr>
              </a:gs>
              <a:gs pos="50000">
                <a:srgbClr val="33CC33">
                  <a:tint val="44500"/>
                  <a:satMod val="160000"/>
                </a:srgbClr>
              </a:gs>
              <a:gs pos="100000">
                <a:srgbClr val="33CC33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t"/>
            <a:r>
              <a:rPr lang="ru-RU" sz="1300" b="1" dirty="0" smtClean="0">
                <a:solidFill>
                  <a:prstClr val="black"/>
                </a:solidFill>
              </a:rPr>
              <a:t>Рейтинг субъектов </a:t>
            </a:r>
            <a:r>
              <a:rPr lang="ru-RU" sz="1300" b="1" dirty="0">
                <a:solidFill>
                  <a:prstClr val="black"/>
                </a:solidFill>
              </a:rPr>
              <a:t>Российской Федерации по </a:t>
            </a:r>
            <a:r>
              <a:rPr lang="ru-RU" sz="1300" b="1" i="1" dirty="0" smtClean="0">
                <a:solidFill>
                  <a:prstClr val="black"/>
                </a:solidFill>
              </a:rPr>
              <a:t>качеству управления региональными финансами </a:t>
            </a:r>
            <a:r>
              <a:rPr lang="ru-RU" sz="1300" b="1" dirty="0" smtClean="0">
                <a:solidFill>
                  <a:prstClr val="black"/>
                </a:solidFill>
              </a:rPr>
              <a:t>за 2014 </a:t>
            </a:r>
            <a:r>
              <a:rPr lang="ru-RU" sz="1300" b="1" dirty="0">
                <a:solidFill>
                  <a:prstClr val="black"/>
                </a:solidFill>
              </a:rPr>
              <a:t>год</a:t>
            </a:r>
            <a:endParaRPr lang="ru-RU" sz="1300" b="1" dirty="0">
              <a:solidFill>
                <a:prstClr val="black"/>
              </a:solidFill>
              <a:latin typeface="TimesET" pitchFamily="2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295307"/>
              </p:ext>
            </p:extLst>
          </p:nvPr>
        </p:nvGraphicFramePr>
        <p:xfrm>
          <a:off x="4257640" y="1800371"/>
          <a:ext cx="3810000" cy="121539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35200"/>
                <a:gridCol w="787400"/>
                <a:gridCol w="787400"/>
              </a:tblGrid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Субъекты РФ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Место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Баллы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Краснодарский край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</a:t>
                      </a: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185,00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Чувашская </a:t>
                      </a:r>
                      <a:r>
                        <a:rPr lang="ru-RU" sz="105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42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69,00</a:t>
                      </a:r>
                      <a:endParaRPr lang="ru-RU" sz="1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FFFF00"/>
                    </a:solidFill>
                  </a:tcPr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…</a:t>
                      </a: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0256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г. Севастополь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85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050" dirty="0">
                          <a:effectLst/>
                          <a:latin typeface="Times New Roman"/>
                          <a:ea typeface="Times New Roman"/>
                          <a:cs typeface="Times New Roman"/>
                        </a:rPr>
                        <a:t>9,50</a:t>
                      </a:r>
                      <a:endParaRPr lang="ru-RU" sz="11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26022381"/>
              </p:ext>
            </p:extLst>
          </p:nvPr>
        </p:nvGraphicFramePr>
        <p:xfrm>
          <a:off x="4224660" y="4174410"/>
          <a:ext cx="4798898" cy="1950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1676"/>
                <a:gridCol w="1427222"/>
              </a:tblGrid>
              <a:tr h="489724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solidFill>
                            <a:sysClr val="windowText" lastClr="000000"/>
                          </a:solidFill>
                        </a:rPr>
                        <a:t>Регионы с высоким качеством управления региональными финансами</a:t>
                      </a:r>
                      <a:endParaRPr lang="ru-RU" sz="1400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 smtClean="0">
                          <a:solidFill>
                            <a:sysClr val="windowText" lastClr="000000"/>
                          </a:solidFill>
                        </a:rPr>
                        <a:t>22</a:t>
                      </a:r>
                      <a:endParaRPr lang="ru-RU" b="0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solidFill>
                      <a:srgbClr val="1DD526"/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Регионы с надлежащим качеством управления региональными финансами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46</a:t>
                      </a:r>
                    </a:p>
                    <a:p>
                      <a:pPr algn="ctr"/>
                      <a:r>
                        <a:rPr lang="ru-RU" dirty="0" smtClean="0"/>
                        <a:t>Чувашская Республика</a:t>
                      </a:r>
                      <a:endParaRPr lang="ru-RU" dirty="0"/>
                    </a:p>
                  </a:txBody>
                  <a:tcPr>
                    <a:solidFill>
                      <a:srgbClr val="FFFF00"/>
                    </a:solidFill>
                  </a:tcPr>
                </a:tc>
              </a:tr>
              <a:tr h="48972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Регионы с низким качеством управления региональными финансами</a:t>
                      </a:r>
                    </a:p>
                  </a:txBody>
                  <a:tcPr>
                    <a:solidFill>
                      <a:srgbClr val="FF006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15</a:t>
                      </a:r>
                      <a:endParaRPr lang="ru-RU" dirty="0"/>
                    </a:p>
                  </a:txBody>
                  <a:tcPr>
                    <a:solidFill>
                      <a:srgbClr val="FF0066"/>
                    </a:solidFill>
                  </a:tcPr>
                </a:tc>
              </a:tr>
            </a:tbl>
          </a:graphicData>
        </a:graphic>
      </p:graphicFrame>
      <p:sp>
        <p:nvSpPr>
          <p:cNvPr id="13" name="Скругленный прямоугольник 12"/>
          <p:cNvSpPr/>
          <p:nvPr/>
        </p:nvSpPr>
        <p:spPr>
          <a:xfrm>
            <a:off x="106530" y="3447856"/>
            <a:ext cx="3950344" cy="1133272"/>
          </a:xfrm>
          <a:prstGeom prst="roundRect">
            <a:avLst/>
          </a:prstGeom>
          <a:gradFill flip="none" rotWithShape="1">
            <a:gsLst>
              <a:gs pos="0">
                <a:srgbClr val="ECFA62">
                  <a:tint val="66000"/>
                  <a:satMod val="160000"/>
                </a:srgbClr>
              </a:gs>
              <a:gs pos="50000">
                <a:srgbClr val="ECFA62">
                  <a:tint val="44500"/>
                  <a:satMod val="160000"/>
                </a:srgbClr>
              </a:gs>
              <a:gs pos="100000">
                <a:srgbClr val="ECFA62">
                  <a:tint val="23500"/>
                  <a:satMod val="160000"/>
                </a:srgbClr>
              </a:gs>
            </a:gsLst>
            <a:lin ang="0" scaled="1"/>
            <a:tileRect/>
          </a:gra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defTabSz="622300">
              <a:lnSpc>
                <a:spcPct val="80000"/>
              </a:lnSpc>
              <a:spcAft>
                <a:spcPts val="0"/>
              </a:spcAft>
            </a:pPr>
            <a:r>
              <a:rPr lang="ru-RU" sz="1400" b="1" i="1" dirty="0" smtClean="0">
                <a:solidFill>
                  <a:prstClr val="black"/>
                </a:solidFill>
              </a:rPr>
              <a:t>Приказ Минфина России от 22.09.2015 № 145н «Об утверждении Методических рекомендаций по представлению бюджетов субъектов РФ и местных бюджетов и отчетов об их исполнении в доступной для граждан форме»</a:t>
            </a:r>
            <a:endParaRPr lang="ru-RU" sz="1400" b="1" i="1" dirty="0">
              <a:solidFill>
                <a:prstClr val="black"/>
              </a:solidFill>
              <a:latin typeface="TimesET" pitchFamily="2" charset="0"/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3102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Users\i.smirnov\Documents\Бюджет для граждан\Фото\Слушания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7076" y="1043559"/>
            <a:ext cx="3382980" cy="2537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i.smirnov\Pictures\МФ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68607"/>
            <a:ext cx="8867775" cy="2371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граждан в обсуждении бюджетных вопросов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1" name="Прямоугольник 70"/>
          <p:cNvSpPr/>
          <p:nvPr/>
        </p:nvSpPr>
        <p:spPr>
          <a:xfrm>
            <a:off x="251520" y="4023799"/>
            <a:ext cx="5577116" cy="346366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25730" tIns="62865" rIns="125730" bIns="62865" numCol="1" spcCol="1270" anchor="ctr" anchorCtr="0">
            <a:noAutofit/>
          </a:bodyPr>
          <a:lstStyle/>
          <a:p>
            <a:pPr marL="285750" lvl="1" indent="-285750" defTabSz="1466850">
              <a:lnSpc>
                <a:spcPct val="90000"/>
              </a:lnSpc>
              <a:spcAft>
                <a:spcPct val="15000"/>
              </a:spcAft>
              <a:buFontTx/>
              <a:buChar char="••"/>
            </a:pPr>
            <a:endParaRPr lang="ru-RU" sz="33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608" y="1196752"/>
            <a:ext cx="5400600" cy="1815882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Публичные слушания по проектам законов о республиканском бюджете и годовом отчете об исполнении республиканского бюджета Чувашской Республики</a:t>
            </a:r>
          </a:p>
          <a:p>
            <a:pPr algn="just"/>
            <a:r>
              <a:rPr lang="ru-RU" sz="1600" i="1" dirty="0" smtClean="0">
                <a:solidFill>
                  <a:prstClr val="black"/>
                </a:solidFill>
                <a:cs typeface="+mn-cs"/>
              </a:rPr>
              <a:t>(Закон Чувашской Республики № 36 от 23.07.2001 «О регулировании бюджетных правоотношений в Чувашской Республике»)</a:t>
            </a:r>
            <a:endParaRPr lang="ru-RU" sz="16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23726" y="3338478"/>
            <a:ext cx="5400600" cy="830997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Разделы «Форум», «Опрос для граждан» на сайте Министерства 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</a:rPr>
              <a:t>minfin.cap.ru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. 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43608" y="4587413"/>
            <a:ext cx="5400600" cy="1077218"/>
          </a:xfrm>
          <a:prstGeom prst="round1Rect">
            <a:avLst/>
          </a:prstGeom>
          <a:solidFill>
            <a:srgbClr val="9CD45E"/>
          </a:solidFill>
          <a:ln>
            <a:solidFill>
              <a:srgbClr val="000099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ru-RU" sz="1600" dirty="0" smtClean="0">
                <a:solidFill>
                  <a:prstClr val="black"/>
                </a:solidFill>
                <a:cs typeface="+mn-cs"/>
              </a:rPr>
              <a:t>Свои замечания и предложения можно направлять на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электронную 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почту Министерства </a:t>
            </a:r>
            <a:r>
              <a:rPr lang="ru-RU" sz="1600" dirty="0">
                <a:solidFill>
                  <a:prstClr val="black"/>
                </a:solidFill>
                <a:cs typeface="+mn-cs"/>
              </a:rPr>
              <a:t>финансов Чувашской Республики </a:t>
            </a:r>
            <a:r>
              <a:rPr lang="en-US" sz="1600" dirty="0" smtClean="0">
                <a:solidFill>
                  <a:prstClr val="black"/>
                </a:solidFill>
                <a:cs typeface="+mn-cs"/>
                <a:hlinkClick r:id="rId4"/>
              </a:rPr>
              <a:t>finance@cap.ru</a:t>
            </a:r>
            <a:r>
              <a:rPr lang="ru-RU" sz="1600" dirty="0" smtClean="0">
                <a:solidFill>
                  <a:prstClr val="black"/>
                </a:solidFill>
                <a:cs typeface="+mn-cs"/>
              </a:rPr>
              <a:t> или обращаться по телефону 64-21-25</a:t>
            </a:r>
            <a:endParaRPr lang="en-US" sz="16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Стрелка вправо с вырезом 3"/>
          <p:cNvSpPr/>
          <p:nvPr/>
        </p:nvSpPr>
        <p:spPr>
          <a:xfrm>
            <a:off x="251520" y="1250765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с вырезом 10"/>
          <p:cNvSpPr/>
          <p:nvPr/>
        </p:nvSpPr>
        <p:spPr>
          <a:xfrm>
            <a:off x="251520" y="4612154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право с вырезом 11"/>
          <p:cNvSpPr/>
          <p:nvPr/>
        </p:nvSpPr>
        <p:spPr>
          <a:xfrm>
            <a:off x="251520" y="3338478"/>
            <a:ext cx="648072" cy="484632"/>
          </a:xfrm>
          <a:prstGeom prst="notchedRightArrow">
            <a:avLst/>
          </a:prstGeom>
          <a:solidFill>
            <a:srgbClr val="A4D76B"/>
          </a:solidFill>
          <a:ln>
            <a:solidFill>
              <a:srgbClr val="008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1004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i.smirnov\Pictures\untitled2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984931"/>
            <a:ext cx="7164288" cy="7761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Контактная информация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43608" y="5445224"/>
            <a:ext cx="5616624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Министерство финансов Чувашской Республики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Адрес: 428000, г. Чебоксары, пл. Республики, д.2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Телефон: (8352) 64-21-00, 64-21-25</a:t>
            </a: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Факс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: (8352)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64-21-24</a:t>
            </a: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  <a:hlinkClick r:id="rId4"/>
              </a:rPr>
              <a:t>http://minfin.cap.ru</a:t>
            </a:r>
            <a:r>
              <a:rPr lang="en-US" sz="1300" dirty="0" smtClean="0">
                <a:solidFill>
                  <a:prstClr val="black"/>
                </a:solidFill>
                <a:cs typeface="+mn-cs"/>
                <a:hlinkClick r:id="rId4"/>
              </a:rPr>
              <a:t>/</a:t>
            </a:r>
            <a:endParaRPr lang="ru-RU" sz="1300" dirty="0" smtClean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en-US" sz="1300" dirty="0">
                <a:solidFill>
                  <a:prstClr val="black"/>
                </a:solidFill>
                <a:cs typeface="+mn-cs"/>
              </a:rPr>
              <a:t>E-Mail: finance@cap.ru</a:t>
            </a:r>
            <a:endParaRPr lang="ru-RU" sz="13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986820" y="1721055"/>
            <a:ext cx="77048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dirty="0" smtClean="0">
                <a:solidFill>
                  <a:prstClr val="black"/>
                </a:solidFill>
                <a:cs typeface="+mn-cs"/>
              </a:rPr>
              <a:t>Режим работы: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Понедельник – пятница с 08.00 до 17.00, обеденный перерыв с 12.30 до 13.30</a:t>
            </a:r>
          </a:p>
          <a:p>
            <a:pPr algn="just"/>
            <a:r>
              <a:rPr lang="ru-RU" sz="1400" dirty="0" smtClean="0">
                <a:solidFill>
                  <a:prstClr val="black"/>
                </a:solidFill>
                <a:cs typeface="+mn-cs"/>
              </a:rPr>
              <a:t>Выходные – суббота, воскресенье</a:t>
            </a:r>
            <a:endParaRPr lang="ru-RU" sz="1400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65026" y="2459719"/>
            <a:ext cx="7560840" cy="2979539"/>
          </a:xfrm>
          <a:prstGeom prst="roundRect">
            <a:avLst/>
          </a:prstGeom>
          <a:solidFill>
            <a:srgbClr val="A4D76B"/>
          </a:solidFill>
        </p:spPr>
        <p:txBody>
          <a:bodyPr wrap="square" rtlCol="0">
            <a:spAutoFit/>
          </a:bodyPr>
          <a:lstStyle/>
          <a:p>
            <a:pPr algn="just"/>
            <a:r>
              <a:rPr lang="ru-RU" sz="1300" b="1" dirty="0">
                <a:solidFill>
                  <a:prstClr val="black"/>
                </a:solidFill>
                <a:cs typeface="+mn-cs"/>
              </a:rPr>
              <a:t>График </a:t>
            </a:r>
            <a:r>
              <a:rPr lang="ru-RU" sz="1300" b="1" dirty="0" smtClean="0">
                <a:solidFill>
                  <a:prstClr val="black"/>
                </a:solidFill>
                <a:cs typeface="+mn-cs"/>
              </a:rPr>
              <a:t>приема граждан:</a:t>
            </a:r>
            <a:endParaRPr lang="ru-RU" sz="1300" b="1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1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. 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Енилина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- 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министр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первый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 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 smtClean="0">
                <a:solidFill>
                  <a:prstClr val="black"/>
                </a:solidFill>
                <a:cs typeface="+mn-cs"/>
              </a:rPr>
              <a:t> 2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Ф.Х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Муратова - первый заместитель министра финансов Чувашской Республики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второй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3.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С.А</a:t>
            </a:r>
            <a:r>
              <a:rPr lang="ru-RU" sz="1300" dirty="0">
                <a:solidFill>
                  <a:prstClr val="black"/>
                </a:solidFill>
                <a:cs typeface="+mn-cs"/>
              </a:rPr>
              <a:t>. Иванова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третий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часов</a:t>
            </a: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cs typeface="+mn-cs"/>
              </a:rPr>
              <a:t>  </a:t>
            </a:r>
            <a:endParaRPr lang="ru-RU" sz="1300" dirty="0">
              <a:solidFill>
                <a:prstClr val="black"/>
              </a:solidFill>
              <a:cs typeface="+mn-cs"/>
            </a:endParaRPr>
          </a:p>
          <a:p>
            <a:pPr algn="just"/>
            <a:r>
              <a:rPr lang="ru-RU" sz="1300" dirty="0">
                <a:solidFill>
                  <a:prstClr val="black"/>
                </a:solidFill>
                <a:cs typeface="+mn-cs"/>
              </a:rPr>
              <a:t> 4. В.Н. Иванов  - заместитель министра финансов Чувашской Республики</a:t>
            </a:r>
          </a:p>
          <a:p>
            <a:pPr algn="just"/>
            <a:r>
              <a:rPr lang="ru-RU" sz="1300" i="1" dirty="0">
                <a:solidFill>
                  <a:prstClr val="black"/>
                </a:solidFill>
                <a:cs typeface="+mn-cs"/>
              </a:rPr>
              <a:t>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четвертый </a:t>
            </a:r>
            <a:r>
              <a:rPr lang="ru-RU" sz="1300" i="1" dirty="0">
                <a:solidFill>
                  <a:prstClr val="black"/>
                </a:solidFill>
                <a:cs typeface="+mn-cs"/>
              </a:rPr>
              <a:t>вторник месяца с 15.00 до 17.00 </a:t>
            </a:r>
            <a:r>
              <a:rPr lang="ru-RU" sz="1300" i="1" dirty="0" smtClean="0">
                <a:solidFill>
                  <a:prstClr val="black"/>
                </a:solidFill>
                <a:cs typeface="+mn-cs"/>
              </a:rPr>
              <a:t>часов</a:t>
            </a:r>
            <a:endParaRPr lang="ru-RU" sz="1300" i="1" dirty="0">
              <a:solidFill>
                <a:prstClr val="black"/>
              </a:solidFill>
              <a:cs typeface="+mn-cs"/>
            </a:endParaRPr>
          </a:p>
        </p:txBody>
      </p:sp>
      <p:sp>
        <p:nvSpPr>
          <p:cNvPr id="4" name="Нашивка 3"/>
          <p:cNvSpPr/>
          <p:nvPr/>
        </p:nvSpPr>
        <p:spPr>
          <a:xfrm>
            <a:off x="385292" y="1830691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67CCBFA-BFB9-4E9F-B6F6-694D72409F22}" type="slidenum">
              <a:rPr lang="ru-RU" smtClean="0"/>
              <a:pPr>
                <a:defRPr/>
              </a:pPr>
              <a:t>78</a:t>
            </a:fld>
            <a:endParaRPr lang="ru-RU" dirty="0"/>
          </a:p>
        </p:txBody>
      </p:sp>
      <p:sp>
        <p:nvSpPr>
          <p:cNvPr id="15" name="Нашивка 14"/>
          <p:cNvSpPr/>
          <p:nvPr/>
        </p:nvSpPr>
        <p:spPr>
          <a:xfrm>
            <a:off x="393135" y="5460523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  <p:sp>
        <p:nvSpPr>
          <p:cNvPr id="16" name="Нашивка 15"/>
          <p:cNvSpPr/>
          <p:nvPr/>
        </p:nvSpPr>
        <p:spPr>
          <a:xfrm>
            <a:off x="393135" y="2613356"/>
            <a:ext cx="464380" cy="391725"/>
          </a:xfrm>
          <a:prstGeom prst="chevron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4111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/>
      <a:lstStyle>
        <a:defPPr marL="0" marR="0" indent="0" algn="r" defTabSz="914400" rtl="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1" i="0" u="none" strike="noStrike" kern="1200" cap="none" spc="0" normalizeH="0" baseline="0" noProof="0" smtClean="0">
            <a:ln>
              <a:noFill/>
            </a:ln>
            <a:solidFill>
              <a:schemeClr val="bg2">
                <a:lumMod val="75000"/>
              </a:schemeClr>
            </a:solidFill>
            <a:effectLst/>
            <a:uLnTx/>
            <a:uFillTx/>
            <a:latin typeface="+mn-lt"/>
            <a:ea typeface="+mn-ea"/>
            <a:cs typeface="+mn-cs"/>
          </a:defRPr>
        </a:defPPr>
      </a:lstStyle>
      <a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8369</TotalTime>
  <Words>7372</Words>
  <Application>Microsoft Office PowerPoint</Application>
  <PresentationFormat>Экран (4:3)</PresentationFormat>
  <Paragraphs>1636</Paragraphs>
  <Slides>78</Slides>
  <Notes>35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78</vt:i4>
      </vt:variant>
    </vt:vector>
  </HeadingPairs>
  <TitlesOfParts>
    <vt:vector size="80" baseType="lpstr">
      <vt:lpstr>Тема Office</vt:lpstr>
      <vt:lpstr>1_Тема Office</vt:lpstr>
      <vt:lpstr>Бюджет для граждан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На чем основывается проект республиканского бюджета Чувашской Республики?</vt:lpstr>
      <vt:lpstr>Бюджетный процесс – ежегодное формирование и исполнение бюджета</vt:lpstr>
      <vt:lpstr>Риски и проблемы в сфере бюджетной политики Чувашской Республики</vt:lpstr>
      <vt:lpstr>Меры, принимаемые в Чувашской Республике для минимизации основных бюджетных рисков и преодоления проблем в бюджетной сфере</vt:lpstr>
      <vt:lpstr>Задачи бюджетной политики  на 2016-2018 годы</vt:lpstr>
      <vt:lpstr>Результаты бюджетной политики в 2015 году</vt:lpstr>
      <vt:lpstr>Изменение параметров республиканского бюджета Чувашской Республики в 2016 году </vt:lpstr>
      <vt:lpstr>Основные параметры консолидированного и республиканского бюджетов Чувашской Республики в 2016 году</vt:lpstr>
      <vt:lpstr>Основные параметры бюджетов муниципальных образований в 2016 году</vt:lpstr>
      <vt:lpstr>Параметры республиканского бюджета по собственным доходам в 2015-2016 годах</vt:lpstr>
      <vt:lpstr>Темп роста поступлений налоговых и неналоговых доходов в консолидированные бюджеты субъектов ПФО за 2015 год к уровню 2014 года</vt:lpstr>
      <vt:lpstr>Налоговые и неналоговые доходы консолидированного бюджета</vt:lpstr>
      <vt:lpstr>Безвозмездные поступления</vt:lpstr>
      <vt:lpstr>Крупнейшие налогоплательщики Чувашской Республики в 2015 году</vt:lpstr>
      <vt:lpstr>Выпадающие доходы республиканского бюджета Чувашской Республики в связи с предоставлением налоговых льгот</vt:lpstr>
      <vt:lpstr>Доходы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в 2016 году</vt:lpstr>
      <vt:lpstr>Расходы республиканского бюджета  Чувашской Республики на 2016 год</vt:lpstr>
      <vt:lpstr>Расходные полномочия Чувашской Республики в 2016 году</vt:lpstr>
      <vt:lpstr>Расходы консолидированного бюджета  Чувашской Республики  на реальный сектор экономики</vt:lpstr>
      <vt:lpstr>Удельный вес расходов в отдельных секторах экономики</vt:lpstr>
      <vt:lpstr>Расходы на реализацию Указов Президента  Российской Федерации от 7 мая 2012 года №596-606  в 2012-2016 гг.</vt:lpstr>
      <vt:lpstr>Сведения о расходах на здравоохранение на 2016 год с учетом средств территориального фонда обязательного медицинского страхования </vt:lpstr>
      <vt:lpstr>Расходы на социальную политику</vt:lpstr>
      <vt:lpstr>Динамика средней заработной платы работников учреждений в социальной сфере, для которых предусматривается выход на эффективный контракт</vt:lpstr>
      <vt:lpstr>Презентация PowerPoint</vt:lpstr>
      <vt:lpstr>Программно-целевой метод планирования в Чувашской Республике</vt:lpstr>
      <vt:lpstr>Государственная программа «Управление общественными финансами и государственным долгом Чувашской Республики»</vt:lpstr>
      <vt:lpstr>Государственная программа «Развитие потенциала государственного управления» в 2016 году</vt:lpstr>
      <vt:lpstr>Расходы на реализацию государственной программы Чувашской Республики «Развитие здравоохранения» на 2013-2020 годы,  млн. рублей</vt:lpstr>
      <vt:lpstr>Государственная программа Чувашской Республики «Развитие здравоохранения» на 2013-2020 годы </vt:lpstr>
      <vt:lpstr>Государственная программа Чувашской Республики "Развитие образования" </vt:lpstr>
      <vt:lpstr>Презентация PowerPoint</vt:lpstr>
      <vt:lpstr>Расходы на реализацию государственной программы Чувашской Республики "Содействие занятости населения" </vt:lpstr>
      <vt:lpstr>Презентация PowerPoint</vt:lpstr>
      <vt:lpstr>Презентация PowerPoint</vt:lpstr>
      <vt:lpstr>млн. рублей</vt:lpstr>
      <vt:lpstr>Презентация PowerPoint</vt:lpstr>
      <vt:lpstr>Государственная программа Чувашской Республики «Социальная поддержка граждан» на 2012-2020 годы»</vt:lpstr>
      <vt:lpstr>Доля населения с денежными доходами ниже величины прожиточного минимума в общей численности населения Чувашской Республики, в %</vt:lpstr>
      <vt:lpstr>Презентация PowerPoint</vt:lpstr>
      <vt:lpstr>Презентация PowerPoint</vt:lpstr>
      <vt:lpstr>ОБЕСПЕЧЕНИЕ БЕЗОПАСНОСТИ НАСЕЛЕНИЯ</vt:lpstr>
      <vt:lpstr>ОБЕСПЕЧЕНИЕ БЕЗОПАСНОСТИ НАСЕЛЕНИЯ </vt:lpstr>
      <vt:lpstr>Расходы на реализацию государственной программы Чувашской Республики «Развитие культуры и туризма» на 2014-2020 годы</vt:lpstr>
      <vt:lpstr>Презентация PowerPoint</vt:lpstr>
      <vt:lpstr>Расходы на реализацию государственной программы Чувашской Республики «Развитие физической культуры и спорта » на 2014-2020 годы</vt:lpstr>
      <vt:lpstr>Презентация PowerPoint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vt:lpstr>
      <vt:lpstr>Государственная программа Чувашской Республики «Развитие потенциала природно-сырьевых ресурсов и повышение экологической безопасности» на 2014-2020 годы </vt:lpstr>
      <vt:lpstr>Подпрограммы «Пассажирский транспорт», «Развитие навигационной инфраструктуры с использованием системы ГЛОНАСС на транспорте», «Расширение использования природного газа в качестве моторного топлива» государственной программы Чувашской Республики «Развитие транспортной системы Чувашской Республики» на 2013-2020 годы</vt:lpstr>
      <vt:lpstr>С В Е Д Е Н И Я  о достижении значений показателей (индикаторов) государственной программы Чувашской Республики «Развитие транспортной системы Чувашской Республики» на 2013-2020 годы</vt:lpstr>
      <vt:lpstr>Государственная программа развития сельского хозяйства и регулирования рынков сельскохозяйственной продукции, сырья и продовольствия на 2013-2020 годы</vt:lpstr>
      <vt:lpstr>Презентация PowerPoint</vt:lpstr>
      <vt:lpstr>Республиканская программа капитального ремонта общего имущества в многоквартирных домах, расположенных на территории Чувашской Республики, на 2014-2043 годы</vt:lpstr>
      <vt:lpstr>Структура инвестиционной программы  Чувашской Республики на 2016 год по отраслям экономики </vt:lpstr>
      <vt:lpstr>Дорожный фонд</vt:lpstr>
      <vt:lpstr>Общественно значимые проекты Строительство хирургического корпуса БУ Чувашской Республики «Республиканский клинический онкологический диспансер» в г. Чебоксары (ул. Гладкова)</vt:lpstr>
      <vt:lpstr>Общественно значимые проекты Строительство здания средней общеобразовательной школы с пристроем помещений для дошкольных групп в д. Альбусь-Сюрбеево Комсомольского района</vt:lpstr>
      <vt:lpstr>Межбюджетные трансферты, предусмотренные бюджетам муниципальных образований Чувашской Республики на 2016 год</vt:lpstr>
      <vt:lpstr>Межбюджетные трансферты</vt:lpstr>
      <vt:lpstr>Совершенствование межбюджетных отношений</vt:lpstr>
      <vt:lpstr>Объем и структура финансовой помощи муниципальных районов (городских округов)</vt:lpstr>
      <vt:lpstr>Финансовая помощь муниципальным районам и городским округам Чувашской Республики на 2016 год</vt:lpstr>
      <vt:lpstr>Источники покрытия дефицита республиканского бюджета Чувашской Республики на 2016 год</vt:lpstr>
      <vt:lpstr>Предельный объем государственного долга Чувашской Республики на 2016 год</vt:lpstr>
      <vt:lpstr>Повышение уровня открытости бюджетных данных</vt:lpstr>
      <vt:lpstr>Участие граждан в обсуждении бюджетных вопросов</vt:lpstr>
      <vt:lpstr>Контактная информация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</dc:title>
  <dc:creator>ОМ</dc:creator>
  <cp:lastModifiedBy>Смирнов Игорь Николаевич</cp:lastModifiedBy>
  <cp:revision>728</cp:revision>
  <cp:lastPrinted>2016-03-04T12:32:24Z</cp:lastPrinted>
  <dcterms:created xsi:type="dcterms:W3CDTF">2011-09-23T06:24:52Z</dcterms:created>
  <dcterms:modified xsi:type="dcterms:W3CDTF">2016-07-01T10:35:37Z</dcterms:modified>
</cp:coreProperties>
</file>