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284" r:id="rId2"/>
  </p:sldMasterIdLst>
  <p:notesMasterIdLst>
    <p:notesMasterId r:id="rId22"/>
  </p:notesMasterIdLst>
  <p:handoutMasterIdLst>
    <p:handoutMasterId r:id="rId23"/>
  </p:handoutMasterIdLst>
  <p:sldIdLst>
    <p:sldId id="621" r:id="rId3"/>
    <p:sldId id="800" r:id="rId4"/>
    <p:sldId id="801" r:id="rId5"/>
    <p:sldId id="781" r:id="rId6"/>
    <p:sldId id="802" r:id="rId7"/>
    <p:sldId id="803" r:id="rId8"/>
    <p:sldId id="805" r:id="rId9"/>
    <p:sldId id="791" r:id="rId10"/>
    <p:sldId id="748" r:id="rId11"/>
    <p:sldId id="782" r:id="rId12"/>
    <p:sldId id="783" r:id="rId13"/>
    <p:sldId id="784" r:id="rId14"/>
    <p:sldId id="804" r:id="rId15"/>
    <p:sldId id="785" r:id="rId16"/>
    <p:sldId id="786" r:id="rId17"/>
    <p:sldId id="799" r:id="rId18"/>
    <p:sldId id="789" r:id="rId19"/>
    <p:sldId id="792" r:id="rId20"/>
    <p:sldId id="797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66"/>
    <a:srgbClr val="F4FE9A"/>
    <a:srgbClr val="FF99CC"/>
    <a:srgbClr val="FFFF99"/>
    <a:srgbClr val="CCFFCC"/>
    <a:srgbClr val="F9AD6F"/>
    <a:srgbClr val="00FFFF"/>
    <a:srgbClr val="FF66FF"/>
    <a:srgbClr val="FF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6343" autoAdjust="0"/>
  </p:normalViewPr>
  <p:slideViewPr>
    <p:cSldViewPr>
      <p:cViewPr varScale="1">
        <p:scale>
          <a:sx n="75" d="100"/>
          <a:sy n="75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6" Type="http://schemas.openxmlformats.org/officeDocument/2006/relationships/chartUserShapes" Target="../drawings/drawing11.xml"/><Relationship Id="rId5" Type="http://schemas.openxmlformats.org/officeDocument/2006/relationships/package" Target="../embeddings/_____Microsoft_Office_Excel13.xlsx"/><Relationship Id="rId4" Type="http://schemas.openxmlformats.org/officeDocument/2006/relationships/image" Target="../media/image31.pn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682119112210631"/>
          <c:y val="5.9790732436472375E-3"/>
          <c:w val="0.50855481754516108"/>
          <c:h val="0.83187551354419376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-0.16545505068948041"/>
                  <c:y val="8.17678921639205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Расходы</c:v>
                </c:pt>
                <c:pt idx="2">
                  <c:v>Налоговые и неналоговые доходы</c:v>
                </c:pt>
                <c:pt idx="3">
                  <c:v>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-2634.4000000000015</c:v>
                </c:pt>
                <c:pt idx="1">
                  <c:v>41907.599999999999</c:v>
                </c:pt>
                <c:pt idx="2">
                  <c:v>29462.1</c:v>
                </c:pt>
                <c:pt idx="3">
                  <c:v>39273.199999999997</c:v>
                </c:pt>
              </c:numCache>
            </c:numRef>
          </c:val>
        </c:ser>
        <c:dLbls/>
        <c:gapWidth val="225"/>
        <c:overlap val="100"/>
        <c:axId val="131820544"/>
        <c:axId val="131826432"/>
      </c:barChart>
      <c:catAx>
        <c:axId val="131820544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1826432"/>
        <c:crosses val="autoZero"/>
        <c:auto val="1"/>
        <c:lblAlgn val="ctr"/>
        <c:lblOffset val="2"/>
      </c:catAx>
      <c:valAx>
        <c:axId val="131826432"/>
        <c:scaling>
          <c:orientation val="minMax"/>
        </c:scaling>
        <c:delete val="1"/>
        <c:axPos val="b"/>
        <c:numFmt formatCode="#,##0.0" sourceLinked="1"/>
        <c:tickLblPos val="nextTo"/>
        <c:crossAx val="131820544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txPr>
    <a:bodyPr/>
    <a:lstStyle/>
    <a:p>
      <a:pPr>
        <a:defRPr sz="1197">
          <a:latin typeface="TimesET" pitchFamily="2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2000">
                <a:latin typeface="Times" panose="02020603050405020304" pitchFamily="18" charset="0"/>
              </a:defRPr>
            </a:pPr>
            <a:r>
              <a:rPr lang="ru-RU" dirty="0" smtClean="0"/>
              <a:t>Расходы за</a:t>
            </a:r>
            <a:r>
              <a:rPr lang="ru-RU" baseline="0" dirty="0" smtClean="0"/>
              <a:t> счет собственных средств дорожного фонда</a:t>
            </a:r>
            <a:endParaRPr lang="ru-RU" dirty="0"/>
          </a:p>
        </c:rich>
      </c:tx>
    </c:title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862E-3"/>
          <c:y val="8.6381949135274014E-2"/>
          <c:w val="0.99880172044376025"/>
          <c:h val="0.7276939356064317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Собственные доходы дорожного фонда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55393845128326E-2"/>
                  <c:y val="-0.2791037923890809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latin typeface="TimesET" pitchFamily="2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 (оценка)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_-* #,##0.0\ _₽_-;\-* #,##0.0\ _₽_-;_-* "-"??\ _₽_-;_-@_-</c:formatCode>
                <c:ptCount val="2"/>
                <c:pt idx="0">
                  <c:v>2017.9</c:v>
                </c:pt>
                <c:pt idx="1">
                  <c:v>2698.1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Остатки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Лист1!$B$1:$C$1</c:f>
              <c:strCache>
                <c:ptCount val="2"/>
                <c:pt idx="0">
                  <c:v>2015 год (оценка)</c:v>
                </c:pt>
                <c:pt idx="1">
                  <c:v>2016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_-* #,##0.0\ _₽_-;\-* #,##0.0\ _₽_-;_-* &quot;-&quot;??\ _₽_-;_-@_-">
                  <c:v>59.9</c:v>
                </c:pt>
              </c:numCache>
            </c:numRef>
          </c:val>
        </c:ser>
        <c:dLbls/>
        <c:gapWidth val="87"/>
        <c:gapDepth val="250"/>
        <c:shape val="cylinder"/>
        <c:axId val="145373056"/>
        <c:axId val="145453056"/>
        <c:axId val="0"/>
      </c:bar3DChart>
      <c:catAx>
        <c:axId val="145373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ET" pitchFamily="2" charset="0"/>
              </a:defRPr>
            </a:pPr>
            <a:endParaRPr lang="ru-RU"/>
          </a:p>
        </c:txPr>
        <c:crossAx val="145453056"/>
        <c:crosses val="autoZero"/>
        <c:auto val="1"/>
        <c:lblAlgn val="ctr"/>
        <c:lblOffset val="100"/>
      </c:catAx>
      <c:valAx>
        <c:axId val="145453056"/>
        <c:scaling>
          <c:orientation val="minMax"/>
          <c:max val="4000"/>
          <c:min val="0"/>
        </c:scaling>
        <c:delete val="1"/>
        <c:axPos val="l"/>
        <c:numFmt formatCode="_-* #,##0.0\ _₽_-;\-* #,##0.0\ _₽_-;_-* &quot;-&quot;??\ _₽_-;_-@_-" sourceLinked="1"/>
        <c:tickLblPos val="nextTo"/>
        <c:crossAx val="145373056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txPr>
        <a:bodyPr/>
        <a:lstStyle/>
        <a:p>
          <a:pPr>
            <a:defRPr sz="1200">
              <a:latin typeface="TimesET" pitchFamily="2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799784673048028"/>
          <c:y val="0.17642318119922426"/>
          <c:w val="0.6106210745392544"/>
          <c:h val="0.678695621121462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60119802286282"/>
                  <c:y val="-8.3145920294570491E-2"/>
                </c:manualLayout>
              </c:layout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082826486413253E-2"/>
                  <c:y val="-0.10839807481708383"/>
                </c:manualLayout>
              </c:layout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Развитие сельских территорий</c:v>
                </c:pt>
                <c:pt idx="1">
                  <c:v>Строительство дорог в городских округах</c:v>
                </c:pt>
                <c:pt idx="2">
                  <c:v>Капитальный ремонт дворовых территорий</c:v>
                </c:pt>
                <c:pt idx="3">
                  <c:v>Строительство, капитальный ремонт республиканских дорог</c:v>
                </c:pt>
                <c:pt idx="4">
                  <c:v>Обеспечение безопасности дорожного движения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569</c:v>
                </c:pt>
                <c:pt idx="1">
                  <c:v>330</c:v>
                </c:pt>
                <c:pt idx="2">
                  <c:v>80</c:v>
                </c:pt>
                <c:pt idx="3">
                  <c:v>1633.2</c:v>
                </c:pt>
                <c:pt idx="4">
                  <c:v>85.9</c:v>
                </c:pt>
              </c:numCache>
            </c:numRef>
          </c:val>
        </c:ser>
        <c:dLbls/>
        <c:firstSliceAng val="13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232502187226608E-2"/>
          <c:y val="6.6504018049657054E-2"/>
          <c:w val="0.79501192038495172"/>
          <c:h val="0.7690435845456894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rgbClr val="3CA2BE"/>
            </a:solidFill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dLbls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 на 2015 год</c:v>
                </c:pt>
                <c:pt idx="1">
                  <c:v>План на  2015 год  с учетом 3 уточнения</c:v>
                </c:pt>
                <c:pt idx="2">
                  <c:v>План на 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872</c:v>
                </c:pt>
                <c:pt idx="1">
                  <c:v>996.4</c:v>
                </c:pt>
                <c:pt idx="2">
                  <c:v>893.1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dLbls>
            <c:numFmt formatCode="#,##0.0" sourceLinked="0"/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Первоначальный план на 2015 год</c:v>
                </c:pt>
                <c:pt idx="1">
                  <c:v>План на  2015 год  с учетом 3 уточнения</c:v>
                </c:pt>
                <c:pt idx="2">
                  <c:v>План на 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175.5</c:v>
                </c:pt>
                <c:pt idx="1">
                  <c:v>2005.7</c:v>
                </c:pt>
                <c:pt idx="2">
                  <c:v>330.7</c:v>
                </c:pt>
              </c:numCache>
            </c:numRef>
          </c:val>
        </c:ser>
        <c:dLbls>
          <c:showVal val="1"/>
        </c:dLbls>
        <c:gapWidth val="132"/>
        <c:overlap val="100"/>
        <c:axId val="145427840"/>
        <c:axId val="145727872"/>
      </c:barChart>
      <c:catAx>
        <c:axId val="14542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ET" pitchFamily="2" charset="0"/>
              </a:defRPr>
            </a:pPr>
            <a:endParaRPr lang="ru-RU"/>
          </a:p>
        </c:txPr>
        <c:crossAx val="145727872"/>
        <c:crosses val="autoZero"/>
        <c:auto val="1"/>
        <c:lblAlgn val="ctr"/>
        <c:lblOffset val="100"/>
      </c:catAx>
      <c:valAx>
        <c:axId val="145727872"/>
        <c:scaling>
          <c:orientation val="minMax"/>
          <c:max val="3000"/>
          <c:min val="0"/>
        </c:scaling>
        <c:delete val="1"/>
        <c:axPos val="l"/>
        <c:majorGridlines/>
        <c:numFmt formatCode="0.0" sourceLinked="1"/>
        <c:tickLblPos val="nextTo"/>
        <c:crossAx val="14542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01738845144357"/>
          <c:y val="0.26374660566941732"/>
          <c:w val="0.16164927821522312"/>
          <c:h val="0.5293025164830894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858790920078328"/>
          <c:y val="0.13253962143886605"/>
          <c:w val="0.69633816389547631"/>
          <c:h val="0.703620153741806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7636929230085546"/>
                  <c:y val="-8.465726030441067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1 </a:t>
                    </a:r>
                    <a:r>
                      <a:rPr lang="ru-RU" dirty="0" smtClean="0"/>
                      <a:t>219,6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35367717763161"/>
                  <c:y val="-1.23195266860896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10 </a:t>
                    </a:r>
                    <a:r>
                      <a:rPr lang="ru-RU" dirty="0" smtClean="0"/>
                      <a:t>471,9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422172121360715"/>
                  <c:y val="2.49549386718225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498,2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220688761274283"/>
                  <c:y val="0.225436601571633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
6 </a:t>
                    </a:r>
                    <a:r>
                      <a:rPr lang="ru-RU" dirty="0" smtClean="0"/>
                      <a:t>299,0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05268124742209E-2"/>
                  <c:y val="0.167524503910842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
</a:t>
                    </a:r>
                    <a:r>
                      <a:rPr lang="ru-RU" dirty="0" smtClean="0"/>
                      <a:t>467,2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0809996207317963"/>
                  <c:y val="-1.14245183371001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
7 </a:t>
                    </a:r>
                    <a:r>
                      <a:rPr lang="ru-RU" dirty="0" smtClean="0"/>
                      <a:t>383,0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1653931810897131"/>
                  <c:y val="6.91788806218877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 </a:t>
                    </a:r>
                    <a:r>
                      <a:rPr lang="ru-RU" dirty="0"/>
                      <a:t>
7 </a:t>
                    </a:r>
                    <a:r>
                      <a:rPr lang="ru-RU" dirty="0" smtClean="0"/>
                      <a:t>988,2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ET" pitchFamily="2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Жилищно - коммунальное хозяйство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Здравоохранение</c:v>
                </c:pt>
                <c:pt idx="4">
                  <c:v>Физическая культура и спорт</c:v>
                </c:pt>
                <c:pt idx="5">
                  <c:v>Социальная политика</c:v>
                </c:pt>
                <c:pt idx="6">
                  <c:v>Прочие 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1219.6309999999999</c:v>
                </c:pt>
                <c:pt idx="1">
                  <c:v>10471.8722</c:v>
                </c:pt>
                <c:pt idx="2">
                  <c:v>498.23769999999996</c:v>
                </c:pt>
                <c:pt idx="3">
                  <c:v>6299.0455300000003</c:v>
                </c:pt>
                <c:pt idx="4">
                  <c:v>467.1823</c:v>
                </c:pt>
                <c:pt idx="5">
                  <c:v>7383.032900000002</c:v>
                </c:pt>
                <c:pt idx="6">
                  <c:v>7988.1189000000004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5"/>
  <c:userShapes r:id="rId6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7232502187226608E-2"/>
          <c:y val="0.10222475280524389"/>
          <c:w val="0.61445636482939636"/>
          <c:h val="0.7071230833704836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республиканские средства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ET" pitchFamily="2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на 2015 год с учетом 3 уточнения</c:v>
                </c:pt>
                <c:pt idx="1">
                  <c:v>План на 2016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5316.2</c:v>
                </c:pt>
                <c:pt idx="1">
                  <c:v>5622.8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федеральные средства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ET" pitchFamily="2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на 2015 год с учетом 3 уточнения</c:v>
                </c:pt>
                <c:pt idx="1">
                  <c:v>План на 2016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2963.2</c:v>
                </c:pt>
                <c:pt idx="1">
                  <c:v>1760.2</c:v>
                </c:pt>
              </c:numCache>
            </c:numRef>
          </c:val>
        </c:ser>
        <c:dLbls>
          <c:showVal val="1"/>
        </c:dLbls>
        <c:gapWidth val="120"/>
        <c:overlap val="100"/>
        <c:axId val="145984896"/>
        <c:axId val="146130048"/>
      </c:barChart>
      <c:catAx>
        <c:axId val="145984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ET" pitchFamily="2" charset="0"/>
              </a:defRPr>
            </a:pPr>
            <a:endParaRPr lang="ru-RU"/>
          </a:p>
        </c:txPr>
        <c:crossAx val="146130048"/>
        <c:crosses val="autoZero"/>
        <c:auto val="1"/>
        <c:lblAlgn val="ctr"/>
        <c:lblOffset val="100"/>
      </c:catAx>
      <c:valAx>
        <c:axId val="146130048"/>
        <c:scaling>
          <c:orientation val="minMax"/>
          <c:max val="9500"/>
          <c:min val="0"/>
        </c:scaling>
        <c:delete val="1"/>
        <c:axPos val="l"/>
        <c:majorGridlines/>
        <c:numFmt formatCode="#,##0.0" sourceLinked="1"/>
        <c:tickLblPos val="nextTo"/>
        <c:crossAx val="14598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289807524059526E-2"/>
          <c:y val="0.9091103098249278"/>
          <c:w val="0.59564665354330715"/>
          <c:h val="4.9498543762366773E-2"/>
        </c:manualLayout>
      </c:layout>
      <c:txPr>
        <a:bodyPr/>
        <a:lstStyle/>
        <a:p>
          <a:pPr>
            <a:defRPr sz="1400">
              <a:latin typeface="TimesET" pitchFamily="2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682119112210631"/>
          <c:y val="5.9790732436472375E-3"/>
          <c:w val="0.50855481754516108"/>
          <c:h val="0.83187551354419376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-0.27463618778646265"/>
                  <c:y val="2.98953662182361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Расходы</c:v>
                </c:pt>
                <c:pt idx="2">
                  <c:v>Налоговые и неналоговые доходы</c:v>
                </c:pt>
                <c:pt idx="3">
                  <c:v>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-3849.4000000000015</c:v>
                </c:pt>
                <c:pt idx="1">
                  <c:v>40964.9</c:v>
                </c:pt>
                <c:pt idx="2">
                  <c:v>21708.799999999996</c:v>
                </c:pt>
                <c:pt idx="3">
                  <c:v>37115.5</c:v>
                </c:pt>
              </c:numCache>
            </c:numRef>
          </c:val>
        </c:ser>
        <c:dLbls/>
        <c:gapWidth val="225"/>
        <c:overlap val="100"/>
        <c:axId val="132517888"/>
        <c:axId val="132519424"/>
      </c:barChart>
      <c:catAx>
        <c:axId val="132517888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2519424"/>
        <c:crosses val="autoZero"/>
        <c:auto val="1"/>
        <c:lblAlgn val="ctr"/>
        <c:lblOffset val="2"/>
      </c:catAx>
      <c:valAx>
        <c:axId val="132519424"/>
        <c:scaling>
          <c:orientation val="minMax"/>
        </c:scaling>
        <c:delete val="1"/>
        <c:axPos val="b"/>
        <c:numFmt formatCode="#,##0.0" sourceLinked="1"/>
        <c:tickLblPos val="nextTo"/>
        <c:crossAx val="13251788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txPr>
    <a:bodyPr/>
    <a:lstStyle/>
    <a:p>
      <a:pPr>
        <a:defRPr sz="1197">
          <a:latin typeface="TimesET" pitchFamily="2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9682119112210631"/>
          <c:y val="5.9790732436472375E-3"/>
          <c:w val="0.50855481754516108"/>
          <c:h val="0.83187551354419376"/>
        </c:manualLayout>
      </c:layout>
      <c:barChart>
        <c:barDir val="bar"/>
        <c:grouping val="clustered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-0.27463618778646265"/>
                  <c:y val="2.989536621823618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Расходы</c:v>
                </c:pt>
                <c:pt idx="2">
                  <c:v>Налоговые и неналоговые доходы</c:v>
                </c:pt>
                <c:pt idx="3">
                  <c:v>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-2223.2999999999993</c:v>
                </c:pt>
                <c:pt idx="1">
                  <c:v>34327.1</c:v>
                </c:pt>
                <c:pt idx="2">
                  <c:v>22292.7</c:v>
                </c:pt>
                <c:pt idx="3">
                  <c:v>32103.8</c:v>
                </c:pt>
              </c:numCache>
            </c:numRef>
          </c:val>
        </c:ser>
        <c:dLbls/>
        <c:gapWidth val="225"/>
        <c:overlap val="100"/>
        <c:axId val="132881408"/>
        <c:axId val="132674304"/>
      </c:barChart>
      <c:catAx>
        <c:axId val="132881408"/>
        <c:scaling>
          <c:orientation val="minMax"/>
        </c:scaling>
        <c:axPos val="l"/>
        <c:numFmt formatCode="General" sourceLinked="1"/>
        <c:majorTickMark val="in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2674304"/>
        <c:crosses val="autoZero"/>
        <c:auto val="1"/>
        <c:lblAlgn val="ctr"/>
        <c:lblOffset val="2"/>
      </c:catAx>
      <c:valAx>
        <c:axId val="132674304"/>
        <c:scaling>
          <c:orientation val="minMax"/>
        </c:scaling>
        <c:delete val="1"/>
        <c:axPos val="b"/>
        <c:numFmt formatCode="#,##0.0" sourceLinked="1"/>
        <c:tickLblPos val="nextTo"/>
        <c:crossAx val="13288140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</c:chart>
  <c:txPr>
    <a:bodyPr/>
    <a:lstStyle/>
    <a:p>
      <a:pPr>
        <a:defRPr sz="1197">
          <a:latin typeface="TimesET" pitchFamily="2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0910870516185476"/>
          <c:y val="2.5527057419989056E-2"/>
          <c:w val="0.71362040682414718"/>
          <c:h val="0.842795272816905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Неналоговые доходы</c:v>
                </c:pt>
                <c:pt idx="1">
                  <c:v>Прочие налоговые доходы</c:v>
                </c:pt>
                <c:pt idx="2">
                  <c:v>Транспортный налог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 на имущество организаций</c:v>
                </c:pt>
                <c:pt idx="5">
                  <c:v>Акцизы</c:v>
                </c:pt>
                <c:pt idx="6">
                  <c:v>Налог на прибыль 
организаций</c:v>
                </c:pt>
                <c:pt idx="7">
                  <c:v>Налог на доходы 
физических лиц</c:v>
                </c:pt>
                <c:pt idx="8">
                  <c:v>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851</c:v>
                </c:pt>
                <c:pt idx="1">
                  <c:v>107</c:v>
                </c:pt>
                <c:pt idx="2">
                  <c:v>653.29999999999995</c:v>
                </c:pt>
                <c:pt idx="3">
                  <c:v>1595.6</c:v>
                </c:pt>
                <c:pt idx="4">
                  <c:v>2634.2</c:v>
                </c:pt>
                <c:pt idx="5">
                  <c:v>3697.9</c:v>
                </c:pt>
                <c:pt idx="6">
                  <c:v>4855.2</c:v>
                </c:pt>
                <c:pt idx="7">
                  <c:v>7898.5</c:v>
                </c:pt>
                <c:pt idx="8">
                  <c:v>21441.7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на 2015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Неналоговые доходы</c:v>
                </c:pt>
                <c:pt idx="1">
                  <c:v>Прочие налоговые доходы</c:v>
                </c:pt>
                <c:pt idx="2">
                  <c:v>Транспортный налог</c:v>
                </c:pt>
                <c:pt idx="3">
                  <c:v>Налог, взимаемый в связи с применением упрощенной системы налогообложения</c:v>
                </c:pt>
                <c:pt idx="4">
                  <c:v>Налог на имущество организаций</c:v>
                </c:pt>
                <c:pt idx="5">
                  <c:v>Акцизы</c:v>
                </c:pt>
                <c:pt idx="6">
                  <c:v>Налог на прибыль 
организаций</c:v>
                </c:pt>
                <c:pt idx="7">
                  <c:v>Налог на доходы 
физических лиц</c:v>
                </c:pt>
                <c:pt idx="8">
                  <c:v>Налоговые доходы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971.7</c:v>
                </c:pt>
                <c:pt idx="1">
                  <c:v>137.19999999999999</c:v>
                </c:pt>
                <c:pt idx="2">
                  <c:v>655.1</c:v>
                </c:pt>
                <c:pt idx="3">
                  <c:v>1564.7</c:v>
                </c:pt>
                <c:pt idx="4">
                  <c:v>2517.8000000000002</c:v>
                </c:pt>
                <c:pt idx="5">
                  <c:v>3251.2</c:v>
                </c:pt>
                <c:pt idx="6">
                  <c:v>5311.2</c:v>
                </c:pt>
                <c:pt idx="7">
                  <c:v>7299.9</c:v>
                </c:pt>
                <c:pt idx="8">
                  <c:v>20737.099999999995</c:v>
                </c:pt>
              </c:numCache>
            </c:numRef>
          </c:val>
        </c:ser>
        <c:dLbls/>
        <c:gapWidth val="75"/>
        <c:overlap val="-25"/>
        <c:axId val="132678784"/>
        <c:axId val="132680320"/>
      </c:barChart>
      <c:catAx>
        <c:axId val="132678784"/>
        <c:scaling>
          <c:orientation val="minMax"/>
        </c:scaling>
        <c:axPos val="l"/>
        <c:numFmt formatCode="General" sourceLinked="1"/>
        <c:majorTickMark val="none"/>
        <c:tickLblPos val="low"/>
        <c:txPr>
          <a:bodyPr/>
          <a:lstStyle/>
          <a:p>
            <a:pPr>
              <a:defRPr sz="1050" b="1"/>
            </a:pPr>
            <a:endParaRPr lang="ru-RU"/>
          </a:p>
        </c:txPr>
        <c:crossAx val="132680320"/>
        <c:crosses val="autoZero"/>
        <c:auto val="1"/>
        <c:lblAlgn val="ctr"/>
        <c:lblOffset val="100"/>
      </c:catAx>
      <c:valAx>
        <c:axId val="132680320"/>
        <c:scaling>
          <c:orientation val="minMax"/>
          <c:max val="35000"/>
        </c:scaling>
        <c:axPos val="b"/>
        <c:numFmt formatCode="#,##0.0" sourceLinked="1"/>
        <c:tickLblPos val="nextTo"/>
        <c:crossAx val="13267878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10583333333333333"/>
          <c:y val="0.93553564067924022"/>
          <c:w val="0.78333333333333333"/>
          <c:h val="4.467805519053876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ET" pitchFamily="2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834E-3"/>
          <c:y val="9.4985381028124233E-2"/>
          <c:w val="0.99880172044376025"/>
          <c:h val="0.7276939356064317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97806592918247E-2"/>
                  <c:y val="-0.3016842055253343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Оценка за 2015 год 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10496.9</c:v>
                </c:pt>
                <c:pt idx="1">
                  <c:v>9811.1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17966867060122571"/>
                  <c:y val="-1.8565181878482117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+4 </a:t>
                    </a:r>
                    <a:r>
                      <a:rPr lang="ru-RU" b="1" dirty="0" smtClean="0"/>
                      <a:t>909,7</a:t>
                    </a:r>
                    <a:endParaRPr lang="en-US" b="1" dirty="0"/>
                  </a:p>
                </c:rich>
              </c:tx>
              <c:numFmt formatCode="#,##0.0" sourceLinked="0"/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Оценка за 2015 год </c:v>
                </c:pt>
                <c:pt idx="1">
                  <c:v>2016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 formatCode="0.0">
                  <c:v>4909.7</c:v>
                </c:pt>
              </c:numCache>
            </c:numRef>
          </c:val>
        </c:ser>
        <c:dLbls/>
        <c:gapWidth val="217"/>
        <c:gapDepth val="260"/>
        <c:shape val="cylinder"/>
        <c:axId val="144736640"/>
        <c:axId val="144738176"/>
        <c:axId val="0"/>
      </c:bar3DChart>
      <c:catAx>
        <c:axId val="1447366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ET" pitchFamily="2" charset="0"/>
              </a:defRPr>
            </a:pPr>
            <a:endParaRPr lang="ru-RU"/>
          </a:p>
        </c:txPr>
        <c:crossAx val="144738176"/>
        <c:crosses val="autoZero"/>
        <c:auto val="1"/>
        <c:lblAlgn val="ctr"/>
        <c:lblOffset val="100"/>
      </c:catAx>
      <c:valAx>
        <c:axId val="144738176"/>
        <c:scaling>
          <c:orientation val="minMax"/>
          <c:min val="0"/>
        </c:scaling>
        <c:delete val="1"/>
        <c:axPos val="l"/>
        <c:majorGridlines/>
        <c:numFmt formatCode="0.0" sourceLinked="1"/>
        <c:majorTickMark val="none"/>
        <c:tickLblPos val="nextTo"/>
        <c:crossAx val="144736640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2.4515550903700764E-2"/>
          <c:w val="0.94794582444769016"/>
          <c:h val="0.837970705957596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7.4104744664224981E-3"/>
                  <c:y val="-5.0391226371672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56759146276003E-2"/>
                  <c:y val="-1.0078245274334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74664252991498E-2"/>
                  <c:y val="-5.03912263716729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03043826129498E-2"/>
                  <c:y val="-1.5117367911501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ET" pitchFamily="2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4220.8</c:v>
                </c:pt>
                <c:pt idx="1">
                  <c:v>2169.4</c:v>
                </c:pt>
                <c:pt idx="2">
                  <c:v>973.1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2.5195613185836494E-2"/>
                  <c:y val="-1.00782452743345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713518292551992E-2"/>
                  <c:y val="-2.01564905486691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267233612698498E-2"/>
                  <c:y val="-2.01564905486691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677708079121117E-2"/>
                  <c:y val="-2.51956131858364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ET" pitchFamily="2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364.4</c:v>
                </c:pt>
                <c:pt idx="1">
                  <c:v>1890.4</c:v>
                </c:pt>
                <c:pt idx="2">
                  <c:v>259.89999999999992</c:v>
                </c:pt>
              </c:numCache>
            </c:numRef>
          </c:val>
        </c:ser>
        <c:dLbls/>
        <c:gapWidth val="164"/>
        <c:gapDepth val="112"/>
        <c:shape val="cylinder"/>
        <c:axId val="144759808"/>
        <c:axId val="96477952"/>
        <c:axId val="144825856"/>
      </c:bar3DChart>
      <c:catAx>
        <c:axId val="1447598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96477952"/>
        <c:crosses val="autoZero"/>
        <c:auto val="1"/>
        <c:lblAlgn val="ctr"/>
        <c:lblOffset val="100"/>
      </c:catAx>
      <c:valAx>
        <c:axId val="96477952"/>
        <c:scaling>
          <c:orientation val="minMax"/>
          <c:max val="4500"/>
          <c:min val="0"/>
        </c:scaling>
        <c:delete val="1"/>
        <c:axPos val="l"/>
        <c:majorGridlines/>
        <c:numFmt formatCode="0.0" sourceLinked="1"/>
        <c:tickLblPos val="nextTo"/>
        <c:crossAx val="144759808"/>
        <c:crosses val="autoZero"/>
        <c:crossBetween val="between"/>
      </c:valAx>
      <c:serAx>
        <c:axId val="144825856"/>
        <c:scaling>
          <c:orientation val="minMax"/>
        </c:scaling>
        <c:delete val="1"/>
        <c:axPos val="b"/>
        <c:tickLblPos val="nextTo"/>
        <c:crossAx val="96477952"/>
        <c:crosses val="autoZero"/>
      </c:serAx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TimesET" pitchFamily="2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862E-3"/>
          <c:y val="8.6381949135274014E-2"/>
          <c:w val="0.99880172044376025"/>
          <c:h val="0.7276939356064317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Республиканские средства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4.3267462619095967E-3"/>
                  <c:y val="-4.453163263549746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83824402652584E-2"/>
                  <c:y val="-3.756409694697459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04249336280643E-2"/>
                  <c:y val="2.484074539448668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ET" pitchFamily="2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 (оценка)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_-* #,##0.0\ _₽_-;\-* #,##0.0\ _₽_-;_-* "-"??\ _₽_-;_-@_-</c:formatCode>
                <c:ptCount val="2"/>
                <c:pt idx="0">
                  <c:v>32388.3</c:v>
                </c:pt>
                <c:pt idx="1">
                  <c:v>31213.599999999995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Федеральные средства (без учета дотаций)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730679669930769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840762903738658E-3"/>
                  <c:y val="-1.22386636226647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24674269908715E-2"/>
                  <c:y val="-4.968149078897338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ET" pitchFamily="2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 (оценка)</c:v>
                </c:pt>
                <c:pt idx="1">
                  <c:v>2016 год</c:v>
                </c:pt>
              </c:strCache>
            </c:strRef>
          </c:cat>
          <c:val>
            <c:numRef>
              <c:f>Лист1!$B$3:$C$3</c:f>
              <c:numCache>
                <c:formatCode>_-* #,##0.0\ _₽_-;\-* #,##0.0\ _₽_-;_-* "-"??\ _₽_-;_-@_-</c:formatCode>
                <c:ptCount val="2"/>
                <c:pt idx="0">
                  <c:v>8576.5</c:v>
                </c:pt>
                <c:pt idx="1">
                  <c:v>3113.5</c:v>
                </c:pt>
              </c:numCache>
            </c:numRef>
          </c:val>
        </c:ser>
        <c:dLbls/>
        <c:gapWidth val="187"/>
        <c:gapDepth val="180"/>
        <c:shape val="cylinder"/>
        <c:axId val="96550912"/>
        <c:axId val="96552448"/>
        <c:axId val="0"/>
      </c:bar3DChart>
      <c:catAx>
        <c:axId val="965509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 b="1">
                <a:solidFill>
                  <a:srgbClr val="C00000"/>
                </a:solidFill>
                <a:latin typeface="TimesET" pitchFamily="2" charset="0"/>
              </a:defRPr>
            </a:pPr>
            <a:endParaRPr lang="ru-RU"/>
          </a:p>
        </c:txPr>
        <c:crossAx val="96552448"/>
        <c:crosses val="autoZero"/>
        <c:auto val="1"/>
        <c:lblAlgn val="ctr"/>
        <c:lblOffset val="100"/>
      </c:catAx>
      <c:valAx>
        <c:axId val="96552448"/>
        <c:scaling>
          <c:orientation val="minMax"/>
          <c:min val="0"/>
        </c:scaling>
        <c:delete val="1"/>
        <c:axPos val="l"/>
        <c:majorGridlines/>
        <c:numFmt formatCode="_-* #,##0.0\ _₽_-;\-* #,##0.0\ _₽_-;_-* &quot;-&quot;??\ _₽_-;_-@_-" sourceLinked="1"/>
        <c:majorTickMark val="none"/>
        <c:tickLblPos val="nextTo"/>
        <c:crossAx val="96550912"/>
        <c:crosses val="autoZero"/>
        <c:crossBetween val="between"/>
      </c:valAx>
      <c:spPr>
        <a:noFill/>
        <a:ln w="25409">
          <a:noFill/>
        </a:ln>
      </c:spPr>
    </c:plotArea>
    <c:legend>
      <c:legendPos val="b"/>
      <c:layout>
        <c:manualLayout>
          <c:xMode val="edge"/>
          <c:yMode val="edge"/>
          <c:x val="0.12420059387340802"/>
          <c:y val="0.90788249224642659"/>
          <c:w val="0.75159881225318437"/>
          <c:h val="9.2117507753573524E-2"/>
        </c:manualLayout>
      </c:layout>
      <c:txPr>
        <a:bodyPr/>
        <a:lstStyle/>
        <a:p>
          <a:pPr>
            <a:defRPr sz="1400" b="1">
              <a:latin typeface="TimesET" pitchFamily="2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005397667414467E-2"/>
          <c:y val="3.3471211637724686E-2"/>
          <c:w val="0.49526940530931463"/>
          <c:h val="0.811904326086755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97F8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5135300231417144E-2"/>
                  <c:y val="-3.257356838739463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1.1243296074053534E-2"/>
                  <c:y val="-4.6078359697471977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1.6864944111080225E-2"/>
                  <c:y val="3.5288032419677422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4.216236027770057E-3"/>
                  <c:y val="-5.428928064565771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9.8378840647968015E-3"/>
                  <c:y val="0.13843766564642729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9.8378840647968015E-3"/>
                  <c:y val="3.5288032419677519E-2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-4.216236027770057E-3"/>
                  <c:y val="-1.480387463023443E-2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-1.2648708083310171E-2"/>
                  <c:y val="-4.213232905288717E-2"/>
                </c:manualLayout>
              </c:layout>
              <c:showLegendKey val="1"/>
              <c:showVal val="1"/>
            </c:dLbl>
            <c:dLbl>
              <c:idx val="11"/>
              <c:layout>
                <c:manualLayout>
                  <c:x val="1.6864944111080225E-2"/>
                  <c:y val="4.3431424516526158E-2"/>
                </c:manualLayout>
              </c:layout>
              <c:showLegendKey val="1"/>
              <c:showVal val="1"/>
            </c:dLbl>
            <c:dLbl>
              <c:idx val="12"/>
              <c:layout>
                <c:manualLayout>
                  <c:x val="-2.1081180138850283E-2"/>
                  <c:y val="-3.2573568387394634E-2"/>
                </c:manualLayout>
              </c:layout>
              <c:showLegendKey val="1"/>
              <c:showVal val="1"/>
            </c:dLbl>
            <c:dLbl>
              <c:idx val="13"/>
              <c:layout>
                <c:manualLayout>
                  <c:x val="1.5459532101823539E-2"/>
                  <c:y val="4.3431424516526186E-2"/>
                </c:manualLayout>
              </c:layout>
              <c:showLegendKey val="1"/>
              <c:showVal val="1"/>
            </c:dLbl>
            <c:dLbl>
              <c:idx val="14"/>
              <c:layout>
                <c:manualLayout>
                  <c:x val="7.0270600462834275E-3"/>
                  <c:y val="-7.6004992903920807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400" b="1">
                    <a:latin typeface="TimesET" pitchFamily="2" charset="0"/>
                  </a:defRPr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Лист1!$A$2:$A$16</c:f>
              <c:strCache>
                <c:ptCount val="15"/>
                <c:pt idx="0">
                  <c:v>"Развитие жилищного строительства и сферы жилищно-коммунального хозяйства" на 2012-2020 годы</c:v>
                </c:pt>
                <c:pt idx="1">
                  <c:v>"Развитие здравоохранения" на 2013-2020 годы</c:v>
                </c:pt>
                <c:pt idx="2">
                  <c:v>"Социальная поддержка граждан" на 2012-2020 годы</c:v>
                </c:pt>
                <c:pt idx="3">
                  <c:v>"Развитие культуры и туризма" на 2014-2020 годы</c:v>
                </c:pt>
                <c:pt idx="4">
                  <c:v>"Развитие физической культуры и спорта" на 2014-2020 годы</c:v>
                </c:pt>
                <c:pt idx="5">
                  <c:v>"Содействие занятости населения" на 2012-2020 годы</c:v>
                </c:pt>
                <c:pt idx="6">
                  <c:v>"Развитие образования" на 2012-2020 годы</c:v>
                </c:pt>
                <c:pt idx="7">
                  <c:v>"Повышение безопасности жизнедеятельности населения и территорий Чувашской Республики" на 2012-2020 годы</c:v>
                </c:pt>
                <c:pt idx="8">
                  <c:v>"Развитие сельского хозяйства и регулирование рынка сельскохозяйственной продукции, сырья и продовольствия Чувашской Республики" на 2013-2020 годы</c:v>
                </c:pt>
                <c:pt idx="9">
                  <c:v>"Экономическое развитие и инновационная экономика на 2012-2020 годы"</c:v>
                </c:pt>
                <c:pt idx="10">
                  <c:v>"Развитие транспортной системы Чувашской Республики"</c:v>
                </c:pt>
                <c:pt idx="11">
                  <c:v>"Развитие потенциала природно-сырьевых ресурсов и повышение экологической безопасности" на 2014-2020 годы</c:v>
                </c:pt>
                <c:pt idx="12">
                  <c:v>"Управление общественными финансами и государственным долгом Чувашской Республики" на 2012-2020 годы</c:v>
                </c:pt>
                <c:pt idx="13">
                  <c:v>"Развитие потенциала государственного управления" на 2012-2020 годы</c:v>
                </c:pt>
                <c:pt idx="14">
                  <c:v>"Информационное общество Чувашии" на 2014-2020 годы</c:v>
                </c:pt>
              </c:strCache>
            </c:strRef>
          </c:cat>
          <c:val>
            <c:numRef>
              <c:f>Лист1!$B$2:$B$16</c:f>
              <c:numCache>
                <c:formatCode>0.0%</c:formatCode>
                <c:ptCount val="15"/>
                <c:pt idx="0">
                  <c:v>0.05</c:v>
                </c:pt>
                <c:pt idx="1">
                  <c:v>0.19</c:v>
                </c:pt>
                <c:pt idx="2">
                  <c:v>0.18000000000000002</c:v>
                </c:pt>
                <c:pt idx="3">
                  <c:v>2.0000000000000004E-2</c:v>
                </c:pt>
                <c:pt idx="4">
                  <c:v>2.0000000000000004E-2</c:v>
                </c:pt>
                <c:pt idx="5">
                  <c:v>1.0000000000000002E-2</c:v>
                </c:pt>
                <c:pt idx="6">
                  <c:v>0.29500000000000004</c:v>
                </c:pt>
                <c:pt idx="7">
                  <c:v>5.000000000000001E-3</c:v>
                </c:pt>
                <c:pt idx="8">
                  <c:v>0.05</c:v>
                </c:pt>
                <c:pt idx="9">
                  <c:v>5.000000000000001E-3</c:v>
                </c:pt>
                <c:pt idx="10">
                  <c:v>8.0000000000000016E-2</c:v>
                </c:pt>
                <c:pt idx="11">
                  <c:v>1.0000000000000002E-2</c:v>
                </c:pt>
                <c:pt idx="12">
                  <c:v>6.0000000000000005E-2</c:v>
                </c:pt>
                <c:pt idx="13">
                  <c:v>2.0000000000000004E-2</c:v>
                </c:pt>
                <c:pt idx="14">
                  <c:v>5.000000000000001E-3</c:v>
                </c:pt>
              </c:numCache>
            </c:numRef>
          </c:val>
        </c:ser>
        <c:dLbls>
          <c:showVal val="1"/>
          <c:showCatName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347736556293481"/>
          <c:y val="1.6538780500316333E-2"/>
          <c:w val="0.44576625718641383"/>
          <c:h val="0.97828343279243557"/>
        </c:manualLayout>
      </c:layout>
      <c:txPr>
        <a:bodyPr/>
        <a:lstStyle/>
        <a:p>
          <a:pPr>
            <a:defRPr sz="700" b="1">
              <a:latin typeface="TimesET" pitchFamily="2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depthPercent val="100"/>
      <c:rAngAx val="1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olidFill>
              <a:srgbClr val="CCFF66"/>
            </a:solidFill>
          </c:spPr>
          <c:cat>
            <c:strRef>
              <c:f>Лист1!$A$2:$A$3</c:f>
              <c:strCache>
                <c:ptCount val="2"/>
                <c:pt idx="0">
                  <c:v>2012</c:v>
                </c:pt>
                <c:pt idx="1">
                  <c:v>2016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2621.7000000000003</c:v>
                </c:pt>
                <c:pt idx="1">
                  <c:v>4606.1000000000004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0"/>
            <c:spPr>
              <a:solidFill>
                <a:srgbClr val="B9CDE5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solidFill>
                <a:srgbClr val="B9CDE5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76363448711187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50646803937549E-2"/>
                  <c:y val="3.55607775590551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2012</c:v>
                </c:pt>
                <c:pt idx="1">
                  <c:v>2016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/>
        <c:shape val="cylinder"/>
        <c:axId val="145214464"/>
        <c:axId val="145232640"/>
        <c:axId val="0"/>
      </c:bar3DChart>
      <c:catAx>
        <c:axId val="145214464"/>
        <c:scaling>
          <c:orientation val="minMax"/>
        </c:scaling>
        <c:axPos val="b"/>
        <c:numFmt formatCode="General" sourceLinked="0"/>
        <c:tickLblPos val="nextTo"/>
        <c:crossAx val="145232640"/>
        <c:crosses val="autoZero"/>
        <c:auto val="1"/>
        <c:lblAlgn val="ctr"/>
        <c:lblOffset val="100"/>
      </c:catAx>
      <c:valAx>
        <c:axId val="145232640"/>
        <c:scaling>
          <c:orientation val="minMax"/>
        </c:scaling>
        <c:delete val="1"/>
        <c:axPos val="l"/>
        <c:numFmt formatCode="General" sourceLinked="1"/>
        <c:tickLblPos val="nextTo"/>
        <c:crossAx val="145214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B7ED8-92BF-472C-87B1-C6386D66FBEB}" type="doc">
      <dgm:prSet loTypeId="urn:microsoft.com/office/officeart/2005/8/layout/cycle6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A51210AF-817E-4E3E-B0D1-38C0AF0BD115}">
      <dgm:prSet phldrT="[Текст]" custT="1"/>
      <dgm:spPr/>
      <dgm:t>
        <a:bodyPr/>
        <a:lstStyle/>
        <a:p>
          <a:r>
            <a:rPr lang="ru-RU" sz="1800" b="1" dirty="0" smtClean="0"/>
            <a:t>Основных направлениях налоговой политики Чувашской Республики</a:t>
          </a:r>
          <a:endParaRPr lang="ru-RU" sz="1800" b="1" dirty="0"/>
        </a:p>
      </dgm:t>
    </dgm:pt>
    <dgm:pt modelId="{BF6075DF-E010-40EC-B4DC-946E87931D70}" type="parTrans" cxnId="{2A9D9DEE-F90B-47B2-B734-FC5044C56616}">
      <dgm:prSet/>
      <dgm:spPr/>
      <dgm:t>
        <a:bodyPr/>
        <a:lstStyle/>
        <a:p>
          <a:endParaRPr lang="ru-RU"/>
        </a:p>
      </dgm:t>
    </dgm:pt>
    <dgm:pt modelId="{C8234B4D-104B-4FD1-9C1F-A414143258AA}" type="sibTrans" cxnId="{2A9D9DEE-F90B-47B2-B734-FC5044C5661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5495B50-43AD-4A49-9076-987885A89997}">
      <dgm:prSet phldrT="[Текст]" custT="1"/>
      <dgm:spPr/>
      <dgm:t>
        <a:bodyPr/>
        <a:lstStyle/>
        <a:p>
          <a:r>
            <a:rPr lang="ru-RU" sz="1800" b="1" dirty="0" smtClean="0"/>
            <a:t>Основных направлениях бюджетной политики Чувашской Республики</a:t>
          </a:r>
          <a:endParaRPr lang="ru-RU" sz="1800" b="1" dirty="0"/>
        </a:p>
      </dgm:t>
    </dgm:pt>
    <dgm:pt modelId="{266B1D32-B0BB-46B8-9166-582BE3B8B6C5}" type="parTrans" cxnId="{393E5E0C-FDAF-45D4-98EB-484C1151E6FB}">
      <dgm:prSet/>
      <dgm:spPr/>
      <dgm:t>
        <a:bodyPr/>
        <a:lstStyle/>
        <a:p>
          <a:endParaRPr lang="ru-RU"/>
        </a:p>
      </dgm:t>
    </dgm:pt>
    <dgm:pt modelId="{04BE0404-A1B3-4DF6-8F9E-5898A0BB0D34}" type="sibTrans" cxnId="{393E5E0C-FDAF-45D4-98EB-484C1151E6F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4D5D21B2-DAFF-4489-83F7-D7EBC1E1D448}">
      <dgm:prSet phldrT="[Текст]" custT="1"/>
      <dgm:spPr/>
      <dgm:t>
        <a:bodyPr/>
        <a:lstStyle/>
        <a:p>
          <a:r>
            <a:rPr lang="ru-RU" sz="1800" b="1" dirty="0" smtClean="0"/>
            <a:t>Государственных программах Чувашской Республики</a:t>
          </a:r>
          <a:endParaRPr lang="ru-RU" sz="1800" b="1" dirty="0"/>
        </a:p>
      </dgm:t>
    </dgm:pt>
    <dgm:pt modelId="{52A72DC8-DC49-4CF4-BFCF-A66AA88A9C97}" type="parTrans" cxnId="{70F493C5-3EBF-4F49-8BEE-240781A115EE}">
      <dgm:prSet/>
      <dgm:spPr/>
      <dgm:t>
        <a:bodyPr/>
        <a:lstStyle/>
        <a:p>
          <a:endParaRPr lang="ru-RU"/>
        </a:p>
      </dgm:t>
    </dgm:pt>
    <dgm:pt modelId="{A31C26CC-7098-4C2A-9AC2-1040AD3A8036}" type="sibTrans" cxnId="{70F493C5-3EBF-4F49-8BEE-240781A115E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CECFA3F-271D-4071-ACC5-D5EA66374059}">
      <dgm:prSet phldrT="[Текст]"/>
      <dgm:spPr/>
      <dgm:t>
        <a:bodyPr/>
        <a:lstStyle/>
        <a:p>
          <a:r>
            <a:rPr lang="ru-RU" b="1" dirty="0" smtClean="0"/>
            <a:t>Прогнозе социально-экономического развития Чувашской Республики</a:t>
          </a:r>
          <a:endParaRPr lang="ru-RU" b="1" dirty="0"/>
        </a:p>
      </dgm:t>
    </dgm:pt>
    <dgm:pt modelId="{492DC491-C08E-4A09-BCB7-E9F316D39C79}" type="parTrans" cxnId="{573B9DE4-DB43-4A5C-A3C5-7C42F15550F1}">
      <dgm:prSet/>
      <dgm:spPr/>
      <dgm:t>
        <a:bodyPr/>
        <a:lstStyle/>
        <a:p>
          <a:endParaRPr lang="ru-RU"/>
        </a:p>
      </dgm:t>
    </dgm:pt>
    <dgm:pt modelId="{306D97E9-8708-417E-90DB-E143EE19C8F5}" type="sibTrans" cxnId="{573B9DE4-DB43-4A5C-A3C5-7C42F15550F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50F8A006-03B7-453E-8B11-52199EE89448}" type="pres">
      <dgm:prSet presAssocID="{1AAB7ED8-92BF-472C-87B1-C6386D66F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25282-24D3-4CFD-AC59-CD63786195EA}" type="pres">
      <dgm:prSet presAssocID="{A51210AF-817E-4E3E-B0D1-38C0AF0BD115}" presName="node" presStyleLbl="node1" presStyleIdx="0" presStyleCnt="4" custScaleX="138989" custScaleY="16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7B94C-0F5B-451D-9428-43279F7D65DD}" type="pres">
      <dgm:prSet presAssocID="{A51210AF-817E-4E3E-B0D1-38C0AF0BD115}" presName="spNode" presStyleCnt="0"/>
      <dgm:spPr/>
    </dgm:pt>
    <dgm:pt modelId="{B1BA7DD6-4629-4464-AA76-4AC12B29F7ED}" type="pres">
      <dgm:prSet presAssocID="{C8234B4D-104B-4FD1-9C1F-A414143258A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9EE511D-0EF6-43EC-B406-0F1618FAB471}" type="pres">
      <dgm:prSet presAssocID="{A5495B50-43AD-4A49-9076-987885A89997}" presName="node" presStyleLbl="node1" presStyleIdx="1" presStyleCnt="4" custScaleX="142593" custScaleY="16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6AB8-91FF-4DB2-AA00-CB287071D8BD}" type="pres">
      <dgm:prSet presAssocID="{A5495B50-43AD-4A49-9076-987885A89997}" presName="spNode" presStyleCnt="0"/>
      <dgm:spPr/>
    </dgm:pt>
    <dgm:pt modelId="{CEBC4C3C-A437-4420-A2E2-C12E33E8450C}" type="pres">
      <dgm:prSet presAssocID="{04BE0404-A1B3-4DF6-8F9E-5898A0BB0D3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5C2805B-3ECC-4AA3-B306-E04B8D93175A}" type="pres">
      <dgm:prSet presAssocID="{4D5D21B2-DAFF-4489-83F7-D7EBC1E1D448}" presName="node" presStyleLbl="node1" presStyleIdx="2" presStyleCnt="4" custScaleX="142593" custScaleY="16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3ACCF-7837-4FB8-8080-B65670FB2E40}" type="pres">
      <dgm:prSet presAssocID="{4D5D21B2-DAFF-4489-83F7-D7EBC1E1D448}" presName="spNode" presStyleCnt="0"/>
      <dgm:spPr/>
    </dgm:pt>
    <dgm:pt modelId="{609DDD8F-8077-4ED9-B479-F4058D5BF79E}" type="pres">
      <dgm:prSet presAssocID="{A31C26CC-7098-4C2A-9AC2-1040AD3A803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DB32F28-2B23-4FC5-B84F-1478F183AB08}" type="pres">
      <dgm:prSet presAssocID="{ACECFA3F-271D-4071-ACC5-D5EA66374059}" presName="node" presStyleLbl="node1" presStyleIdx="3" presStyleCnt="4" custScaleX="142593" custScaleY="162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0F86-7713-40B8-8DA0-458E6F8C677E}" type="pres">
      <dgm:prSet presAssocID="{ACECFA3F-271D-4071-ACC5-D5EA66374059}" presName="spNode" presStyleCnt="0"/>
      <dgm:spPr/>
    </dgm:pt>
    <dgm:pt modelId="{AE08C94F-0CD5-478E-94D3-913DA7B7B592}" type="pres">
      <dgm:prSet presAssocID="{306D97E9-8708-417E-90DB-E143EE19C8F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09D3831-E311-45A7-B47D-A3B6C2D13E9A}" type="presOf" srcId="{306D97E9-8708-417E-90DB-E143EE19C8F5}" destId="{AE08C94F-0CD5-478E-94D3-913DA7B7B592}" srcOrd="0" destOrd="0" presId="urn:microsoft.com/office/officeart/2005/8/layout/cycle6"/>
    <dgm:cxn modelId="{803B1A95-4B43-4D8A-BE3B-DFB470B43B9E}" type="presOf" srcId="{4D5D21B2-DAFF-4489-83F7-D7EBC1E1D448}" destId="{B5C2805B-3ECC-4AA3-B306-E04B8D93175A}" srcOrd="0" destOrd="0" presId="urn:microsoft.com/office/officeart/2005/8/layout/cycle6"/>
    <dgm:cxn modelId="{7572DC6C-4799-45E8-A04D-A9A012C9FDB0}" type="presOf" srcId="{04BE0404-A1B3-4DF6-8F9E-5898A0BB0D34}" destId="{CEBC4C3C-A437-4420-A2E2-C12E33E8450C}" srcOrd="0" destOrd="0" presId="urn:microsoft.com/office/officeart/2005/8/layout/cycle6"/>
    <dgm:cxn modelId="{7F8E9A53-4E3D-469F-BD29-1679F29846EA}" type="presOf" srcId="{ACECFA3F-271D-4071-ACC5-D5EA66374059}" destId="{FDB32F28-2B23-4FC5-B84F-1478F183AB08}" srcOrd="0" destOrd="0" presId="urn:microsoft.com/office/officeart/2005/8/layout/cycle6"/>
    <dgm:cxn modelId="{E0AB6F01-8380-4647-A442-5E4BEB5C9716}" type="presOf" srcId="{A5495B50-43AD-4A49-9076-987885A89997}" destId="{09EE511D-0EF6-43EC-B406-0F1618FAB471}" srcOrd="0" destOrd="0" presId="urn:microsoft.com/office/officeart/2005/8/layout/cycle6"/>
    <dgm:cxn modelId="{0711FBE2-6F0F-448B-B641-883C0FB47332}" type="presOf" srcId="{A51210AF-817E-4E3E-B0D1-38C0AF0BD115}" destId="{28C25282-24D3-4CFD-AC59-CD63786195EA}" srcOrd="0" destOrd="0" presId="urn:microsoft.com/office/officeart/2005/8/layout/cycle6"/>
    <dgm:cxn modelId="{2A9D9DEE-F90B-47B2-B734-FC5044C56616}" srcId="{1AAB7ED8-92BF-472C-87B1-C6386D66FBEB}" destId="{A51210AF-817E-4E3E-B0D1-38C0AF0BD115}" srcOrd="0" destOrd="0" parTransId="{BF6075DF-E010-40EC-B4DC-946E87931D70}" sibTransId="{C8234B4D-104B-4FD1-9C1F-A414143258AA}"/>
    <dgm:cxn modelId="{573B9DE4-DB43-4A5C-A3C5-7C42F15550F1}" srcId="{1AAB7ED8-92BF-472C-87B1-C6386D66FBEB}" destId="{ACECFA3F-271D-4071-ACC5-D5EA66374059}" srcOrd="3" destOrd="0" parTransId="{492DC491-C08E-4A09-BCB7-E9F316D39C79}" sibTransId="{306D97E9-8708-417E-90DB-E143EE19C8F5}"/>
    <dgm:cxn modelId="{70F493C5-3EBF-4F49-8BEE-240781A115EE}" srcId="{1AAB7ED8-92BF-472C-87B1-C6386D66FBEB}" destId="{4D5D21B2-DAFF-4489-83F7-D7EBC1E1D448}" srcOrd="2" destOrd="0" parTransId="{52A72DC8-DC49-4CF4-BFCF-A66AA88A9C97}" sibTransId="{A31C26CC-7098-4C2A-9AC2-1040AD3A8036}"/>
    <dgm:cxn modelId="{F562D5E6-3BDF-48A3-960E-294CB79D6CE3}" type="presOf" srcId="{C8234B4D-104B-4FD1-9C1F-A414143258AA}" destId="{B1BA7DD6-4629-4464-AA76-4AC12B29F7ED}" srcOrd="0" destOrd="0" presId="urn:microsoft.com/office/officeart/2005/8/layout/cycle6"/>
    <dgm:cxn modelId="{D81DFBBB-14DA-4671-9439-398505E77B96}" type="presOf" srcId="{1AAB7ED8-92BF-472C-87B1-C6386D66FBEB}" destId="{50F8A006-03B7-453E-8B11-52199EE89448}" srcOrd="0" destOrd="0" presId="urn:microsoft.com/office/officeart/2005/8/layout/cycle6"/>
    <dgm:cxn modelId="{BD6B8204-2CC8-49C4-8C00-E658BBAFE07B}" type="presOf" srcId="{A31C26CC-7098-4C2A-9AC2-1040AD3A8036}" destId="{609DDD8F-8077-4ED9-B479-F4058D5BF79E}" srcOrd="0" destOrd="0" presId="urn:microsoft.com/office/officeart/2005/8/layout/cycle6"/>
    <dgm:cxn modelId="{393E5E0C-FDAF-45D4-98EB-484C1151E6FB}" srcId="{1AAB7ED8-92BF-472C-87B1-C6386D66FBEB}" destId="{A5495B50-43AD-4A49-9076-987885A89997}" srcOrd="1" destOrd="0" parTransId="{266B1D32-B0BB-46B8-9166-582BE3B8B6C5}" sibTransId="{04BE0404-A1B3-4DF6-8F9E-5898A0BB0D34}"/>
    <dgm:cxn modelId="{ABC68549-EB31-40EC-8912-429484EB386D}" type="presParOf" srcId="{50F8A006-03B7-453E-8B11-52199EE89448}" destId="{28C25282-24D3-4CFD-AC59-CD63786195EA}" srcOrd="0" destOrd="0" presId="urn:microsoft.com/office/officeart/2005/8/layout/cycle6"/>
    <dgm:cxn modelId="{BB1DBFEE-B2CC-4886-91FC-743DF8800358}" type="presParOf" srcId="{50F8A006-03B7-453E-8B11-52199EE89448}" destId="{A647B94C-0F5B-451D-9428-43279F7D65DD}" srcOrd="1" destOrd="0" presId="urn:microsoft.com/office/officeart/2005/8/layout/cycle6"/>
    <dgm:cxn modelId="{B64E0090-4AD8-4C61-BCFF-CFCFE982699E}" type="presParOf" srcId="{50F8A006-03B7-453E-8B11-52199EE89448}" destId="{B1BA7DD6-4629-4464-AA76-4AC12B29F7ED}" srcOrd="2" destOrd="0" presId="urn:microsoft.com/office/officeart/2005/8/layout/cycle6"/>
    <dgm:cxn modelId="{46785009-D579-4688-974B-0FB8F7E211C3}" type="presParOf" srcId="{50F8A006-03B7-453E-8B11-52199EE89448}" destId="{09EE511D-0EF6-43EC-B406-0F1618FAB471}" srcOrd="3" destOrd="0" presId="urn:microsoft.com/office/officeart/2005/8/layout/cycle6"/>
    <dgm:cxn modelId="{C78B1D1B-36BA-422A-896C-FD8AC11C8843}" type="presParOf" srcId="{50F8A006-03B7-453E-8B11-52199EE89448}" destId="{D6C46AB8-91FF-4DB2-AA00-CB287071D8BD}" srcOrd="4" destOrd="0" presId="urn:microsoft.com/office/officeart/2005/8/layout/cycle6"/>
    <dgm:cxn modelId="{DD37E976-2A38-4DC5-84AA-D5ED941B9298}" type="presParOf" srcId="{50F8A006-03B7-453E-8B11-52199EE89448}" destId="{CEBC4C3C-A437-4420-A2E2-C12E33E8450C}" srcOrd="5" destOrd="0" presId="urn:microsoft.com/office/officeart/2005/8/layout/cycle6"/>
    <dgm:cxn modelId="{940DE88D-6217-4083-B8B2-04F3E2493C48}" type="presParOf" srcId="{50F8A006-03B7-453E-8B11-52199EE89448}" destId="{B5C2805B-3ECC-4AA3-B306-E04B8D93175A}" srcOrd="6" destOrd="0" presId="urn:microsoft.com/office/officeart/2005/8/layout/cycle6"/>
    <dgm:cxn modelId="{46A74086-2105-43FF-91B1-800D3365F52A}" type="presParOf" srcId="{50F8A006-03B7-453E-8B11-52199EE89448}" destId="{3743ACCF-7837-4FB8-8080-B65670FB2E40}" srcOrd="7" destOrd="0" presId="urn:microsoft.com/office/officeart/2005/8/layout/cycle6"/>
    <dgm:cxn modelId="{9D25DA01-185D-4857-8616-18299950B5C9}" type="presParOf" srcId="{50F8A006-03B7-453E-8B11-52199EE89448}" destId="{609DDD8F-8077-4ED9-B479-F4058D5BF79E}" srcOrd="8" destOrd="0" presId="urn:microsoft.com/office/officeart/2005/8/layout/cycle6"/>
    <dgm:cxn modelId="{9946199A-AE74-48E3-B6A8-16561AFFFB21}" type="presParOf" srcId="{50F8A006-03B7-453E-8B11-52199EE89448}" destId="{FDB32F28-2B23-4FC5-B84F-1478F183AB08}" srcOrd="9" destOrd="0" presId="urn:microsoft.com/office/officeart/2005/8/layout/cycle6"/>
    <dgm:cxn modelId="{4A2FF2C9-367F-43CE-823C-BE3E6DDE91B7}" type="presParOf" srcId="{50F8A006-03B7-453E-8B11-52199EE89448}" destId="{33A00F86-7713-40B8-8DA0-458E6F8C677E}" srcOrd="10" destOrd="0" presId="urn:microsoft.com/office/officeart/2005/8/layout/cycle6"/>
    <dgm:cxn modelId="{756795CF-A6AF-4621-8BC6-BE747A7AF31B}" type="presParOf" srcId="{50F8A006-03B7-453E-8B11-52199EE89448}" destId="{AE08C94F-0CD5-478E-94D3-913DA7B7B59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59976-64CC-4537-8D8E-B8FCC07D4A56}" type="doc">
      <dgm:prSet loTypeId="urn:microsoft.com/office/officeart/2005/8/layout/cycle8" loCatId="cycle" qsTypeId="urn:microsoft.com/office/officeart/2005/8/quickstyle/simple5" qsCatId="simple" csTypeId="urn:microsoft.com/office/officeart/2005/8/colors/colorful1#1" csCatId="colorful" phldr="1"/>
      <dgm:spPr/>
    </dgm:pt>
    <dgm:pt modelId="{67C479B8-79CB-4E3C-AF4B-51F99AF1F0F6}">
      <dgm:prSet phldrT="[Текст]" custT="1"/>
      <dgm:spPr/>
      <dgm:t>
        <a:bodyPr/>
        <a:lstStyle/>
        <a:p>
          <a:pPr algn="r"/>
          <a:endParaRPr lang="ru-RU" sz="1400" b="1" dirty="0" smtClean="0"/>
        </a:p>
        <a:p>
          <a:pPr algn="r"/>
          <a:r>
            <a:rPr lang="ru-RU" sz="1400" b="1" dirty="0" smtClean="0"/>
            <a:t>Утверждение отчета об исполнении бюджета предыдущего года</a:t>
          </a:r>
          <a:endParaRPr lang="ru-RU" sz="1400" b="1" dirty="0"/>
        </a:p>
      </dgm:t>
    </dgm:pt>
    <dgm:pt modelId="{96F7D31E-F01D-4D75-ADAF-0C5EE9D7676C}" type="parTrans" cxnId="{16F9D93B-ACDB-49A4-AE4B-5143EA88A525}">
      <dgm:prSet/>
      <dgm:spPr/>
      <dgm:t>
        <a:bodyPr/>
        <a:lstStyle/>
        <a:p>
          <a:endParaRPr lang="ru-RU" b="1"/>
        </a:p>
      </dgm:t>
    </dgm:pt>
    <dgm:pt modelId="{FA7967A1-D43F-457B-A04F-2D6451A2B03F}" type="sibTrans" cxnId="{16F9D93B-ACDB-49A4-AE4B-5143EA88A525}">
      <dgm:prSet/>
      <dgm:spPr/>
      <dgm:t>
        <a:bodyPr/>
        <a:lstStyle/>
        <a:p>
          <a:endParaRPr lang="ru-RU" b="1"/>
        </a:p>
      </dgm:t>
    </dgm:pt>
    <dgm:pt modelId="{804975CC-6CF4-47D1-BD0A-940EBDCA757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ru-RU" sz="1400" b="1" dirty="0" smtClean="0"/>
        </a:p>
        <a:p>
          <a:pPr algn="l"/>
          <a:r>
            <a:rPr lang="ru-RU" sz="1400" b="1" dirty="0" smtClean="0"/>
            <a:t>Составление проекта бюджета очередного года</a:t>
          </a:r>
          <a:endParaRPr lang="ru-RU" sz="1400" b="1" dirty="0"/>
        </a:p>
      </dgm:t>
    </dgm:pt>
    <dgm:pt modelId="{0527C35E-81F7-466F-8D06-63A4EF65A333}" type="parTrans" cxnId="{4237B6ED-DDEE-42B2-8E43-820FA46C28A0}">
      <dgm:prSet/>
      <dgm:spPr/>
      <dgm:t>
        <a:bodyPr/>
        <a:lstStyle/>
        <a:p>
          <a:endParaRPr lang="ru-RU" b="1"/>
        </a:p>
      </dgm:t>
    </dgm:pt>
    <dgm:pt modelId="{76296FD6-98EC-4A51-B0AE-603F8E7D623D}" type="sibTrans" cxnId="{4237B6ED-DDEE-42B2-8E43-820FA46C28A0}">
      <dgm:prSet/>
      <dgm:spPr/>
      <dgm:t>
        <a:bodyPr/>
        <a:lstStyle/>
        <a:p>
          <a:endParaRPr lang="ru-RU" b="1"/>
        </a:p>
      </dgm:t>
    </dgm:pt>
    <dgm:pt modelId="{DB9137E0-04C3-41DD-92EF-B909727F1245}">
      <dgm:prSet phldrT="[Текст]" custT="1"/>
      <dgm:spPr/>
      <dgm:t>
        <a:bodyPr/>
        <a:lstStyle/>
        <a:p>
          <a:pPr algn="r"/>
          <a:r>
            <a:rPr lang="ru-RU" sz="1400" b="1" dirty="0" smtClean="0"/>
            <a:t>Рассмотрение проекта бюджета очередного года</a:t>
          </a:r>
          <a:endParaRPr lang="ru-RU" sz="1400" b="1" dirty="0"/>
        </a:p>
      </dgm:t>
    </dgm:pt>
    <dgm:pt modelId="{9DB6A80E-7349-44E0-A016-93394582D131}" type="sibTrans" cxnId="{41F2AC8D-068A-4633-93B3-1F7CF042C6E9}">
      <dgm:prSet/>
      <dgm:spPr/>
      <dgm:t>
        <a:bodyPr/>
        <a:lstStyle/>
        <a:p>
          <a:endParaRPr lang="ru-RU" b="1"/>
        </a:p>
      </dgm:t>
    </dgm:pt>
    <dgm:pt modelId="{1CC5151F-53A8-4196-97AA-63386F8B9A90}" type="parTrans" cxnId="{41F2AC8D-068A-4633-93B3-1F7CF042C6E9}">
      <dgm:prSet/>
      <dgm:spPr/>
      <dgm:t>
        <a:bodyPr/>
        <a:lstStyle/>
        <a:p>
          <a:endParaRPr lang="ru-RU" b="1"/>
        </a:p>
      </dgm:t>
    </dgm:pt>
    <dgm:pt modelId="{17F76E49-923E-46CA-8364-D26CACBCD025}">
      <dgm:prSet phldrT="[Текст]" custT="1"/>
      <dgm:spPr/>
      <dgm:t>
        <a:bodyPr/>
        <a:lstStyle/>
        <a:p>
          <a:pPr algn="l"/>
          <a:r>
            <a:rPr lang="ru-RU" sz="1400" b="1" dirty="0" smtClean="0"/>
            <a:t>Утверждение бюджета очередного года</a:t>
          </a:r>
          <a:endParaRPr lang="ru-RU" sz="1400" b="1" dirty="0"/>
        </a:p>
      </dgm:t>
    </dgm:pt>
    <dgm:pt modelId="{61273E43-A622-43E7-9F9E-013BA2AC3E56}" type="parTrans" cxnId="{10AC6F65-CFA1-4664-96BA-31E34285EC17}">
      <dgm:prSet/>
      <dgm:spPr/>
      <dgm:t>
        <a:bodyPr/>
        <a:lstStyle/>
        <a:p>
          <a:endParaRPr lang="ru-RU" b="1"/>
        </a:p>
      </dgm:t>
    </dgm:pt>
    <dgm:pt modelId="{482E5A08-8EA2-4BBB-B2AF-0AFA8970CC88}" type="sibTrans" cxnId="{10AC6F65-CFA1-4664-96BA-31E34285EC17}">
      <dgm:prSet/>
      <dgm:spPr/>
      <dgm:t>
        <a:bodyPr/>
        <a:lstStyle/>
        <a:p>
          <a:endParaRPr lang="ru-RU" b="1"/>
        </a:p>
      </dgm:t>
    </dgm:pt>
    <dgm:pt modelId="{ECB64474-2C4E-4705-AAF6-8050BAE96CFE}">
      <dgm:prSet phldrT="[Текст]" custT="1"/>
      <dgm:spPr/>
      <dgm:t>
        <a:bodyPr/>
        <a:lstStyle/>
        <a:p>
          <a:pPr algn="r"/>
          <a:r>
            <a:rPr lang="ru-RU" sz="1400" b="1" dirty="0" smtClean="0"/>
            <a:t>Исполнение бюджета в текущем году</a:t>
          </a:r>
          <a:endParaRPr lang="ru-RU" sz="1400" b="1" dirty="0"/>
        </a:p>
      </dgm:t>
    </dgm:pt>
    <dgm:pt modelId="{711F63B3-9B13-4AE5-AE28-0F5E81D88C2B}" type="parTrans" cxnId="{F2AF6333-9F20-4262-A99D-D03480DC94AB}">
      <dgm:prSet/>
      <dgm:spPr/>
      <dgm:t>
        <a:bodyPr/>
        <a:lstStyle/>
        <a:p>
          <a:endParaRPr lang="ru-RU" b="1"/>
        </a:p>
      </dgm:t>
    </dgm:pt>
    <dgm:pt modelId="{3BD1F4B0-7453-454F-A14A-FE56C84337AB}" type="sibTrans" cxnId="{F2AF6333-9F20-4262-A99D-D03480DC94AB}">
      <dgm:prSet/>
      <dgm:spPr/>
      <dgm:t>
        <a:bodyPr/>
        <a:lstStyle/>
        <a:p>
          <a:endParaRPr lang="ru-RU" b="1"/>
        </a:p>
      </dgm:t>
    </dgm:pt>
    <dgm:pt modelId="{05E172B5-4C68-4BC9-815B-9E2AE5DDFB57}">
      <dgm:prSet phldrT="[Текст]" custT="1"/>
      <dgm:spPr/>
      <dgm:t>
        <a:bodyPr/>
        <a:lstStyle/>
        <a:p>
          <a:pPr algn="l"/>
          <a:r>
            <a:rPr lang="ru-RU" sz="1400" b="1" dirty="0" smtClean="0"/>
            <a:t>Формирование отчета об исполнении бюджета предыдущего года</a:t>
          </a:r>
          <a:endParaRPr lang="ru-RU" sz="1400" b="1" dirty="0"/>
        </a:p>
      </dgm:t>
    </dgm:pt>
    <dgm:pt modelId="{C605A835-60BA-4E4C-A1B7-45FA8A0F045F}" type="parTrans" cxnId="{A55E5BAA-BC43-4D95-9614-81BFB1C2196C}">
      <dgm:prSet/>
      <dgm:spPr/>
      <dgm:t>
        <a:bodyPr/>
        <a:lstStyle/>
        <a:p>
          <a:endParaRPr lang="ru-RU" b="1"/>
        </a:p>
      </dgm:t>
    </dgm:pt>
    <dgm:pt modelId="{93A48A5E-E443-4EE8-BA17-BB2D05E5DCBA}" type="sibTrans" cxnId="{A55E5BAA-BC43-4D95-9614-81BFB1C2196C}">
      <dgm:prSet/>
      <dgm:spPr/>
      <dgm:t>
        <a:bodyPr/>
        <a:lstStyle/>
        <a:p>
          <a:endParaRPr lang="ru-RU" b="1"/>
        </a:p>
      </dgm:t>
    </dgm:pt>
    <dgm:pt modelId="{5A83CEAF-857D-4241-8103-98853D011D82}" type="pres">
      <dgm:prSet presAssocID="{0CC59976-64CC-4537-8D8E-B8FCC07D4A56}" presName="compositeShape" presStyleCnt="0">
        <dgm:presLayoutVars>
          <dgm:chMax val="7"/>
          <dgm:dir/>
          <dgm:resizeHandles val="exact"/>
        </dgm:presLayoutVars>
      </dgm:prSet>
      <dgm:spPr/>
    </dgm:pt>
    <dgm:pt modelId="{4AF62A4F-6281-44A9-8CCB-EC1D32ECC29E}" type="pres">
      <dgm:prSet presAssocID="{0CC59976-64CC-4537-8D8E-B8FCC07D4A56}" presName="wedge1" presStyleLbl="node1" presStyleIdx="0" presStyleCnt="6"/>
      <dgm:spPr/>
      <dgm:t>
        <a:bodyPr/>
        <a:lstStyle/>
        <a:p>
          <a:endParaRPr lang="ru-RU"/>
        </a:p>
      </dgm:t>
    </dgm:pt>
    <dgm:pt modelId="{0D278E1A-672D-4E79-A420-13FD6E1C6454}" type="pres">
      <dgm:prSet presAssocID="{0CC59976-64CC-4537-8D8E-B8FCC07D4A56}" presName="dummy1a" presStyleCnt="0"/>
      <dgm:spPr/>
    </dgm:pt>
    <dgm:pt modelId="{C0797E7B-9B21-424A-8FF5-3B0874FDD097}" type="pres">
      <dgm:prSet presAssocID="{0CC59976-64CC-4537-8D8E-B8FCC07D4A56}" presName="dummy1b" presStyleCnt="0"/>
      <dgm:spPr/>
    </dgm:pt>
    <dgm:pt modelId="{740B71DB-D616-4EF1-98F2-8EAEDB8665E1}" type="pres">
      <dgm:prSet presAssocID="{0CC59976-64CC-4537-8D8E-B8FCC07D4A5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E3C46-EC8A-4ABB-BCAE-D9BAAC0F901D}" type="pres">
      <dgm:prSet presAssocID="{0CC59976-64CC-4537-8D8E-B8FCC07D4A56}" presName="wedge2" presStyleLbl="node1" presStyleIdx="1" presStyleCnt="6"/>
      <dgm:spPr/>
      <dgm:t>
        <a:bodyPr/>
        <a:lstStyle/>
        <a:p>
          <a:endParaRPr lang="ru-RU"/>
        </a:p>
      </dgm:t>
    </dgm:pt>
    <dgm:pt modelId="{750BBB24-9553-4978-A5C7-E6BFB7ED49D0}" type="pres">
      <dgm:prSet presAssocID="{0CC59976-64CC-4537-8D8E-B8FCC07D4A56}" presName="dummy2a" presStyleCnt="0"/>
      <dgm:spPr/>
    </dgm:pt>
    <dgm:pt modelId="{E2647F9B-D437-4C8F-80E6-471F5C0183BF}" type="pres">
      <dgm:prSet presAssocID="{0CC59976-64CC-4537-8D8E-B8FCC07D4A56}" presName="dummy2b" presStyleCnt="0"/>
      <dgm:spPr/>
    </dgm:pt>
    <dgm:pt modelId="{13877B98-6675-42E9-945C-2FAC2CCA660C}" type="pres">
      <dgm:prSet presAssocID="{0CC59976-64CC-4537-8D8E-B8FCC07D4A5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AB56-0E4E-4262-BFE2-5F22B9C565D7}" type="pres">
      <dgm:prSet presAssocID="{0CC59976-64CC-4537-8D8E-B8FCC07D4A56}" presName="wedge3" presStyleLbl="node1" presStyleIdx="2" presStyleCnt="6"/>
      <dgm:spPr/>
      <dgm:t>
        <a:bodyPr/>
        <a:lstStyle/>
        <a:p>
          <a:endParaRPr lang="ru-RU"/>
        </a:p>
      </dgm:t>
    </dgm:pt>
    <dgm:pt modelId="{5A7D453C-E265-42CE-8911-E2E2A2D9A579}" type="pres">
      <dgm:prSet presAssocID="{0CC59976-64CC-4537-8D8E-B8FCC07D4A56}" presName="dummy3a" presStyleCnt="0"/>
      <dgm:spPr/>
    </dgm:pt>
    <dgm:pt modelId="{598D2280-9461-4EE1-AA2C-BC3C4C3C41F1}" type="pres">
      <dgm:prSet presAssocID="{0CC59976-64CC-4537-8D8E-B8FCC07D4A56}" presName="dummy3b" presStyleCnt="0"/>
      <dgm:spPr/>
    </dgm:pt>
    <dgm:pt modelId="{CF8795A2-0B39-49CF-9E5A-203CAA8C33C6}" type="pres">
      <dgm:prSet presAssocID="{0CC59976-64CC-4537-8D8E-B8FCC07D4A5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7F541-63A3-4EAE-B73C-7B624E9A8B04}" type="pres">
      <dgm:prSet presAssocID="{0CC59976-64CC-4537-8D8E-B8FCC07D4A56}" presName="wedge4" presStyleLbl="node1" presStyleIdx="3" presStyleCnt="6"/>
      <dgm:spPr/>
      <dgm:t>
        <a:bodyPr/>
        <a:lstStyle/>
        <a:p>
          <a:endParaRPr lang="ru-RU"/>
        </a:p>
      </dgm:t>
    </dgm:pt>
    <dgm:pt modelId="{F96A818A-D8C9-41DD-9CB3-C7DE7AE8CF4F}" type="pres">
      <dgm:prSet presAssocID="{0CC59976-64CC-4537-8D8E-B8FCC07D4A56}" presName="dummy4a" presStyleCnt="0"/>
      <dgm:spPr/>
    </dgm:pt>
    <dgm:pt modelId="{BFD46E79-D8E1-4475-A9C1-61CAA34304EE}" type="pres">
      <dgm:prSet presAssocID="{0CC59976-64CC-4537-8D8E-B8FCC07D4A56}" presName="dummy4b" presStyleCnt="0"/>
      <dgm:spPr/>
    </dgm:pt>
    <dgm:pt modelId="{68657E94-A1A4-466A-A4AE-DF569D48D293}" type="pres">
      <dgm:prSet presAssocID="{0CC59976-64CC-4537-8D8E-B8FCC07D4A5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6E67D-5740-41C1-B512-8D9664E886EA}" type="pres">
      <dgm:prSet presAssocID="{0CC59976-64CC-4537-8D8E-B8FCC07D4A56}" presName="wedge5" presStyleLbl="node1" presStyleIdx="4" presStyleCnt="6"/>
      <dgm:spPr/>
      <dgm:t>
        <a:bodyPr/>
        <a:lstStyle/>
        <a:p>
          <a:endParaRPr lang="ru-RU"/>
        </a:p>
      </dgm:t>
    </dgm:pt>
    <dgm:pt modelId="{703C93DC-6538-419A-BF89-E09F262006D9}" type="pres">
      <dgm:prSet presAssocID="{0CC59976-64CC-4537-8D8E-B8FCC07D4A56}" presName="dummy5a" presStyleCnt="0"/>
      <dgm:spPr/>
    </dgm:pt>
    <dgm:pt modelId="{8FBBB6A5-D1B6-4EC1-9D4E-3B2FA54A9325}" type="pres">
      <dgm:prSet presAssocID="{0CC59976-64CC-4537-8D8E-B8FCC07D4A56}" presName="dummy5b" presStyleCnt="0"/>
      <dgm:spPr/>
    </dgm:pt>
    <dgm:pt modelId="{2C360389-B675-45DE-A33A-F1C14C06ECE2}" type="pres">
      <dgm:prSet presAssocID="{0CC59976-64CC-4537-8D8E-B8FCC07D4A5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7E9FC-B2D7-4745-9F92-BBE64603542E}" type="pres">
      <dgm:prSet presAssocID="{0CC59976-64CC-4537-8D8E-B8FCC07D4A56}" presName="wedge6" presStyleLbl="node1" presStyleIdx="5" presStyleCnt="6"/>
      <dgm:spPr/>
      <dgm:t>
        <a:bodyPr/>
        <a:lstStyle/>
        <a:p>
          <a:endParaRPr lang="ru-RU"/>
        </a:p>
      </dgm:t>
    </dgm:pt>
    <dgm:pt modelId="{10953369-E3EE-45C5-BFC4-FB3304D1768D}" type="pres">
      <dgm:prSet presAssocID="{0CC59976-64CC-4537-8D8E-B8FCC07D4A56}" presName="dummy6a" presStyleCnt="0"/>
      <dgm:spPr/>
    </dgm:pt>
    <dgm:pt modelId="{FAA213C5-586F-4AC7-B1A6-31CDA7211B37}" type="pres">
      <dgm:prSet presAssocID="{0CC59976-64CC-4537-8D8E-B8FCC07D4A56}" presName="dummy6b" presStyleCnt="0"/>
      <dgm:spPr/>
    </dgm:pt>
    <dgm:pt modelId="{D71A6E66-33C1-424E-9406-2878A3DD5A71}" type="pres">
      <dgm:prSet presAssocID="{0CC59976-64CC-4537-8D8E-B8FCC07D4A5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E1EC9-0933-4E6B-AECB-D952B70FC643}" type="pres">
      <dgm:prSet presAssocID="{76296FD6-98EC-4A51-B0AE-603F8E7D623D}" presName="arrowWedge1" presStyleLbl="fgSibTrans2D1" presStyleIdx="0" presStyleCnt="6"/>
      <dgm:spPr>
        <a:solidFill>
          <a:schemeClr val="accent2">
            <a:lumMod val="75000"/>
          </a:schemeClr>
        </a:solidFill>
      </dgm:spPr>
    </dgm:pt>
    <dgm:pt modelId="{A4DA3E07-BB5F-47AE-8641-79F859DB5CB5}" type="pres">
      <dgm:prSet presAssocID="{9DB6A80E-7349-44E0-A016-93394582D131}" presName="arrowWedge2" presStyleLbl="fgSibTrans2D1" presStyleIdx="1" presStyleCnt="6"/>
      <dgm:spPr/>
    </dgm:pt>
    <dgm:pt modelId="{213181CF-CFAC-4748-ABA5-035FEB22F4F7}" type="pres">
      <dgm:prSet presAssocID="{482E5A08-8EA2-4BBB-B2AF-0AFA8970CC88}" presName="arrowWedge3" presStyleLbl="fgSibTrans2D1" presStyleIdx="2" presStyleCnt="6"/>
      <dgm:spPr/>
    </dgm:pt>
    <dgm:pt modelId="{A92B7A11-A671-4B89-9347-B0ACB03A440B}" type="pres">
      <dgm:prSet presAssocID="{3BD1F4B0-7453-454F-A14A-FE56C84337AB}" presName="arrowWedge4" presStyleLbl="fgSibTrans2D1" presStyleIdx="3" presStyleCnt="6"/>
      <dgm:spPr/>
    </dgm:pt>
    <dgm:pt modelId="{7BA1513E-5EC7-4F59-860A-3B64659C2085}" type="pres">
      <dgm:prSet presAssocID="{93A48A5E-E443-4EE8-BA17-BB2D05E5DCBA}" presName="arrowWedge5" presStyleLbl="fgSibTrans2D1" presStyleIdx="4" presStyleCnt="6"/>
      <dgm:spPr/>
    </dgm:pt>
    <dgm:pt modelId="{0D69B72D-0C44-42CD-AEA0-3AD3918B2D39}" type="pres">
      <dgm:prSet presAssocID="{FA7967A1-D43F-457B-A04F-2D6451A2B03F}" presName="arrowWedge6" presStyleLbl="fgSibTrans2D1" presStyleIdx="5" presStyleCnt="6"/>
      <dgm:spPr/>
    </dgm:pt>
  </dgm:ptLst>
  <dgm:cxnLst>
    <dgm:cxn modelId="{440E2634-063C-45A1-A547-06F5897279E5}" type="presOf" srcId="{17F76E49-923E-46CA-8364-D26CACBCD025}" destId="{EF4DAB56-0E4E-4262-BFE2-5F22B9C565D7}" srcOrd="0" destOrd="0" presId="urn:microsoft.com/office/officeart/2005/8/layout/cycle8"/>
    <dgm:cxn modelId="{8D7D1869-8EF4-453E-9CA2-173E08391489}" type="presOf" srcId="{67C479B8-79CB-4E3C-AF4B-51F99AF1F0F6}" destId="{DA87E9FC-B2D7-4745-9F92-BBE64603542E}" srcOrd="0" destOrd="0" presId="urn:microsoft.com/office/officeart/2005/8/layout/cycle8"/>
    <dgm:cxn modelId="{007B9E26-5FC5-44EB-9D76-885868B74A42}" type="presOf" srcId="{05E172B5-4C68-4BC9-815B-9E2AE5DDFB57}" destId="{0476E67D-5740-41C1-B512-8D9664E886EA}" srcOrd="0" destOrd="0" presId="urn:microsoft.com/office/officeart/2005/8/layout/cycle8"/>
    <dgm:cxn modelId="{460DBBF1-946E-4D31-B457-01E10106C25A}" type="presOf" srcId="{DB9137E0-04C3-41DD-92EF-B909727F1245}" destId="{13877B98-6675-42E9-945C-2FAC2CCA660C}" srcOrd="1" destOrd="0" presId="urn:microsoft.com/office/officeart/2005/8/layout/cycle8"/>
    <dgm:cxn modelId="{26BC62AA-909B-4297-8F5E-BC1F06EFE063}" type="presOf" srcId="{ECB64474-2C4E-4705-AAF6-8050BAE96CFE}" destId="{68657E94-A1A4-466A-A4AE-DF569D48D293}" srcOrd="1" destOrd="0" presId="urn:microsoft.com/office/officeart/2005/8/layout/cycle8"/>
    <dgm:cxn modelId="{263E7DEA-28DB-49E2-8160-08236B0532B9}" type="presOf" srcId="{804975CC-6CF4-47D1-BD0A-940EBDCA7574}" destId="{740B71DB-D616-4EF1-98F2-8EAEDB8665E1}" srcOrd="1" destOrd="0" presId="urn:microsoft.com/office/officeart/2005/8/layout/cycle8"/>
    <dgm:cxn modelId="{0FE05183-B348-4111-926D-30F04F999C02}" type="presOf" srcId="{DB9137E0-04C3-41DD-92EF-B909727F1245}" destId="{842E3C46-EC8A-4ABB-BCAE-D9BAAC0F901D}" srcOrd="0" destOrd="0" presId="urn:microsoft.com/office/officeart/2005/8/layout/cycle8"/>
    <dgm:cxn modelId="{5CA360F0-4456-4E6C-8D2F-FCD939D80A8E}" type="presOf" srcId="{67C479B8-79CB-4E3C-AF4B-51F99AF1F0F6}" destId="{D71A6E66-33C1-424E-9406-2878A3DD5A71}" srcOrd="1" destOrd="0" presId="urn:microsoft.com/office/officeart/2005/8/layout/cycle8"/>
    <dgm:cxn modelId="{EDA5BA7A-FDAC-4E4E-BC31-7439446F5F6C}" type="presOf" srcId="{ECB64474-2C4E-4705-AAF6-8050BAE96CFE}" destId="{4EC7F541-63A3-4EAE-B73C-7B624E9A8B04}" srcOrd="0" destOrd="0" presId="urn:microsoft.com/office/officeart/2005/8/layout/cycle8"/>
    <dgm:cxn modelId="{3F3F835A-D04A-465B-9C28-27B172EB5E13}" type="presOf" srcId="{0CC59976-64CC-4537-8D8E-B8FCC07D4A56}" destId="{5A83CEAF-857D-4241-8103-98853D011D82}" srcOrd="0" destOrd="0" presId="urn:microsoft.com/office/officeart/2005/8/layout/cycle8"/>
    <dgm:cxn modelId="{F2AF6333-9F20-4262-A99D-D03480DC94AB}" srcId="{0CC59976-64CC-4537-8D8E-B8FCC07D4A56}" destId="{ECB64474-2C4E-4705-AAF6-8050BAE96CFE}" srcOrd="3" destOrd="0" parTransId="{711F63B3-9B13-4AE5-AE28-0F5E81D88C2B}" sibTransId="{3BD1F4B0-7453-454F-A14A-FE56C84337AB}"/>
    <dgm:cxn modelId="{349787F6-C522-48A3-9A79-8336CBB92FA0}" type="presOf" srcId="{17F76E49-923E-46CA-8364-D26CACBCD025}" destId="{CF8795A2-0B39-49CF-9E5A-203CAA8C33C6}" srcOrd="1" destOrd="0" presId="urn:microsoft.com/office/officeart/2005/8/layout/cycle8"/>
    <dgm:cxn modelId="{E2DF3F88-0C0A-4343-8558-B06F64994ED6}" type="presOf" srcId="{804975CC-6CF4-47D1-BD0A-940EBDCA7574}" destId="{4AF62A4F-6281-44A9-8CCB-EC1D32ECC29E}" srcOrd="0" destOrd="0" presId="urn:microsoft.com/office/officeart/2005/8/layout/cycle8"/>
    <dgm:cxn modelId="{B6D8AB8D-A3AA-4C27-B658-0598440B92FC}" type="presOf" srcId="{05E172B5-4C68-4BC9-815B-9E2AE5DDFB57}" destId="{2C360389-B675-45DE-A33A-F1C14C06ECE2}" srcOrd="1" destOrd="0" presId="urn:microsoft.com/office/officeart/2005/8/layout/cycle8"/>
    <dgm:cxn modelId="{4237B6ED-DDEE-42B2-8E43-820FA46C28A0}" srcId="{0CC59976-64CC-4537-8D8E-B8FCC07D4A56}" destId="{804975CC-6CF4-47D1-BD0A-940EBDCA7574}" srcOrd="0" destOrd="0" parTransId="{0527C35E-81F7-466F-8D06-63A4EF65A333}" sibTransId="{76296FD6-98EC-4A51-B0AE-603F8E7D623D}"/>
    <dgm:cxn modelId="{16F9D93B-ACDB-49A4-AE4B-5143EA88A525}" srcId="{0CC59976-64CC-4537-8D8E-B8FCC07D4A56}" destId="{67C479B8-79CB-4E3C-AF4B-51F99AF1F0F6}" srcOrd="5" destOrd="0" parTransId="{96F7D31E-F01D-4D75-ADAF-0C5EE9D7676C}" sibTransId="{FA7967A1-D43F-457B-A04F-2D6451A2B03F}"/>
    <dgm:cxn modelId="{A55E5BAA-BC43-4D95-9614-81BFB1C2196C}" srcId="{0CC59976-64CC-4537-8D8E-B8FCC07D4A56}" destId="{05E172B5-4C68-4BC9-815B-9E2AE5DDFB57}" srcOrd="4" destOrd="0" parTransId="{C605A835-60BA-4E4C-A1B7-45FA8A0F045F}" sibTransId="{93A48A5E-E443-4EE8-BA17-BB2D05E5DCBA}"/>
    <dgm:cxn modelId="{41F2AC8D-068A-4633-93B3-1F7CF042C6E9}" srcId="{0CC59976-64CC-4537-8D8E-B8FCC07D4A56}" destId="{DB9137E0-04C3-41DD-92EF-B909727F1245}" srcOrd="1" destOrd="0" parTransId="{1CC5151F-53A8-4196-97AA-63386F8B9A90}" sibTransId="{9DB6A80E-7349-44E0-A016-93394582D131}"/>
    <dgm:cxn modelId="{10AC6F65-CFA1-4664-96BA-31E34285EC17}" srcId="{0CC59976-64CC-4537-8D8E-B8FCC07D4A56}" destId="{17F76E49-923E-46CA-8364-D26CACBCD025}" srcOrd="2" destOrd="0" parTransId="{61273E43-A622-43E7-9F9E-013BA2AC3E56}" sibTransId="{482E5A08-8EA2-4BBB-B2AF-0AFA8970CC88}"/>
    <dgm:cxn modelId="{9D15AAA9-8BCB-4FAC-B630-85375ED2EF34}" type="presParOf" srcId="{5A83CEAF-857D-4241-8103-98853D011D82}" destId="{4AF62A4F-6281-44A9-8CCB-EC1D32ECC29E}" srcOrd="0" destOrd="0" presId="urn:microsoft.com/office/officeart/2005/8/layout/cycle8"/>
    <dgm:cxn modelId="{0A736902-A18C-4F2C-AAF7-6D4C88DB0EC1}" type="presParOf" srcId="{5A83CEAF-857D-4241-8103-98853D011D82}" destId="{0D278E1A-672D-4E79-A420-13FD6E1C6454}" srcOrd="1" destOrd="0" presId="urn:microsoft.com/office/officeart/2005/8/layout/cycle8"/>
    <dgm:cxn modelId="{C67160A8-322F-4CD3-B3CA-EE80896F19F4}" type="presParOf" srcId="{5A83CEAF-857D-4241-8103-98853D011D82}" destId="{C0797E7B-9B21-424A-8FF5-3B0874FDD097}" srcOrd="2" destOrd="0" presId="urn:microsoft.com/office/officeart/2005/8/layout/cycle8"/>
    <dgm:cxn modelId="{5C855A40-E6D1-40B2-BB9D-5FA6919E5C02}" type="presParOf" srcId="{5A83CEAF-857D-4241-8103-98853D011D82}" destId="{740B71DB-D616-4EF1-98F2-8EAEDB8665E1}" srcOrd="3" destOrd="0" presId="urn:microsoft.com/office/officeart/2005/8/layout/cycle8"/>
    <dgm:cxn modelId="{4C12C12C-3D49-425C-8A11-2ED320B460B4}" type="presParOf" srcId="{5A83CEAF-857D-4241-8103-98853D011D82}" destId="{842E3C46-EC8A-4ABB-BCAE-D9BAAC0F901D}" srcOrd="4" destOrd="0" presId="urn:microsoft.com/office/officeart/2005/8/layout/cycle8"/>
    <dgm:cxn modelId="{EBB092BE-21A9-4F7E-B2A3-8D577F2492EC}" type="presParOf" srcId="{5A83CEAF-857D-4241-8103-98853D011D82}" destId="{750BBB24-9553-4978-A5C7-E6BFB7ED49D0}" srcOrd="5" destOrd="0" presId="urn:microsoft.com/office/officeart/2005/8/layout/cycle8"/>
    <dgm:cxn modelId="{E3BC38D1-3309-450E-ACFA-52019331849A}" type="presParOf" srcId="{5A83CEAF-857D-4241-8103-98853D011D82}" destId="{E2647F9B-D437-4C8F-80E6-471F5C0183BF}" srcOrd="6" destOrd="0" presId="urn:microsoft.com/office/officeart/2005/8/layout/cycle8"/>
    <dgm:cxn modelId="{4CA2FA7A-989C-40E3-9EF0-AABDC743DA5E}" type="presParOf" srcId="{5A83CEAF-857D-4241-8103-98853D011D82}" destId="{13877B98-6675-42E9-945C-2FAC2CCA660C}" srcOrd="7" destOrd="0" presId="urn:microsoft.com/office/officeart/2005/8/layout/cycle8"/>
    <dgm:cxn modelId="{3DD909AC-FD3B-4F57-8F3A-5AA66C34FA20}" type="presParOf" srcId="{5A83CEAF-857D-4241-8103-98853D011D82}" destId="{EF4DAB56-0E4E-4262-BFE2-5F22B9C565D7}" srcOrd="8" destOrd="0" presId="urn:microsoft.com/office/officeart/2005/8/layout/cycle8"/>
    <dgm:cxn modelId="{38FC3890-EA57-4043-A863-6BA2AD66DBAE}" type="presParOf" srcId="{5A83CEAF-857D-4241-8103-98853D011D82}" destId="{5A7D453C-E265-42CE-8911-E2E2A2D9A579}" srcOrd="9" destOrd="0" presId="urn:microsoft.com/office/officeart/2005/8/layout/cycle8"/>
    <dgm:cxn modelId="{0788AC8E-C757-497F-9F12-4BC2DB71DDC5}" type="presParOf" srcId="{5A83CEAF-857D-4241-8103-98853D011D82}" destId="{598D2280-9461-4EE1-AA2C-BC3C4C3C41F1}" srcOrd="10" destOrd="0" presId="urn:microsoft.com/office/officeart/2005/8/layout/cycle8"/>
    <dgm:cxn modelId="{17872F03-70C5-47C6-B565-7D7B814E5BFC}" type="presParOf" srcId="{5A83CEAF-857D-4241-8103-98853D011D82}" destId="{CF8795A2-0B39-49CF-9E5A-203CAA8C33C6}" srcOrd="11" destOrd="0" presId="urn:microsoft.com/office/officeart/2005/8/layout/cycle8"/>
    <dgm:cxn modelId="{4C4C4AB6-1829-44FB-A21C-C531C8433408}" type="presParOf" srcId="{5A83CEAF-857D-4241-8103-98853D011D82}" destId="{4EC7F541-63A3-4EAE-B73C-7B624E9A8B04}" srcOrd="12" destOrd="0" presId="urn:microsoft.com/office/officeart/2005/8/layout/cycle8"/>
    <dgm:cxn modelId="{E3D1393E-BA5F-4D80-9CAB-B4BD6F5CEB65}" type="presParOf" srcId="{5A83CEAF-857D-4241-8103-98853D011D82}" destId="{F96A818A-D8C9-41DD-9CB3-C7DE7AE8CF4F}" srcOrd="13" destOrd="0" presId="urn:microsoft.com/office/officeart/2005/8/layout/cycle8"/>
    <dgm:cxn modelId="{EB921A29-9378-409D-B86E-F831EDD0CC5F}" type="presParOf" srcId="{5A83CEAF-857D-4241-8103-98853D011D82}" destId="{BFD46E79-D8E1-4475-A9C1-61CAA34304EE}" srcOrd="14" destOrd="0" presId="urn:microsoft.com/office/officeart/2005/8/layout/cycle8"/>
    <dgm:cxn modelId="{D70ECDDF-3E4C-426A-B98D-764B0C481D94}" type="presParOf" srcId="{5A83CEAF-857D-4241-8103-98853D011D82}" destId="{68657E94-A1A4-466A-A4AE-DF569D48D293}" srcOrd="15" destOrd="0" presId="urn:microsoft.com/office/officeart/2005/8/layout/cycle8"/>
    <dgm:cxn modelId="{2E3BF0BA-C075-4795-8973-5264517267E9}" type="presParOf" srcId="{5A83CEAF-857D-4241-8103-98853D011D82}" destId="{0476E67D-5740-41C1-B512-8D9664E886EA}" srcOrd="16" destOrd="0" presId="urn:microsoft.com/office/officeart/2005/8/layout/cycle8"/>
    <dgm:cxn modelId="{021ABB65-4EF5-4B72-AD9C-8F5F6458BA47}" type="presParOf" srcId="{5A83CEAF-857D-4241-8103-98853D011D82}" destId="{703C93DC-6538-419A-BF89-E09F262006D9}" srcOrd="17" destOrd="0" presId="urn:microsoft.com/office/officeart/2005/8/layout/cycle8"/>
    <dgm:cxn modelId="{C91BAA4C-FD1F-44F6-B4F1-34E4F5527590}" type="presParOf" srcId="{5A83CEAF-857D-4241-8103-98853D011D82}" destId="{8FBBB6A5-D1B6-4EC1-9D4E-3B2FA54A9325}" srcOrd="18" destOrd="0" presId="urn:microsoft.com/office/officeart/2005/8/layout/cycle8"/>
    <dgm:cxn modelId="{97E233D9-011E-42B6-9E1C-04C62051D9EE}" type="presParOf" srcId="{5A83CEAF-857D-4241-8103-98853D011D82}" destId="{2C360389-B675-45DE-A33A-F1C14C06ECE2}" srcOrd="19" destOrd="0" presId="urn:microsoft.com/office/officeart/2005/8/layout/cycle8"/>
    <dgm:cxn modelId="{C8EFB611-F9E3-4D0F-A70B-5478DC7BFF3A}" type="presParOf" srcId="{5A83CEAF-857D-4241-8103-98853D011D82}" destId="{DA87E9FC-B2D7-4745-9F92-BBE64603542E}" srcOrd="20" destOrd="0" presId="urn:microsoft.com/office/officeart/2005/8/layout/cycle8"/>
    <dgm:cxn modelId="{2010EE79-B195-4E5A-9D37-F782A282B298}" type="presParOf" srcId="{5A83CEAF-857D-4241-8103-98853D011D82}" destId="{10953369-E3EE-45C5-BFC4-FB3304D1768D}" srcOrd="21" destOrd="0" presId="urn:microsoft.com/office/officeart/2005/8/layout/cycle8"/>
    <dgm:cxn modelId="{B28998F4-2A04-48CC-8B97-906D880EFF67}" type="presParOf" srcId="{5A83CEAF-857D-4241-8103-98853D011D82}" destId="{FAA213C5-586F-4AC7-B1A6-31CDA7211B37}" srcOrd="22" destOrd="0" presId="urn:microsoft.com/office/officeart/2005/8/layout/cycle8"/>
    <dgm:cxn modelId="{DC6BE444-B10D-4256-B2AD-77F8D518E170}" type="presParOf" srcId="{5A83CEAF-857D-4241-8103-98853D011D82}" destId="{D71A6E66-33C1-424E-9406-2878A3DD5A71}" srcOrd="23" destOrd="0" presId="urn:microsoft.com/office/officeart/2005/8/layout/cycle8"/>
    <dgm:cxn modelId="{595CAF93-B15F-4460-AF9F-01230ACD450D}" type="presParOf" srcId="{5A83CEAF-857D-4241-8103-98853D011D82}" destId="{645E1EC9-0933-4E6B-AECB-D952B70FC643}" srcOrd="24" destOrd="0" presId="urn:microsoft.com/office/officeart/2005/8/layout/cycle8"/>
    <dgm:cxn modelId="{C6584B97-C826-46F8-9748-B34BF20090CD}" type="presParOf" srcId="{5A83CEAF-857D-4241-8103-98853D011D82}" destId="{A4DA3E07-BB5F-47AE-8641-79F859DB5CB5}" srcOrd="25" destOrd="0" presId="urn:microsoft.com/office/officeart/2005/8/layout/cycle8"/>
    <dgm:cxn modelId="{524C5750-7381-42DA-BFAB-42844E0F0719}" type="presParOf" srcId="{5A83CEAF-857D-4241-8103-98853D011D82}" destId="{213181CF-CFAC-4748-ABA5-035FEB22F4F7}" srcOrd="26" destOrd="0" presId="urn:microsoft.com/office/officeart/2005/8/layout/cycle8"/>
    <dgm:cxn modelId="{4A95B7E1-7875-4203-86DE-1273390E2D87}" type="presParOf" srcId="{5A83CEAF-857D-4241-8103-98853D011D82}" destId="{A92B7A11-A671-4B89-9347-B0ACB03A440B}" srcOrd="27" destOrd="0" presId="urn:microsoft.com/office/officeart/2005/8/layout/cycle8"/>
    <dgm:cxn modelId="{4ECC5A4A-960E-422F-A2AB-5C6F429050C6}" type="presParOf" srcId="{5A83CEAF-857D-4241-8103-98853D011D82}" destId="{7BA1513E-5EC7-4F59-860A-3B64659C2085}" srcOrd="28" destOrd="0" presId="urn:microsoft.com/office/officeart/2005/8/layout/cycle8"/>
    <dgm:cxn modelId="{6EB572E9-91F4-41BA-A4EB-28114865D77E}" type="presParOf" srcId="{5A83CEAF-857D-4241-8103-98853D011D82}" destId="{0D69B72D-0C44-42CD-AEA0-3AD3918B2D3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0.07619</cdr:x>
      <cdr:y>0.07353</cdr:y>
    </cdr:from>
    <cdr:to>
      <cdr:x>0.37143</cdr:x>
      <cdr:y>0.15651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76064" y="360040"/>
          <a:ext cx="2232248" cy="40631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Доходы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0.08571</cdr:x>
      <cdr:y>0.48529</cdr:y>
    </cdr:from>
    <cdr:to>
      <cdr:x>0.37143</cdr:x>
      <cdr:y>0.56937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648072" y="2376264"/>
          <a:ext cx="2160240" cy="41170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Расходы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0.08571</cdr:x>
      <cdr:y>0.70588</cdr:y>
    </cdr:from>
    <cdr:to>
      <cdr:x>0.35238</cdr:x>
      <cdr:y>0.77372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648072" y="3456384"/>
          <a:ext cx="2016224" cy="33218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Дефицит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0.40487</cdr:x>
      <cdr:y>0.46032</cdr:y>
    </cdr:from>
    <cdr:to>
      <cdr:x>0.72066</cdr:x>
      <cdr:y>0.56717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1836694" y="2253977"/>
          <a:ext cx="1432583" cy="52322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2800" b="1" dirty="0" smtClean="0">
              <a:solidFill>
                <a:schemeClr val="tx2">
                  <a:lumMod val="75000"/>
                </a:schemeClr>
              </a:solidFill>
              <a:latin typeface="TimesET" pitchFamily="2" charset="0"/>
              <a:ea typeface="Arial Unicode MS" panose="020B0604020202020204" pitchFamily="34" charset="-128"/>
              <a:cs typeface="Arial Unicode MS" panose="020B0604020202020204" pitchFamily="34" charset="-128"/>
            </a:rPr>
            <a:t>2 698,1</a:t>
          </a:r>
          <a:r>
            <a:rPr lang="ru-RU" sz="2800" b="1" dirty="0" smtClean="0">
              <a:solidFill>
                <a:srgbClr val="FF0000"/>
              </a:solidFill>
              <a:latin typeface="TimesET" pitchFamily="2" charset="0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  <a:endParaRPr lang="ru-RU" sz="2800" b="1" cap="all" dirty="0">
            <a:solidFill>
              <a:srgbClr val="FF0000"/>
            </a:solidFill>
            <a:latin typeface="TimesET" pitchFamily="2" charset="0"/>
            <a:cs typeface="+mn-cs"/>
          </a:endParaRPr>
        </a:p>
      </cdr:txBody>
    </cdr:sp>
  </cdr:relSizeAnchor>
  <cdr:relSizeAnchor xmlns:cdr="http://schemas.openxmlformats.org/drawingml/2006/chartDrawing">
    <cdr:from>
      <cdr:x>0.28571</cdr:x>
      <cdr:y>0</cdr:y>
    </cdr:from>
    <cdr:to>
      <cdr:x>0.66729</cdr:x>
      <cdr:y>0.09498</cdr:y>
    </cdr:to>
    <cdr:sp macro="" textlink="">
      <cdr:nvSpPr>
        <cdr:cNvPr id="10" name="TextBox 22"/>
        <cdr:cNvSpPr txBox="1"/>
      </cdr:nvSpPr>
      <cdr:spPr>
        <a:xfrm xmlns:a="http://schemas.openxmlformats.org/drawingml/2006/main">
          <a:off x="1296144" y="-1124744"/>
          <a:ext cx="1731039" cy="43087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rPr>
            <a:t>2016 год</a:t>
          </a:r>
        </a:p>
      </cdr:txBody>
    </cdr:sp>
  </cdr:relSizeAnchor>
  <cdr:relSizeAnchor xmlns:cdr="http://schemas.openxmlformats.org/drawingml/2006/chartDrawing">
    <cdr:from>
      <cdr:x>0.74242</cdr:x>
      <cdr:y>0.64706</cdr:y>
    </cdr:from>
    <cdr:to>
      <cdr:x>1</cdr:x>
      <cdr:y>0.7162</cdr:y>
    </cdr:to>
    <cdr:sp macro="" textlink="">
      <cdr:nvSpPr>
        <cdr:cNvPr id="9" name="TextBox 6"/>
        <cdr:cNvSpPr txBox="1"/>
      </cdr:nvSpPr>
      <cdr:spPr>
        <a:xfrm xmlns:a="http://schemas.openxmlformats.org/drawingml/2006/main">
          <a:off x="3528392" y="3168352"/>
          <a:ext cx="12241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ET" pitchFamily="2" charset="0"/>
            </a:rPr>
            <a:t>3,2%, 85,9</a:t>
          </a:r>
          <a:endParaRPr lang="ru-RU" sz="16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0.5</cdr:x>
      <cdr:y>0.66176</cdr:y>
    </cdr:from>
    <cdr:to>
      <cdr:x>0.72222</cdr:x>
      <cdr:y>0.78119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2376264" y="3240360"/>
          <a:ext cx="105610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ET" pitchFamily="2" charset="0"/>
            </a:rPr>
            <a:t>21,1%</a:t>
          </a:r>
        </a:p>
        <a:p xmlns:a="http://schemas.openxmlformats.org/drawingml/2006/main">
          <a:r>
            <a:rPr lang="ru-RU" sz="1600" b="1" dirty="0" smtClean="0">
              <a:latin typeface="TimesET" pitchFamily="2" charset="0"/>
            </a:rPr>
            <a:t>569,0</a:t>
          </a:r>
          <a:endParaRPr lang="ru-RU" sz="16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0.29799</cdr:x>
      <cdr:y>0.61765</cdr:y>
    </cdr:from>
    <cdr:to>
      <cdr:x>0.5202</cdr:x>
      <cdr:y>0.73708</cdr:y>
    </cdr:to>
    <cdr:sp macro="" textlink="">
      <cdr:nvSpPr>
        <cdr:cNvPr id="12" name="TextBox 6"/>
        <cdr:cNvSpPr txBox="1"/>
      </cdr:nvSpPr>
      <cdr:spPr>
        <a:xfrm xmlns:a="http://schemas.openxmlformats.org/drawingml/2006/main">
          <a:off x="1416206" y="3024350"/>
          <a:ext cx="105605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ET" pitchFamily="2" charset="0"/>
            </a:rPr>
            <a:t>12,2%</a:t>
          </a:r>
        </a:p>
        <a:p xmlns:a="http://schemas.openxmlformats.org/drawingml/2006/main">
          <a:r>
            <a:rPr lang="ru-RU" sz="1600" b="1" dirty="0" smtClean="0">
              <a:latin typeface="TimesET" pitchFamily="2" charset="0"/>
            </a:rPr>
            <a:t>330,0</a:t>
          </a:r>
          <a:endParaRPr lang="ru-RU" sz="16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0.09091</cdr:x>
      <cdr:y>0.55882</cdr:y>
    </cdr:from>
    <cdr:to>
      <cdr:x>0.37879</cdr:x>
      <cdr:y>0.62796</cdr:y>
    </cdr:to>
    <cdr:sp macro="" textlink="">
      <cdr:nvSpPr>
        <cdr:cNvPr id="13" name="TextBox 6"/>
        <cdr:cNvSpPr txBox="1"/>
      </cdr:nvSpPr>
      <cdr:spPr>
        <a:xfrm xmlns:a="http://schemas.openxmlformats.org/drawingml/2006/main">
          <a:off x="432048" y="2736304"/>
          <a:ext cx="136815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600" b="1" dirty="0" smtClean="0">
              <a:latin typeface="TimesET" pitchFamily="2" charset="0"/>
            </a:rPr>
            <a:t>3,0%, 80,0</a:t>
          </a:r>
          <a:endParaRPr lang="ru-RU" sz="16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0.20455</cdr:x>
      <cdr:y>0.24964</cdr:y>
    </cdr:from>
    <cdr:to>
      <cdr:x>0.27273</cdr:x>
      <cdr:y>0.36765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972108" y="1222395"/>
          <a:ext cx="324036" cy="577805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0.71212</cdr:x>
      <cdr:y>0.72059</cdr:y>
    </cdr:from>
    <cdr:to>
      <cdr:x>1</cdr:x>
      <cdr:y>0.89659</cdr:y>
    </cdr:to>
    <cdr:sp macro="" textlink="">
      <cdr:nvSpPr>
        <cdr:cNvPr id="14" name="TextBox 7"/>
        <cdr:cNvSpPr txBox="1"/>
      </cdr:nvSpPr>
      <cdr:spPr>
        <a:xfrm xmlns:a="http://schemas.openxmlformats.org/drawingml/2006/main">
          <a:off x="3384370" y="3528392"/>
          <a:ext cx="1368158" cy="8617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imesET" pitchFamily="2" charset="0"/>
              <a:ea typeface="+mn-ea"/>
              <a:cs typeface="+mn-cs"/>
            </a:defRPr>
          </a:pPr>
          <a:r>
            <a:rPr lang="ru-RU" sz="1400" b="1" dirty="0">
              <a:solidFill>
                <a:prstClr val="black"/>
              </a:solidFill>
              <a:latin typeface="TimesET" pitchFamily="2" charset="0"/>
            </a:rPr>
            <a:t>Обеспечение безопасности дорожного </a:t>
          </a:r>
          <a:r>
            <a:rPr lang="ru-RU" sz="1400" b="1" dirty="0" smtClean="0">
              <a:solidFill>
                <a:prstClr val="black"/>
              </a:solidFill>
              <a:latin typeface="TimesET" pitchFamily="2" charset="0"/>
            </a:rPr>
            <a:t>движения</a:t>
          </a:r>
          <a:endParaRPr lang="ru-RU" sz="14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0.37879</cdr:x>
      <cdr:y>0.85294</cdr:y>
    </cdr:from>
    <cdr:to>
      <cdr:x>0.66667</cdr:x>
      <cdr:y>0.98494</cdr:y>
    </cdr:to>
    <cdr:sp macro="" textlink="">
      <cdr:nvSpPr>
        <cdr:cNvPr id="16" name="TextBox 7"/>
        <cdr:cNvSpPr txBox="1"/>
      </cdr:nvSpPr>
      <cdr:spPr>
        <a:xfrm xmlns:a="http://schemas.openxmlformats.org/drawingml/2006/main">
          <a:off x="1800200" y="4176464"/>
          <a:ext cx="136815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100" b="1" i="0" u="none" strike="noStrike" kern="1200" baseline="0">
              <a:solidFill>
                <a:prstClr val="black"/>
              </a:solidFill>
              <a:latin typeface="TimesET" pitchFamily="2" charset="0"/>
              <a:ea typeface="+mn-ea"/>
              <a:cs typeface="+mn-cs"/>
            </a:defRPr>
          </a:pPr>
          <a:r>
            <a:rPr lang="ru-RU" sz="1400" dirty="0"/>
            <a:t>Развитие сельских территорий</a:t>
          </a:r>
        </a:p>
      </cdr:txBody>
    </cdr:sp>
  </cdr:relSizeAnchor>
  <cdr:relSizeAnchor xmlns:cdr="http://schemas.openxmlformats.org/drawingml/2006/chartDrawing">
    <cdr:from>
      <cdr:x>0.48485</cdr:x>
      <cdr:y>0.79621</cdr:y>
    </cdr:from>
    <cdr:to>
      <cdr:x>0.5</cdr:x>
      <cdr:y>0.85294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2304256" y="3898701"/>
          <a:ext cx="72008" cy="277763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0.03792</cdr:x>
      <cdr:y>0.73529</cdr:y>
    </cdr:from>
    <cdr:to>
      <cdr:x>0.3258</cdr:x>
      <cdr:y>0.91129</cdr:y>
    </cdr:to>
    <cdr:sp macro="" textlink="">
      <cdr:nvSpPr>
        <cdr:cNvPr id="18" name="TextBox 7"/>
        <cdr:cNvSpPr txBox="1"/>
      </cdr:nvSpPr>
      <cdr:spPr>
        <a:xfrm xmlns:a="http://schemas.openxmlformats.org/drawingml/2006/main">
          <a:off x="180206" y="3600400"/>
          <a:ext cx="1368152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100" b="1" i="0" u="none" strike="noStrike" kern="1200" baseline="0">
              <a:solidFill>
                <a:prstClr val="black"/>
              </a:solidFill>
              <a:latin typeface="TimesET" pitchFamily="2" charset="0"/>
              <a:ea typeface="+mn-ea"/>
              <a:cs typeface="+mn-cs"/>
            </a:defRPr>
          </a:pPr>
          <a:r>
            <a:rPr lang="ru-RU" sz="1400" dirty="0"/>
            <a:t>Строительство дорог в городских </a:t>
          </a:r>
          <a:r>
            <a:rPr lang="ru-RU" sz="1400" dirty="0" smtClean="0"/>
            <a:t>округах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0.2197</cdr:x>
      <cdr:y>0.69118</cdr:y>
    </cdr:from>
    <cdr:to>
      <cdr:x>0.28788</cdr:x>
      <cdr:y>0.7332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V="1">
          <a:off x="1044116" y="3384376"/>
          <a:ext cx="324036" cy="205756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0.00112</cdr:x>
      <cdr:y>0.36765</cdr:y>
    </cdr:from>
    <cdr:to>
      <cdr:x>0.24354</cdr:x>
      <cdr:y>0.54365</cdr:y>
    </cdr:to>
    <cdr:sp macro="" textlink="">
      <cdr:nvSpPr>
        <cdr:cNvPr id="21" name="TextBox 7"/>
        <cdr:cNvSpPr txBox="1"/>
      </cdr:nvSpPr>
      <cdr:spPr>
        <a:xfrm xmlns:a="http://schemas.openxmlformats.org/drawingml/2006/main">
          <a:off x="5333" y="1800200"/>
          <a:ext cx="1152108" cy="8617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100" b="1" i="0" u="none" strike="noStrike" kern="1200" baseline="0">
              <a:solidFill>
                <a:prstClr val="black"/>
              </a:solidFill>
              <a:latin typeface="TimesET" pitchFamily="2" charset="0"/>
              <a:ea typeface="+mn-ea"/>
              <a:cs typeface="+mn-cs"/>
            </a:defRPr>
          </a:pPr>
          <a:r>
            <a:rPr lang="ru-RU" sz="1400" dirty="0"/>
            <a:t>Капитальный ремонт дворовых территорий</a:t>
          </a:r>
        </a:p>
      </cdr:txBody>
    </cdr:sp>
  </cdr:relSizeAnchor>
  <cdr:relSizeAnchor xmlns:cdr="http://schemas.openxmlformats.org/drawingml/2006/chartDrawing">
    <cdr:from>
      <cdr:x>0.20455</cdr:x>
      <cdr:y>0.54412</cdr:y>
    </cdr:from>
    <cdr:to>
      <cdr:x>0.25031</cdr:x>
      <cdr:y>0.57354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>
          <a:off x="972108" y="2664296"/>
          <a:ext cx="217515" cy="144056"/>
        </a:xfrm>
        <a:prstGeom xmlns:a="http://schemas.openxmlformats.org/drawingml/2006/main" prst="lin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0.3913</cdr:x>
      <cdr:y>0.42</cdr:y>
    </cdr:from>
    <cdr:to>
      <cdr:x>0.64055</cdr:x>
      <cdr:y>0.55369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512168"/>
          <a:ext cx="1651216" cy="48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ET" pitchFamily="2" charset="0"/>
            </a:rPr>
            <a:t>34 327,1 </a:t>
          </a:r>
        </a:p>
      </cdr:txBody>
    </cdr:sp>
  </cdr:relSizeAnchor>
  <cdr:relSizeAnchor xmlns:cdr="http://schemas.openxmlformats.org/drawingml/2006/chartDrawing">
    <cdr:from>
      <cdr:x>0.78161</cdr:x>
      <cdr:y>0.40714</cdr:y>
    </cdr:from>
    <cdr:to>
      <cdr:x>0.95402</cdr:x>
      <cdr:y>0.49008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4896544" y="1964283"/>
          <a:ext cx="108010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ET" pitchFamily="2" charset="0"/>
            </a:rPr>
            <a:t>30,5%</a:t>
          </a:r>
          <a:endParaRPr lang="ru-RU" sz="20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0.81609</cdr:x>
      <cdr:y>0.70149</cdr:y>
    </cdr:from>
    <cdr:to>
      <cdr:x>0.97701</cdr:x>
      <cdr:y>0.78442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5112568" y="3384376"/>
          <a:ext cx="1008115" cy="4000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ET" pitchFamily="2" charset="0"/>
            </a:rPr>
            <a:t>1,4%</a:t>
          </a:r>
          <a:endParaRPr lang="ru-RU" sz="20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0.53448</cdr:x>
      <cdr:y>0.80597</cdr:y>
    </cdr:from>
    <cdr:to>
      <cdr:x>0.7069</cdr:x>
      <cdr:y>0.8889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3348381" y="3888432"/>
          <a:ext cx="108010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ET" pitchFamily="2" charset="0"/>
            </a:rPr>
            <a:t>18,3%</a:t>
          </a:r>
          <a:endParaRPr lang="ru-RU" sz="20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0.12069</cdr:x>
      <cdr:y>0.67164</cdr:y>
    </cdr:from>
    <cdr:to>
      <cdr:x>0.27011</cdr:x>
      <cdr:y>0.75457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6084" y="3240360"/>
          <a:ext cx="9361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ET" pitchFamily="2" charset="0"/>
            </a:rPr>
            <a:t>21,5%</a:t>
          </a:r>
          <a:endParaRPr lang="ru-RU" sz="20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0.64962</cdr:x>
      <cdr:y>0.3038</cdr:y>
    </cdr:from>
    <cdr:to>
      <cdr:x>0.99612</cdr:x>
      <cdr:y>0.40605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5940152" y="1728192"/>
          <a:ext cx="3168352" cy="58166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prstClr val="black"/>
              </a:solidFill>
              <a:latin typeface="TimesET" pitchFamily="2" charset="0"/>
            </a:rPr>
            <a:t>Социальная политика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prstClr val="black"/>
              </a:solidFill>
              <a:latin typeface="TimesET" pitchFamily="2" charset="0"/>
            </a:rPr>
            <a:t>на 2016 год</a:t>
          </a:r>
          <a:endParaRPr lang="ru-RU" sz="16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0.64962</cdr:x>
      <cdr:y>0.43038</cdr:y>
    </cdr:from>
    <cdr:to>
      <cdr:x>0.87799</cdr:x>
      <cdr:y>0.50989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5940152" y="2448272"/>
          <a:ext cx="2088233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социальное обеспечение населения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0.64962</cdr:x>
      <cdr:y>0.53165</cdr:y>
    </cdr:from>
    <cdr:to>
      <cdr:x>0.87799</cdr:x>
      <cdr:y>0.61115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5940152" y="3024336"/>
          <a:ext cx="2088233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охрана семьи и детства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0.64962</cdr:x>
      <cdr:y>0.63291</cdr:y>
    </cdr:from>
    <cdr:to>
      <cdr:x>0.87799</cdr:x>
      <cdr:y>0.71242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5940152" y="3600400"/>
          <a:ext cx="2088233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социальное обслуживание населения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0.64962</cdr:x>
      <cdr:y>0.73418</cdr:y>
    </cdr:from>
    <cdr:to>
      <cdr:x>0.87799</cdr:x>
      <cdr:y>0.81369</cdr:y>
    </cdr:to>
    <cdr:sp macro="" textlink="">
      <cdr:nvSpPr>
        <cdr:cNvPr id="16" name="Скругленный прямоугольник 15"/>
        <cdr:cNvSpPr/>
      </cdr:nvSpPr>
      <cdr:spPr>
        <a:xfrm xmlns:a="http://schemas.openxmlformats.org/drawingml/2006/main">
          <a:off x="5940152" y="4176464"/>
          <a:ext cx="2088233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пенсионное </a:t>
          </a:r>
          <a:r>
            <a:rPr lang="ru-RU" sz="1200" b="1" dirty="0">
              <a:solidFill>
                <a:prstClr val="black"/>
              </a:solidFill>
              <a:latin typeface="TimesET" pitchFamily="2" charset="0"/>
            </a:rPr>
            <a:t>обеспечение</a:t>
          </a:r>
        </a:p>
      </cdr:txBody>
    </cdr:sp>
  </cdr:relSizeAnchor>
  <cdr:relSizeAnchor xmlns:cdr="http://schemas.openxmlformats.org/drawingml/2006/chartDrawing">
    <cdr:from>
      <cdr:x>0.64962</cdr:x>
      <cdr:y>0.83544</cdr:y>
    </cdr:from>
    <cdr:to>
      <cdr:x>0.87799</cdr:x>
      <cdr:y>0.91495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5940152" y="4752528"/>
          <a:ext cx="2088233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другие </a:t>
          </a:r>
          <a:r>
            <a:rPr lang="ru-RU" sz="1200" b="1" dirty="0">
              <a:solidFill>
                <a:prstClr val="black"/>
              </a:solidFill>
              <a:latin typeface="TimesET" pitchFamily="2" charset="0"/>
            </a:rPr>
            <a:t>вопросы в области социальной политики</a:t>
          </a:r>
        </a:p>
      </cdr:txBody>
    </cdr:sp>
  </cdr:relSizeAnchor>
  <cdr:relSizeAnchor xmlns:cdr="http://schemas.openxmlformats.org/drawingml/2006/chartDrawing">
    <cdr:from>
      <cdr:x>0.89531</cdr:x>
      <cdr:y>0.43038</cdr:y>
    </cdr:from>
    <cdr:to>
      <cdr:x>1</cdr:x>
      <cdr:y>0.50989</cdr:y>
    </cdr:to>
    <cdr:sp macro="" textlink="">
      <cdr:nvSpPr>
        <cdr:cNvPr id="18" name="Скругленный прямоугольник 17"/>
        <cdr:cNvSpPr/>
      </cdr:nvSpPr>
      <cdr:spPr>
        <a:xfrm xmlns:a="http://schemas.openxmlformats.org/drawingml/2006/main">
          <a:off x="8186688" y="2448272"/>
          <a:ext cx="957312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5659,7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0.89431</cdr:x>
      <cdr:y>0.53165</cdr:y>
    </cdr:from>
    <cdr:to>
      <cdr:x>0.999</cdr:x>
      <cdr:y>0.61115</cdr:y>
    </cdr:to>
    <cdr:sp macro="" textlink="">
      <cdr:nvSpPr>
        <cdr:cNvPr id="19" name="Скругленный прямоугольник 18"/>
        <cdr:cNvSpPr/>
      </cdr:nvSpPr>
      <cdr:spPr>
        <a:xfrm xmlns:a="http://schemas.openxmlformats.org/drawingml/2006/main">
          <a:off x="8177544" y="3024336"/>
          <a:ext cx="957312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899,1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0.89531</cdr:x>
      <cdr:y>0.63291</cdr:y>
    </cdr:from>
    <cdr:to>
      <cdr:x>1</cdr:x>
      <cdr:y>0.71242</cdr:y>
    </cdr:to>
    <cdr:sp macro="" textlink="">
      <cdr:nvSpPr>
        <cdr:cNvPr id="20" name="Скругленный прямоугольник 19"/>
        <cdr:cNvSpPr/>
      </cdr:nvSpPr>
      <cdr:spPr>
        <a:xfrm xmlns:a="http://schemas.openxmlformats.org/drawingml/2006/main">
          <a:off x="8186688" y="3600400"/>
          <a:ext cx="957312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749,4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0.89531</cdr:x>
      <cdr:y>0.73418</cdr:y>
    </cdr:from>
    <cdr:to>
      <cdr:x>1</cdr:x>
      <cdr:y>0.81369</cdr:y>
    </cdr:to>
    <cdr:sp macro="" textlink="">
      <cdr:nvSpPr>
        <cdr:cNvPr id="21" name="Скругленный прямоугольник 20"/>
        <cdr:cNvSpPr/>
      </cdr:nvSpPr>
      <cdr:spPr>
        <a:xfrm xmlns:a="http://schemas.openxmlformats.org/drawingml/2006/main">
          <a:off x="8186688" y="4176464"/>
          <a:ext cx="957312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30,9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0.89531</cdr:x>
      <cdr:y>0.83544</cdr:y>
    </cdr:from>
    <cdr:to>
      <cdr:x>1</cdr:x>
      <cdr:y>0.91495</cdr:y>
    </cdr:to>
    <cdr:sp macro="" textlink="">
      <cdr:nvSpPr>
        <cdr:cNvPr id="22" name="Скругленный прямоугольник 21"/>
        <cdr:cNvSpPr/>
      </cdr:nvSpPr>
      <cdr:spPr>
        <a:xfrm xmlns:a="http://schemas.openxmlformats.org/drawingml/2006/main">
          <a:off x="8186688" y="4752528"/>
          <a:ext cx="957312" cy="45229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prstClr val="black"/>
              </a:solidFill>
              <a:latin typeface="TimesET" pitchFamily="2" charset="0"/>
            </a:rPr>
            <a:t>43,9</a:t>
          </a:r>
          <a:endParaRPr lang="ru-RU" sz="12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0.5</cdr:x>
      <cdr:y>0.64557</cdr:y>
    </cdr:from>
    <cdr:to>
      <cdr:x>0.62206</cdr:x>
      <cdr:y>0.72152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572000" y="3672408"/>
          <a:ext cx="1116124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latin typeface="TimesET" pitchFamily="2" charset="0"/>
            </a:rPr>
            <a:t>+306,6</a:t>
          </a:r>
          <a:endParaRPr lang="ru-RU" sz="1600" b="1" dirty="0">
            <a:solidFill>
              <a:srgbClr val="FF0000"/>
            </a:solidFill>
            <a:latin typeface="TimesET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0.08516</cdr:x>
      <cdr:y>0.0515</cdr:y>
    </cdr:from>
    <cdr:to>
      <cdr:x>0.36539</cdr:x>
      <cdr:y>0.13448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15060" y="218786"/>
          <a:ext cx="1036693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Доходы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0.11837</cdr:x>
      <cdr:y>0.47981</cdr:y>
    </cdr:from>
    <cdr:to>
      <cdr:x>0.37992</cdr:x>
      <cdr:y>0.56389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437911" y="2038317"/>
          <a:ext cx="967587" cy="35718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Расходы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0.08516</cdr:x>
      <cdr:y>0.70638</cdr:y>
    </cdr:from>
    <cdr:to>
      <cdr:x>0.33826</cdr:x>
      <cdr:y>0.77422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315060" y="3000813"/>
          <a:ext cx="936327" cy="28819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Дефицит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0.08516</cdr:x>
      <cdr:y>0.0515</cdr:y>
    </cdr:from>
    <cdr:to>
      <cdr:x>0.36539</cdr:x>
      <cdr:y>0.13448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15060" y="218786"/>
          <a:ext cx="1036693" cy="3525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Доходы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0.10429</cdr:x>
      <cdr:y>0.48768</cdr:y>
    </cdr:from>
    <cdr:to>
      <cdr:x>0.36584</cdr:x>
      <cdr:y>0.57176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385819" y="2071733"/>
          <a:ext cx="967587" cy="35718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Расходы бюджета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0.08483</cdr:x>
      <cdr:y>0.6938</cdr:y>
    </cdr:from>
    <cdr:to>
      <cdr:x>0.33793</cdr:x>
      <cdr:y>0.76164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313811" y="2947363"/>
          <a:ext cx="936327" cy="28819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FF66"/>
        </a:solidFill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1"/>
              </a:solidFill>
              <a:latin typeface="TimesET" pitchFamily="2" charset="0"/>
            </a:rPr>
            <a:t>Дефицит</a:t>
          </a:r>
          <a:endParaRPr lang="ru-RU" sz="1200" b="1" dirty="0">
            <a:solidFill>
              <a:schemeClr val="tx1"/>
            </a:solidFill>
            <a:latin typeface="TimesET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0.35825</cdr:x>
      <cdr:y>0.32935</cdr:y>
    </cdr:from>
    <cdr:to>
      <cdr:x>0.45596</cdr:x>
      <cdr:y>0.37922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275856" y="1912057"/>
          <a:ext cx="893460" cy="28952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113,7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0.38975</cdr:x>
      <cdr:y>0.23574</cdr:y>
    </cdr:from>
    <cdr:to>
      <cdr:x>0.49526</cdr:x>
      <cdr:y>0.28812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563888" y="1368574"/>
          <a:ext cx="964783" cy="30409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91,4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0.73625</cdr:x>
      <cdr:y>0.03001</cdr:y>
    </cdr:from>
    <cdr:to>
      <cdr:x>0.85437</cdr:x>
      <cdr:y>0.10443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6732240" y="174196"/>
          <a:ext cx="1080120" cy="432048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103,4%</a:t>
          </a:r>
          <a:endParaRPr lang="ru-RU" sz="1800" b="1" dirty="0">
            <a:solidFill>
              <a:schemeClr val="bg1"/>
            </a:solidFill>
            <a:latin typeface="TimesET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0.32675</cdr:x>
      <cdr:y>0.52098</cdr:y>
    </cdr:from>
    <cdr:to>
      <cdr:x>0.43226</cdr:x>
      <cdr:y>0.57361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987824" y="3024559"/>
          <a:ext cx="964783" cy="3055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102,0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0.2795</cdr:x>
      <cdr:y>0.69463</cdr:y>
    </cdr:from>
    <cdr:to>
      <cdr:x>0.38187</cdr:x>
      <cdr:y>0.74727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2555776" y="4032671"/>
          <a:ext cx="936071" cy="305601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78,0%</a:t>
          </a:r>
          <a:endParaRPr lang="ru-RU" sz="11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0.39695</cdr:y>
    </cdr:from>
    <cdr:to>
      <cdr:x>0.96461</cdr:x>
      <cdr:y>0.54579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6660232" y="2304479"/>
          <a:ext cx="2160179" cy="86408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prstClr val="black"/>
              </a:solidFill>
              <a:latin typeface="TimesET" pitchFamily="2" charset="0"/>
            </a:rPr>
            <a:t>102,7</a:t>
          </a:r>
          <a:r>
            <a:rPr lang="en-US" sz="2000" b="1" dirty="0" smtClean="0">
              <a:solidFill>
                <a:prstClr val="black"/>
              </a:solidFill>
              <a:latin typeface="TimesET" pitchFamily="2" charset="0"/>
            </a:rPr>
            <a:t> </a:t>
          </a:r>
          <a:r>
            <a:rPr lang="ru-RU" sz="2000" b="1" dirty="0" smtClean="0">
              <a:solidFill>
                <a:prstClr val="black"/>
              </a:solidFill>
              <a:latin typeface="TimesET" pitchFamily="2" charset="0"/>
            </a:rPr>
            <a:t>%</a:t>
          </a:r>
          <a:endParaRPr lang="ru-RU" sz="20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0.44488</cdr:x>
      <cdr:y>0.13648</cdr:y>
    </cdr:from>
    <cdr:to>
      <cdr:x>0.55064</cdr:x>
      <cdr:y>0.18961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067944" y="792311"/>
          <a:ext cx="967069" cy="30844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108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,2%</a:t>
          </a:r>
          <a:endParaRPr lang="ru-RU" sz="1100" b="1" dirty="0">
            <a:solidFill>
              <a:schemeClr val="bg1"/>
            </a:solidFill>
            <a:latin typeface="TimesET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0.35038</cdr:x>
      <cdr:y>0.42678</cdr:y>
    </cdr:from>
    <cdr:to>
      <cdr:x>0.44809</cdr:x>
      <cdr:y>0.47665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3203848" y="2477641"/>
          <a:ext cx="893460" cy="28952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104,6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0.29525</cdr:x>
      <cdr:y>0.60781</cdr:y>
    </cdr:from>
    <cdr:to>
      <cdr:x>0.40076</cdr:x>
      <cdr:y>0.66044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2699792" y="3528615"/>
          <a:ext cx="964783" cy="30554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chemeClr val="bg1"/>
              </a:solidFill>
              <a:latin typeface="TimesET" pitchFamily="2" charset="0"/>
              <a:cs typeface="Times New Roman" pitchFamily="18" charset="0"/>
            </a:rPr>
            <a:t>99,7</a:t>
          </a:r>
          <a:r>
            <a:rPr lang="ru-RU" sz="1100" b="1" dirty="0" smtClean="0">
              <a:solidFill>
                <a:schemeClr val="bg1"/>
              </a:solidFill>
              <a:latin typeface="TimesET" pitchFamily="2" charset="0"/>
            </a:rPr>
            <a:t>%</a:t>
          </a:r>
          <a:endParaRPr lang="ru-RU" sz="1100" b="1" dirty="0">
            <a:solidFill>
              <a:schemeClr val="bg1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0.311</cdr:x>
      <cdr:y>0.76905</cdr:y>
    </cdr:from>
    <cdr:to>
      <cdr:x>0.42913</cdr:x>
      <cdr:y>0.84347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2843808" y="4464719"/>
          <a:ext cx="1080120" cy="43203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ET" pitchFamily="2" charset="0"/>
              <a:cs typeface="Times New Roman" pitchFamily="18" charset="0"/>
            </a:rPr>
            <a:t>87,6%</a:t>
          </a:r>
          <a:endParaRPr lang="ru-RU" sz="1800" b="1" dirty="0">
            <a:solidFill>
              <a:schemeClr val="tx1"/>
            </a:solidFill>
            <a:latin typeface="TimesET" pitchFamily="2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0.21429</cdr:x>
      <cdr:y>0.02632</cdr:y>
    </cdr:from>
    <cdr:to>
      <cdr:x>0.38095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72009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15406,6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</cdr:x>
      <cdr:y>0.35033</cdr:y>
    </cdr:from>
    <cdr:to>
      <cdr:x>0.2234</cdr:x>
      <cdr:y>0.52632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958603"/>
          <a:ext cx="1576516" cy="48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Первоначальный план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0.35127</cdr:x>
      <cdr:y>0.27919</cdr:y>
    </cdr:from>
    <cdr:to>
      <cdr:x>0.38189</cdr:x>
      <cdr:y>0.46341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478839" y="824274"/>
          <a:ext cx="216079" cy="54387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0.81633</cdr:x>
      <cdr:y>0.13158</cdr:y>
    </cdr:from>
    <cdr:to>
      <cdr:x>0.9898</cdr:x>
      <cdr:y>0.39474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760640" y="360041"/>
          <a:ext cx="1224136" cy="72008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prstClr val="black"/>
              </a:solidFill>
              <a:latin typeface="TimesET" pitchFamily="2" charset="0"/>
            </a:rPr>
            <a:t>66,5% к уровню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prstClr val="black"/>
              </a:solidFill>
              <a:latin typeface="TimesET" pitchFamily="2" charset="0"/>
            </a:rPr>
            <a:t>2015 года</a:t>
          </a:r>
          <a:endParaRPr lang="ru-RU" sz="1400" b="1" dirty="0">
            <a:solidFill>
              <a:prstClr val="black"/>
            </a:solidFill>
            <a:latin typeface="TimesET" pitchFamily="2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0.18391</cdr:x>
      <cdr:y>0.01408</cdr:y>
    </cdr:from>
    <cdr:to>
      <cdr:x>0.39744</cdr:x>
      <cdr:y>0.09858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32942" y="72008"/>
          <a:ext cx="1199306" cy="432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ET" pitchFamily="2" charset="0"/>
            </a:rPr>
            <a:t>40964,9</a:t>
          </a:r>
          <a:endParaRPr lang="ru-RU" sz="18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0.63218</cdr:x>
      <cdr:y>0.09859</cdr:y>
    </cdr:from>
    <cdr:to>
      <cdr:x>0.83333</cdr:x>
      <cdr:y>0.1831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550738" y="504056"/>
          <a:ext cx="1129781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ET" pitchFamily="2" charset="0"/>
            </a:rPr>
            <a:t>34 327,1</a:t>
          </a:r>
          <a:endParaRPr lang="ru-RU" sz="18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0.07692</cdr:x>
      <cdr:y>0.3097</cdr:y>
    </cdr:from>
    <cdr:to>
      <cdr:x>0.97436</cdr:x>
      <cdr:y>0.32379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432048" y="1583382"/>
          <a:ext cx="5040560" cy="72008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2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0.80769</cdr:x>
      <cdr:y>0.21111</cdr:y>
    </cdr:from>
    <cdr:to>
      <cdr:x>1</cdr:x>
      <cdr:y>0.29562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536504" y="1079326"/>
          <a:ext cx="1080120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TimesET" pitchFamily="2" charset="0"/>
            </a:rPr>
            <a:t>96,4%</a:t>
          </a:r>
          <a:endParaRPr lang="ru-RU" sz="2000" b="1" dirty="0">
            <a:solidFill>
              <a:srgbClr val="FF0000"/>
            </a:solidFill>
            <a:latin typeface="TimesET" pitchFamily="2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0.21111</cdr:x>
      <cdr:y>0.39944</cdr:y>
    </cdr:from>
    <cdr:to>
      <cdr:x>0.42626</cdr:x>
      <cdr:y>0.46894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7704" y="2201862"/>
          <a:ext cx="1944216" cy="383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ET" pitchFamily="2" charset="0"/>
            </a:rPr>
            <a:t>33 863,8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0.22422</cdr:x>
      <cdr:y>0.33198</cdr:y>
    </cdr:from>
    <cdr:to>
      <cdr:x>0.37244</cdr:x>
      <cdr:y>0.4125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2722" y="1349162"/>
          <a:ext cx="907436" cy="327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prstClr val="black"/>
              </a:solidFill>
              <a:effectLst/>
            </a:rPr>
            <a:t>2 621,7</a:t>
          </a:r>
          <a:endParaRPr lang="ru-RU" sz="1800" b="1" kern="1200" dirty="0">
            <a:solidFill>
              <a:prstClr val="black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0.63065</cdr:x>
      <cdr:y>0.03346</cdr:y>
    </cdr:from>
    <cdr:to>
      <cdr:x>0.77615</cdr:x>
      <cdr:y>0.10801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57294" y="135991"/>
          <a:ext cx="936104" cy="3029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prstClr val="black"/>
              </a:solidFill>
            </a:rPr>
            <a:t>4 606,1</a:t>
          </a:r>
          <a:endParaRPr lang="ru-RU" sz="1800" b="1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0.41653</cdr:x>
      <cdr:y>0.49934</cdr:y>
    </cdr:from>
    <cdr:to>
      <cdr:x>0.57578</cdr:x>
      <cdr:y>0.56179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705716">
          <a:off x="2679753" y="2029304"/>
          <a:ext cx="1024586" cy="253791"/>
        </a:xfrm>
        <a:prstGeom xmlns:a="http://schemas.openxmlformats.org/drawingml/2006/main" prst="rightArrow">
          <a:avLst>
            <a:gd name="adj1" fmla="val 46127"/>
            <a:gd name="adj2" fmla="val 92763"/>
          </a:avLst>
        </a:prstGeom>
        <a:ln xmlns:a="http://schemas.openxmlformats.org/drawingml/2006/main">
          <a:solidFill>
            <a:srgbClr val="E82D0E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b="1" dirty="0">
            <a:ln w="18000">
              <a:solidFill>
                <a:srgbClr val="C0504D">
                  <a:satMod val="140000"/>
                </a:srgb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0.42943</cdr:x>
      <cdr:y>0.57418</cdr:y>
    </cdr:from>
    <cdr:to>
      <cdr:x>0.60088</cdr:x>
      <cdr:y>0.65748</cdr:y>
    </cdr:to>
    <cdr:sp macro="" textlink="">
      <cdr:nvSpPr>
        <cdr:cNvPr id="5" name="TextBox 16"/>
        <cdr:cNvSpPr txBox="1"/>
      </cdr:nvSpPr>
      <cdr:spPr>
        <a:xfrm xmlns:a="http://schemas.openxmlformats.org/drawingml/2006/main" rot="19585276">
          <a:off x="2762739" y="2333450"/>
          <a:ext cx="1103052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36000" rIns="0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ru-RU" sz="1600" b="1" dirty="0" smtClean="0">
              <a:solidFill>
                <a:srgbClr val="FF0000"/>
              </a:solidFill>
            </a:rPr>
            <a:t>в 1,8 раза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0.39928</cdr:x>
      <cdr:y>0.3836</cdr:y>
    </cdr:from>
    <cdr:to>
      <cdr:x>0.54337</cdr:x>
      <cdr:y>0.4669</cdr:y>
    </cdr:to>
    <cdr:sp macro="" textlink="">
      <cdr:nvSpPr>
        <cdr:cNvPr id="6" name="TextBox 19"/>
        <cdr:cNvSpPr txBox="1"/>
      </cdr:nvSpPr>
      <cdr:spPr>
        <a:xfrm xmlns:a="http://schemas.openxmlformats.org/drawingml/2006/main" rot="19691103">
          <a:off x="2444481" y="1558939"/>
          <a:ext cx="88215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ru-RU" sz="1600" b="1" dirty="0" smtClean="0">
              <a:solidFill>
                <a:srgbClr val="FF0000"/>
              </a:solidFill>
            </a:rPr>
            <a:t>+1769,8</a:t>
          </a:r>
          <a:endParaRPr lang="ru-RU" sz="16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0.58877</cdr:x>
      <cdr:y>0.12195</cdr:y>
    </cdr:from>
    <cdr:to>
      <cdr:x>0.85862</cdr:x>
      <cdr:y>0.21951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28192" y="36004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0.41935</cdr:x>
      <cdr:y>0.5</cdr:y>
    </cdr:from>
    <cdr:to>
      <cdr:x>0.56218</cdr:x>
      <cdr:y>0.55556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872208" y="1944216"/>
          <a:ext cx="637664" cy="216041"/>
        </a:xfrm>
        <a:prstGeom xmlns:a="http://schemas.openxmlformats.org/drawingml/2006/main" prst="straightConnector1">
          <a:avLst/>
        </a:prstGeom>
        <a:ln xmlns:a="http://schemas.openxmlformats.org/drawingml/2006/main" w="57150"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0.41508</cdr:x>
      <cdr:y>0.42236</cdr:y>
    </cdr:from>
    <cdr:to>
      <cdr:x>0.59522</cdr:x>
      <cdr:y>0.50244</cdr:y>
    </cdr:to>
    <cdr:sp macro="" textlink="">
      <cdr:nvSpPr>
        <cdr:cNvPr id="7" name="TextBox 1"/>
        <cdr:cNvSpPr txBox="1"/>
      </cdr:nvSpPr>
      <cdr:spPr>
        <a:xfrm xmlns:a="http://schemas.openxmlformats.org/drawingml/2006/main" rot="20370534">
          <a:off x="1853125" y="1794375"/>
          <a:ext cx="804251" cy="34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TimesET" pitchFamily="2" charset="0"/>
            </a:rPr>
            <a:t>+303,6</a:t>
          </a:r>
          <a:endParaRPr lang="ru-RU" sz="1400" b="1" dirty="0">
            <a:solidFill>
              <a:srgbClr val="FF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0.40921</cdr:x>
      <cdr:y>0.56326</cdr:y>
    </cdr:from>
    <cdr:to>
      <cdr:x>0.60577</cdr:x>
      <cdr:y>0.64333</cdr:y>
    </cdr:to>
    <cdr:sp macro="" textlink="">
      <cdr:nvSpPr>
        <cdr:cNvPr id="8" name="TextBox 1"/>
        <cdr:cNvSpPr txBox="1"/>
      </cdr:nvSpPr>
      <cdr:spPr>
        <a:xfrm xmlns:a="http://schemas.openxmlformats.org/drawingml/2006/main" rot="20370534">
          <a:off x="1826932" y="2392974"/>
          <a:ext cx="877534" cy="34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TimesET" pitchFamily="2" charset="0"/>
            </a:rPr>
            <a:t>+12,7%</a:t>
          </a:r>
          <a:endParaRPr lang="ru-RU" sz="1400" b="1" dirty="0">
            <a:solidFill>
              <a:srgbClr val="FF0000"/>
            </a:solidFill>
            <a:latin typeface="TimesET" pitchFamily="2" charset="0"/>
          </a:endParaRPr>
        </a:p>
      </cdr:txBody>
    </cdr:sp>
  </cdr:relSizeAnchor>
  <cdr:relSizeAnchor xmlns:cdr="http://schemas.openxmlformats.org/drawingml/2006/chartDrawing">
    <cdr:from>
      <cdr:x>0.17742</cdr:x>
      <cdr:y>0.31231</cdr:y>
    </cdr:from>
    <cdr:to>
      <cdr:x>0.40323</cdr:x>
      <cdr:y>0.39044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1439289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ET" pitchFamily="2" charset="0"/>
            </a:rPr>
            <a:t>2 394,5</a:t>
          </a:r>
          <a:endParaRPr lang="ru-RU" sz="1800" b="1" dirty="0">
            <a:latin typeface="TimesET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3"/>
            <a:ext cx="2946401" cy="496886"/>
          </a:xfrm>
          <a:prstGeom prst="rect">
            <a:avLst/>
          </a:prstGeom>
        </p:spPr>
        <p:txBody>
          <a:bodyPr vert="horz" lIns="92124" tIns="46061" rIns="92124" bIns="46061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2" y="13"/>
            <a:ext cx="2946401" cy="496886"/>
          </a:xfrm>
          <a:prstGeom prst="rect">
            <a:avLst/>
          </a:prstGeom>
        </p:spPr>
        <p:txBody>
          <a:bodyPr vert="horz" lIns="92124" tIns="46061" rIns="92124" bIns="46061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92BCE1-D047-434E-AE8A-34A1B0871F83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9763"/>
            <a:ext cx="2946401" cy="496886"/>
          </a:xfrm>
          <a:prstGeom prst="rect">
            <a:avLst/>
          </a:prstGeom>
        </p:spPr>
        <p:txBody>
          <a:bodyPr vert="horz" lIns="92124" tIns="46061" rIns="92124" bIns="46061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2" y="9429763"/>
            <a:ext cx="2946401" cy="496886"/>
          </a:xfrm>
          <a:prstGeom prst="rect">
            <a:avLst/>
          </a:prstGeom>
        </p:spPr>
        <p:txBody>
          <a:bodyPr vert="horz" lIns="92124" tIns="46061" rIns="92124" bIns="46061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4FD5E6-E432-4B6D-AF35-EA9AAA762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276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3"/>
            <a:ext cx="2944813" cy="496886"/>
          </a:xfrm>
          <a:prstGeom prst="rect">
            <a:avLst/>
          </a:prstGeom>
        </p:spPr>
        <p:txBody>
          <a:bodyPr vert="horz" lIns="92841" tIns="46419" rIns="92841" bIns="464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96" y="13"/>
            <a:ext cx="2944813" cy="496886"/>
          </a:xfrm>
          <a:prstGeom prst="rect">
            <a:avLst/>
          </a:prstGeom>
        </p:spPr>
        <p:txBody>
          <a:bodyPr vert="horz" lIns="92841" tIns="46419" rIns="92841" bIns="464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DB170-E944-4BEC-9421-2E810EBD87A4}" type="datetimeFigureOut">
              <a:rPr lang="ru-RU"/>
              <a:pPr>
                <a:defRPr/>
              </a:pPr>
              <a:t>22.06.2016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1363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1" tIns="46419" rIns="92841" bIns="464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2" y="4714886"/>
            <a:ext cx="5438775" cy="4468811"/>
          </a:xfrm>
          <a:prstGeom prst="rect">
            <a:avLst/>
          </a:prstGeom>
        </p:spPr>
        <p:txBody>
          <a:bodyPr vert="horz" lIns="92841" tIns="46419" rIns="92841" bIns="4641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29763"/>
            <a:ext cx="2944813" cy="496886"/>
          </a:xfrm>
          <a:prstGeom prst="rect">
            <a:avLst/>
          </a:prstGeom>
        </p:spPr>
        <p:txBody>
          <a:bodyPr vert="horz" lIns="92841" tIns="46419" rIns="92841" bIns="464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96" y="9429763"/>
            <a:ext cx="2944813" cy="496886"/>
          </a:xfrm>
          <a:prstGeom prst="rect">
            <a:avLst/>
          </a:prstGeom>
        </p:spPr>
        <p:txBody>
          <a:bodyPr vert="horz" lIns="92841" tIns="46419" rIns="92841" bIns="464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65034E-8202-4810-A52B-758A6B41B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502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85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59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47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988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07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064DE-46E2-4C9A-BC1B-3C3A64B2FAC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31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64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883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13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789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83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07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07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07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80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14FC1-0E4A-43CB-9457-12BA76E9BB7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0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14FC1-0E4A-43CB-9457-12BA76E9BB7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10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0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D65D2-AF96-4C78-AEDA-9DFF17FCB99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0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60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32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053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906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E1-66C4-4F48-BFD9-86E397011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22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844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174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09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572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>
                <a:solidFill>
                  <a:prstClr val="black"/>
                </a:solidFill>
              </a:rPr>
              <a:t>       </a:t>
            </a:r>
            <a:endParaRPr lang="ru-RU" altLang="ru-RU" sz="2400" smtClean="0">
              <a:solidFill>
                <a:prstClr val="white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445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548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86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731F-7F52-40DC-AF5D-CBDE02818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331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02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E7D-78E9-4FE7-93B4-8BAB9F99C5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61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B32-68AE-49B9-955B-4274044F9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239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0878-F4A4-451E-9303-BB79F9C40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58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CEDE-EA38-4DFE-BD2A-45A3C897A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1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5B79-786B-4F1F-9910-0C55024CE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351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9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mtClean="0"/>
              <a:t>       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pic>
        <p:nvPicPr>
          <p:cNvPr id="4" name="Picture 5" descr="gerb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688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980728"/>
          </a:xfrm>
        </p:spPr>
        <p:txBody>
          <a:bodyPr/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BE4-DC40-4A96-AB83-42E61AAB2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97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0A1B-5D5B-4950-9927-989229AB51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33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0AAD-D0A0-427E-BFD9-AA842AF795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8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7422-737D-42C0-BA43-86334F6E94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7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83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23.05.2012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7B3CE-7695-4364-ABD3-9FB642265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8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6.jpe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10" Type="http://schemas.openxmlformats.org/officeDocument/2006/relationships/image" Target="../media/image38.jpeg"/><Relationship Id="rId4" Type="http://schemas.microsoft.com/office/2007/relationships/hdphoto" Target="../media/hdphoto6.wdp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150" y="4306163"/>
            <a:ext cx="5976937" cy="309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585" y="3823443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 bwMode="auto">
          <a:xfrm>
            <a:off x="601553" y="260648"/>
            <a:ext cx="7786871" cy="10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Министерство финансов Чувашской Республики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 bwMode="auto">
          <a:xfrm>
            <a:off x="601553" y="1556792"/>
            <a:ext cx="8280920" cy="14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0"/>
                <a:cs typeface="Calibri" pitchFamily="34" charset="0"/>
              </a:rPr>
              <a:t>Бюджет для граждан</a:t>
            </a:r>
            <a:endParaRPr kumimoji="0" lang="ru-RU" sz="44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 bwMode="auto">
          <a:xfrm>
            <a:off x="597266" y="4725144"/>
            <a:ext cx="5198870" cy="13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 </a:t>
            </a: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проекту </a:t>
            </a: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закона </a:t>
            </a: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Чувашской Республики </a:t>
            </a: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республиканском бюджете Чувашской Республики на 2016 год»</a:t>
            </a:r>
          </a:p>
        </p:txBody>
      </p:sp>
    </p:spTree>
    <p:extLst>
      <p:ext uri="{BB962C8B-B14F-4D97-AF65-F5344CB8AC3E}">
        <p14:creationId xmlns:p14="http://schemas.microsoft.com/office/powerpoint/2010/main" xmlns="" val="2450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ОБП\Лукин\Картинки\УС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368" y="1151198"/>
            <a:ext cx="32194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ОБП\Лукин\Картинки\УС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7241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Налоги, взимаемые </a:t>
            </a:r>
            <a:r>
              <a:rPr lang="ru-RU" sz="2800" dirty="0"/>
              <a:t>в связи с применением </a:t>
            </a:r>
            <a:r>
              <a:rPr lang="ru-RU" sz="2800" dirty="0" smtClean="0"/>
              <a:t>специальных налоговых режимов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9900" y="6525161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844824"/>
            <a:ext cx="8640960" cy="30867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ET" pitchFamily="2" charset="0"/>
              </a:rPr>
              <a:t>два непрерывных налоговых периода налоговой ставки в размере 0 процентов для впервые зарегистрированных налогоплательщиков  - индивидуальных предпринимателей, применяющих упрощенную  и патентную системы налогообложения и осуществляющих предпринимательскую деятельность в производственной, социальной и научной сферах 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052736"/>
            <a:ext cx="6408712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ET" pitchFamily="2" charset="0"/>
              </a:rPr>
              <a:t>В рамках проведения антикризисных налоговых мер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5013176"/>
            <a:ext cx="8640960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TimesET" pitchFamily="2" charset="0"/>
              </a:rPr>
              <a:t>с 1 января 2016 года расширен перечень видов деятельности, в отношении которых может применяться патентная система </a:t>
            </a:r>
            <a:r>
              <a:rPr lang="ru-RU" sz="2000" b="1" dirty="0" smtClean="0">
                <a:latin typeface="TimesET" pitchFamily="2" charset="0"/>
              </a:rPr>
              <a:t>налогообложения, дополнен </a:t>
            </a:r>
            <a:r>
              <a:rPr lang="ru-RU" sz="2000" b="1" dirty="0">
                <a:latin typeface="TimesET" pitchFamily="2" charset="0"/>
              </a:rPr>
              <a:t>16 </a:t>
            </a:r>
            <a:r>
              <a:rPr lang="ru-RU" sz="2000" b="1" dirty="0" smtClean="0">
                <a:latin typeface="TimesET" pitchFamily="2" charset="0"/>
              </a:rPr>
              <a:t>позициями</a:t>
            </a:r>
            <a:endParaRPr lang="ru-RU" sz="2000" b="1" dirty="0"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6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Безвозмездные поступления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9900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6999569"/>
              </p:ext>
            </p:extLst>
          </p:nvPr>
        </p:nvGraphicFramePr>
        <p:xfrm>
          <a:off x="323528" y="1052736"/>
          <a:ext cx="70567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63901228"/>
              </p:ext>
            </p:extLst>
          </p:nvPr>
        </p:nvGraphicFramePr>
        <p:xfrm>
          <a:off x="2627784" y="3789040"/>
          <a:ext cx="59046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618370" y="2420888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T:\ОБП\IvNik\картинки\2015\рост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43" y="4365104"/>
            <a:ext cx="2421124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4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Расходы республиканского бюджета Чувашской Республики в 2015-2016 годах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1186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0434075"/>
              </p:ext>
            </p:extLst>
          </p:nvPr>
        </p:nvGraphicFramePr>
        <p:xfrm>
          <a:off x="2339752" y="1125538"/>
          <a:ext cx="56166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668344" y="1124744"/>
            <a:ext cx="122413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83,8% к оценке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2015 года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pic>
        <p:nvPicPr>
          <p:cNvPr id="3074" name="Picture 2" descr="T:\ОБП\Лукин\Картинки\расходы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44215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31" y="3789040"/>
            <a:ext cx="186610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84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800" dirty="0" smtClean="0"/>
              <a:t>Программно-целевой метод планирования в Чувашской Республике</a:t>
            </a:r>
            <a:endParaRPr lang="ru-RU" sz="2800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980728"/>
            <a:ext cx="684076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ET" pitchFamily="2" charset="0"/>
              </a:rPr>
              <a:t>Распоряжением Кабинета Министров Чувашской Республики от 10.06.2011 № 207-р</a:t>
            </a:r>
          </a:p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ET" pitchFamily="2" charset="0"/>
              </a:rPr>
              <a:t>Утверждены 15 госпрограмм Чувашской Республики</a:t>
            </a:r>
            <a:endParaRPr lang="ru-RU" sz="18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4256769654"/>
              </p:ext>
            </p:extLst>
          </p:nvPr>
        </p:nvGraphicFramePr>
        <p:xfrm>
          <a:off x="0" y="2060848"/>
          <a:ext cx="9036496" cy="467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07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13" y="136421"/>
            <a:ext cx="9004387" cy="707886"/>
          </a:xfr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Расходы на реализацию Указов Президента </a:t>
            </a:r>
            <a:b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Российской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Федерации от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7 мая 2012 года №596-606  в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2012-2016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гг.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979680" y="1033463"/>
            <a:ext cx="1164320" cy="4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0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рублей</a:t>
            </a:r>
            <a:r>
              <a:rPr lang="ru-RU" altLang="ru-RU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419872" y="6095505"/>
            <a:ext cx="504056" cy="3031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64" y="1152018"/>
            <a:ext cx="2031177" cy="12253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6" name="TextBox 1"/>
          <p:cNvSpPr txBox="1"/>
          <p:nvPr/>
        </p:nvSpPr>
        <p:spPr>
          <a:xfrm>
            <a:off x="8009904" y="2074889"/>
            <a:ext cx="128649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1026" name="Picture 2" descr="T:\ОБП\Метелева\с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13" y="3777796"/>
            <a:ext cx="2008646" cy="134005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ОБП\Метелева\медицин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81" y="2387463"/>
            <a:ext cx="2031178" cy="13656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ОБП\Метелева\учител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64" y="5185957"/>
            <a:ext cx="2026153" cy="13594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860611270"/>
              </p:ext>
            </p:extLst>
          </p:nvPr>
        </p:nvGraphicFramePr>
        <p:xfrm>
          <a:off x="2530931" y="1721138"/>
          <a:ext cx="612222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89900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411760" y="1057112"/>
            <a:ext cx="3456384" cy="1723815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За 4 года на реализацию «майских» Указов </a:t>
            </a:r>
            <a:r>
              <a:rPr lang="ru-RU" b="1" dirty="0" smtClean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Президента РФ </a:t>
            </a:r>
            <a:r>
              <a:rPr lang="ru-RU" b="1" dirty="0">
                <a:solidFill>
                  <a:prstClr val="black"/>
                </a:solidFill>
                <a:ea typeface="Tahoma" pitchFamily="34" charset="0"/>
                <a:cs typeface="Arial" panose="020B0604020202020204" pitchFamily="34" charset="0"/>
              </a:rPr>
              <a:t>выделено 19158,6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3894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5164136"/>
              </p:ext>
            </p:extLst>
          </p:nvPr>
        </p:nvGraphicFramePr>
        <p:xfrm>
          <a:off x="251520" y="1124744"/>
          <a:ext cx="44644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92115637"/>
              </p:ext>
            </p:extLst>
          </p:nvPr>
        </p:nvGraphicFramePr>
        <p:xfrm>
          <a:off x="4283968" y="1124744"/>
          <a:ext cx="47525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T:\ОБП\IvNik\картинки\дороги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29735"/>
            <a:ext cx="1762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Дорожный фонд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4068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1052736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ET" pitchFamily="2" charset="0"/>
              </a:rPr>
              <a:t>млн.  рублей</a:t>
            </a:r>
            <a:endParaRPr lang="ru-RU" sz="1200" dirty="0">
              <a:latin typeface="TimesE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42088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ET" pitchFamily="2" charset="0"/>
              </a:rPr>
              <a:t>60,5%</a:t>
            </a:r>
          </a:p>
          <a:p>
            <a:pPr algn="r"/>
            <a:r>
              <a:rPr lang="ru-RU" sz="1600" b="1" dirty="0">
                <a:latin typeface="TimesET" pitchFamily="2" charset="0"/>
              </a:rPr>
              <a:t>1 633,2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1700808"/>
            <a:ext cx="194421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TimesET" pitchFamily="2" charset="0"/>
              </a:rPr>
              <a:t>Строительство, капитальный ремонт республиканских дорог</a:t>
            </a:r>
          </a:p>
        </p:txBody>
      </p:sp>
      <p:pic>
        <p:nvPicPr>
          <p:cNvPr id="4098" name="Picture 2" descr="T:\ОБП\Лукин\Картинки\дорог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3024336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14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4182432218"/>
              </p:ext>
            </p:extLst>
          </p:nvPr>
        </p:nvGraphicFramePr>
        <p:xfrm>
          <a:off x="27060" y="1046702"/>
          <a:ext cx="9144000" cy="331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T:\ОБП\Лукин\Картинки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000" y="5260863"/>
            <a:ext cx="2151160" cy="1277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2326804"/>
            <a:ext cx="12241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ET" pitchFamily="2" charset="0"/>
              </a:rPr>
              <a:t>1047,5</a:t>
            </a:r>
            <a:endParaRPr lang="ru-RU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8926" y="1268760"/>
            <a:ext cx="12771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ET" pitchFamily="2" charset="0"/>
              </a:rPr>
              <a:t>3002,1</a:t>
            </a:r>
            <a:endParaRPr lang="ru-RU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2208838"/>
            <a:ext cx="12450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ET" pitchFamily="2" charset="0"/>
              </a:rPr>
              <a:t>1223,8</a:t>
            </a:r>
            <a:endParaRPr lang="ru-RU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800" dirty="0" smtClean="0"/>
              <a:t>Расходы на поддержку сельскохозяйственных товаропроизводителей</a:t>
            </a:r>
            <a:endParaRPr lang="ru-RU" sz="28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875660" y="974212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3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3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3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4365104"/>
            <a:ext cx="1973201" cy="28803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2016 год</a:t>
            </a: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9" y="4725144"/>
            <a:ext cx="3960440" cy="31348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растениеводства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9" y="5106290"/>
            <a:ext cx="3960440" cy="33268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животноводства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53030" y="4737632"/>
            <a:ext cx="1243106" cy="30099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255,1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53030" y="5144703"/>
            <a:ext cx="1243106" cy="30052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186,9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9" y="5517233"/>
            <a:ext cx="3960440" cy="3240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малых форм хозяйствования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53030" y="5517232"/>
            <a:ext cx="1243106" cy="3240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206,8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528" y="5957007"/>
            <a:ext cx="3960440" cy="28030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молочного скотоводства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6308726"/>
            <a:ext cx="3960440" cy="458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племенного дела, селекции и семеноводства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53030" y="5935140"/>
            <a:ext cx="1243106" cy="3240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128,3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53030" y="6345323"/>
            <a:ext cx="1243106" cy="3240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94,7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T:\ОБП\Лукин\Картинки\кор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2016224" cy="1046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4068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T:\ОБП\Лукин\Картинки\otraslevaya_struktura_selskogo_khozyayst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662" y="1268760"/>
            <a:ext cx="1376238" cy="87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2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n.nikandrova\Documents\Фото\Новая папка\dsc_2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228" y="4974447"/>
            <a:ext cx="2531152" cy="167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ОБП\IvNik\картинки\жилищное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73052"/>
            <a:ext cx="194421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ОБП\Метелева\Картинки для презентации\спортивная семья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12" y="5016472"/>
            <a:ext cx="2212640" cy="165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5"/>
          <p:cNvSpPr>
            <a:spLocks noGrp="1"/>
          </p:cNvSpPr>
          <p:nvPr>
            <p:ph type="title"/>
          </p:nvPr>
        </p:nvSpPr>
        <p:spPr>
          <a:xfrm>
            <a:off x="755650" y="1"/>
            <a:ext cx="8388351" cy="9810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Расходы республиканского бюджета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ET" pitchFamily="2" charset="0"/>
                <a:cs typeface="Arial Cyr" pitchFamily="34" charset="0"/>
              </a:rPr>
              <a:t>Чувашской Республики на 2016 год</a:t>
            </a:r>
            <a:endParaRPr lang="ru-RU" altLang="ru-RU" sz="24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659688" y="919164"/>
            <a:ext cx="1484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4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4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713517114"/>
              </p:ext>
            </p:extLst>
          </p:nvPr>
        </p:nvGraphicFramePr>
        <p:xfrm>
          <a:off x="251520" y="1124744"/>
          <a:ext cx="62646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960024" y="1263162"/>
            <a:ext cx="2076472" cy="5816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ET" pitchFamily="2" charset="0"/>
              </a:rPr>
              <a:t>Будет продолжено строительство</a:t>
            </a:r>
            <a:endParaRPr lang="ru-RU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48264" y="2060848"/>
            <a:ext cx="2088233" cy="452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err="1" smtClean="0">
                <a:solidFill>
                  <a:prstClr val="black"/>
                </a:solidFill>
                <a:latin typeface="TimesET" pitchFamily="2" charset="0"/>
              </a:rPr>
              <a:t>фельдшерско</a:t>
            </a:r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 – акушерских пунктов (</a:t>
            </a:r>
            <a:r>
              <a:rPr lang="ru-RU" sz="1200" b="1" dirty="0" err="1" smtClean="0">
                <a:solidFill>
                  <a:prstClr val="black"/>
                </a:solidFill>
                <a:latin typeface="TimesET" pitchFamily="2" charset="0"/>
              </a:rPr>
              <a:t>ФАПов</a:t>
            </a:r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)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8264" y="2564904"/>
            <a:ext cx="2111755" cy="452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общеобразовательных школ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60024" y="3089027"/>
            <a:ext cx="2088233" cy="452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спортивных объектов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9698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86997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ET" pitchFamily="2" charset="0"/>
              </a:rPr>
              <a:t>23,3%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128214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ET" pitchFamily="2" charset="0"/>
              </a:rPr>
              <a:t>3,6%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8594" y="3635973"/>
            <a:ext cx="687902" cy="452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ET" pitchFamily="2" charset="0"/>
              </a:rPr>
              <a:t>и т.д.</a:t>
            </a: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2555756" y="5811309"/>
            <a:ext cx="79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ET" pitchFamily="2" charset="0"/>
              </a:rPr>
              <a:t>1,4%</a:t>
            </a:r>
            <a:endParaRPr lang="ru-RU" sz="2000" b="1" dirty="0">
              <a:solidFill>
                <a:schemeClr val="tx1"/>
              </a:solidFill>
              <a:latin typeface="TimesET" pitchFamily="2" charset="0"/>
            </a:endParaRPr>
          </a:p>
        </p:txBody>
      </p:sp>
      <p:pic>
        <p:nvPicPr>
          <p:cNvPr id="1027" name="Picture 3" descr="T:\ОБП\Метелева\Картинки для презентации\сельское хозв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8" y="919164"/>
            <a:ext cx="2051720" cy="141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2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73913020"/>
              </p:ext>
            </p:extLst>
          </p:nvPr>
        </p:nvGraphicFramePr>
        <p:xfrm>
          <a:off x="0" y="1052736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T:\ОБП\Лукин\Картинки\соц обслуживани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28722"/>
            <a:ext cx="3059832" cy="1308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7635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ET" pitchFamily="2" charset="0"/>
              </a:rPr>
              <a:t>8 279,4</a:t>
            </a:r>
            <a:endParaRPr lang="ru-RU" b="1" dirty="0">
              <a:latin typeface="TimesE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132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ET" pitchFamily="2" charset="0"/>
              </a:rPr>
              <a:t>7 383,0</a:t>
            </a:r>
            <a:endParaRPr lang="ru-RU" b="1" dirty="0">
              <a:latin typeface="TimesET" pitchFamily="2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dirty="0" smtClean="0"/>
              <a:t>Расходы на социальную политику</a:t>
            </a:r>
            <a:endParaRPr lang="ru-RU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858506" y="1015677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ET" pitchFamily="2" charset="0"/>
              </a:rPr>
              <a:t>млн</a:t>
            </a:r>
            <a:r>
              <a:rPr lang="ru-RU" altLang="ru-RU" sz="1300" b="1" dirty="0">
                <a:latin typeface="TimesET" pitchFamily="2" charset="0"/>
              </a:rPr>
              <a:t>. </a:t>
            </a:r>
            <a:r>
              <a:rPr lang="ru-RU" altLang="ru-RU" sz="1300" b="1" dirty="0" smtClean="0">
                <a:latin typeface="TimesET" pitchFamily="2" charset="0"/>
              </a:rPr>
              <a:t>рублей</a:t>
            </a:r>
            <a:endParaRPr lang="ru-RU" altLang="ru-RU" sz="1300" b="1" dirty="0">
              <a:latin typeface="TimesET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9806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ОБП\Метелева\Картинки для презентации\долг-мешки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12788"/>
            <a:ext cx="2568802" cy="182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1484784"/>
            <a:ext cx="2520280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(оценка)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2648348"/>
            <a:ext cx="2520280" cy="6366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1484784"/>
            <a:ext cx="1479118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-3 849,4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648348"/>
            <a:ext cx="1479118" cy="636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-2 223,3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3717033"/>
            <a:ext cx="2520279" cy="720079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3717033"/>
            <a:ext cx="1479118" cy="720079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-1 530,1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1942" y="1907638"/>
            <a:ext cx="1213391" cy="585258"/>
          </a:xfrm>
          <a:prstGeom prst="roundRect">
            <a:avLst/>
          </a:prstGeom>
          <a:solidFill>
            <a:srgbClr val="F4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17,7 %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собственных доходов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6236" y="3059766"/>
            <a:ext cx="868389" cy="450435"/>
          </a:xfrm>
          <a:prstGeom prst="roundRect">
            <a:avLst/>
          </a:prstGeom>
          <a:solidFill>
            <a:srgbClr val="F4FE9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10,0 %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026099"/>
            <a:ext cx="2592288" cy="155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T:\ОБП\IvNik\картинки\фот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89" y="4769245"/>
            <a:ext cx="2545317" cy="175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89900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12360" y="2355719"/>
            <a:ext cx="1213391" cy="585258"/>
          </a:xfrm>
          <a:prstGeom prst="round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2,2 %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ст. 92.1 БК РФ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858506" y="1015677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ET" pitchFamily="2" charset="0"/>
              </a:rPr>
              <a:t>млн</a:t>
            </a:r>
            <a:r>
              <a:rPr lang="ru-RU" altLang="ru-RU" sz="1300" b="1" dirty="0">
                <a:latin typeface="TimesET" pitchFamily="2" charset="0"/>
              </a:rPr>
              <a:t>. </a:t>
            </a:r>
            <a:r>
              <a:rPr lang="ru-RU" altLang="ru-RU" sz="1300" b="1" dirty="0" smtClean="0">
                <a:latin typeface="TimesET" pitchFamily="2" charset="0"/>
              </a:rPr>
              <a:t>рублей</a:t>
            </a:r>
            <a:endParaRPr lang="ru-RU" altLang="ru-RU" sz="1300" b="1" dirty="0">
              <a:latin typeface="TimesET" pitchFamily="2" charset="0"/>
            </a:endParaRPr>
          </a:p>
        </p:txBody>
      </p:sp>
      <p:pic>
        <p:nvPicPr>
          <p:cNvPr id="1027" name="Picture 3" descr="T:\ОБП\IvNik\картинки\2015\неб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599" y="4705350"/>
            <a:ext cx="24574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ОБП\IvNik\картинки\2015\неблагоприятн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5350"/>
            <a:ext cx="252028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47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800" dirty="0" smtClean="0"/>
              <a:t>На чем основывается проект республиканского бюджета Чувашской Республики?</a:t>
            </a:r>
            <a:endParaRPr lang="ru-RU" sz="2800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91400645"/>
              </p:ext>
            </p:extLst>
          </p:nvPr>
        </p:nvGraphicFramePr>
        <p:xfrm>
          <a:off x="467544" y="2132856"/>
          <a:ext cx="8136904" cy="438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1259632" y="980728"/>
            <a:ext cx="6840760" cy="7256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ET" pitchFamily="2" charset="0"/>
              </a:rPr>
              <a:t>Составление проекта республиканского бюджета Чувашской Республики основывается на:</a:t>
            </a:r>
            <a:endParaRPr lang="ru-RU" sz="1800" b="1" dirty="0">
              <a:solidFill>
                <a:prstClr val="black"/>
              </a:solidFill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800" dirty="0" smtClean="0"/>
              <a:t>Бюджетный процесс – ежегодное формирование и исполнение бюджета</a:t>
            </a:r>
            <a:endParaRPr lang="ru-RU" sz="2800" dirty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704701320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1052736"/>
            <a:ext cx="1656184" cy="2908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март - июнь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484784"/>
            <a:ext cx="165618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законодательные, представительные органы власти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1052736"/>
            <a:ext cx="1853952" cy="2908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февраль - октябрь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92280" y="1484784"/>
            <a:ext cx="185395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органы исполнительной власти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90048" y="2924944"/>
            <a:ext cx="1853952" cy="2908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октябрь - декабрь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90048" y="3356992"/>
            <a:ext cx="185395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5517232"/>
            <a:ext cx="1853952" cy="2908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декабрь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04248" y="5949280"/>
            <a:ext cx="185395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законодательные, представительные органы власти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75" y="5373216"/>
            <a:ext cx="1853952" cy="2908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январь - декабрь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75" y="5808064"/>
            <a:ext cx="1853952" cy="1049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органы исполнительной </a:t>
            </a:r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власти, органы местного самоуправления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14" y="3207367"/>
            <a:ext cx="1853952" cy="2908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ET" pitchFamily="2" charset="0"/>
              </a:rPr>
              <a:t>январь - февраль</a:t>
            </a:r>
            <a:endParaRPr lang="ru-RU" sz="16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-17512" y="3681028"/>
            <a:ext cx="185395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органы исполнительной власти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7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ОБП\Лукин\Картинки\задачи бюджетной политик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804" y="986061"/>
            <a:ext cx="2419350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бюджетной политики</a:t>
            </a:r>
            <a:br>
              <a:rPr lang="ru-RU" dirty="0" smtClean="0"/>
            </a:br>
            <a:r>
              <a:rPr lang="ru-RU" dirty="0" smtClean="0"/>
              <a:t> на 2016-2018 годы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5442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1124744"/>
            <a:ext cx="6768752" cy="1224136"/>
          </a:xfrm>
          <a:prstGeom prst="ellipse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ET" pitchFamily="2" charset="0"/>
              </a:rPr>
              <a:t>обеспечение </a:t>
            </a:r>
            <a:r>
              <a:rPr lang="ru-RU" sz="2000" b="1" dirty="0">
                <a:latin typeface="TimesET" pitchFamily="2" charset="0"/>
              </a:rPr>
              <a:t>сбалансированности и финансовой устойчивости бюджетной </a:t>
            </a:r>
            <a:r>
              <a:rPr lang="ru-RU" sz="2000" b="1" dirty="0" smtClean="0">
                <a:latin typeface="TimesET" pitchFamily="2" charset="0"/>
              </a:rPr>
              <a:t>системы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3645024"/>
            <a:ext cx="4382938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ET" pitchFamily="2" charset="0"/>
              </a:rPr>
              <a:t>Принято решение</a:t>
            </a:r>
            <a:endParaRPr lang="ru-RU" sz="2000" b="1" dirty="0">
              <a:latin typeface="TimesET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9585" y="4370412"/>
            <a:ext cx="6624737" cy="1074812"/>
          </a:xfrm>
          <a:prstGeom prst="roundRect">
            <a:avLst/>
          </a:prstGeom>
          <a:solidFill>
            <a:srgbClr val="FFFF99">
              <a:alpha val="42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ET" pitchFamily="2" charset="0"/>
              </a:rPr>
              <a:t>о формировании республиканского бюджета Чувашской Республики только на один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ET" pitchFamily="2" charset="0"/>
              </a:rPr>
              <a:t>год – 2016 год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ET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65959" y="2132856"/>
            <a:ext cx="5898529" cy="1440160"/>
          </a:xfrm>
          <a:prstGeom prst="ellipse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ET" pitchFamily="2" charset="0"/>
              </a:rPr>
              <a:t>безусловное выполнение </a:t>
            </a:r>
            <a:r>
              <a:rPr lang="ru-RU" sz="2000" b="1" dirty="0">
                <a:latin typeface="TimesET" pitchFamily="2" charset="0"/>
              </a:rPr>
              <a:t>всех принятых обязательств республики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74057" y="5535810"/>
            <a:ext cx="6624736" cy="1074812"/>
          </a:xfrm>
          <a:prstGeom prst="roundRect">
            <a:avLst/>
          </a:prstGeom>
          <a:solidFill>
            <a:srgbClr val="FFFF99">
              <a:alpha val="42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ET" pitchFamily="2" charset="0"/>
              </a:rPr>
              <a:t>срок внесения проекта закона о бюджете в Государственный Совет Чувашской Республики перенесен с 15 октября на 10 ноября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ET" pitchFamily="2" charset="0"/>
            </a:endParaRPr>
          </a:p>
        </p:txBody>
      </p:sp>
      <p:pic>
        <p:nvPicPr>
          <p:cNvPr id="2050" name="Picture 2" descr="T:\ОБП\IvNik\картинки\2015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1" y="4625280"/>
            <a:ext cx="23622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ОБП\IvNik\картинки\2015\базов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35" y="2492896"/>
            <a:ext cx="2276450" cy="1017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5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Основные показатели прогноза социально-экономического развития Чувашской Республики на 2013-2018 годы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3676226"/>
              </p:ext>
            </p:extLst>
          </p:nvPr>
        </p:nvGraphicFramePr>
        <p:xfrm>
          <a:off x="-26614" y="956495"/>
          <a:ext cx="9170613" cy="585464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795730"/>
                <a:gridCol w="637489"/>
                <a:gridCol w="637489"/>
                <a:gridCol w="645169"/>
                <a:gridCol w="696372"/>
                <a:gridCol w="696372"/>
                <a:gridCol w="675892"/>
                <a:gridCol w="768058"/>
                <a:gridCol w="809021"/>
                <a:gridCol w="809021"/>
              </a:tblGrid>
              <a:tr h="1492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2013 год отчет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2014 год отчет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 год оценка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2016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2017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2018 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утверждено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утверждено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Индекс потребительских цен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декабрь к декабрю,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107,4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в среднем за год, процентов к предыдущему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113,9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декабрь к декабрю, процентов к предыдущему году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106,5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112,2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106,2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106,0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105,5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в среднем за год, процентов к предыдущему году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106,8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107,8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115,4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107,3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105,8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105,5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105,5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104,7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Валовой региональный продукт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млн.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224 447,6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241 840,0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245 222,2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266 280,9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268 936,1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290 591,2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295 531,2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317 526,1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323 914,0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98,1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94,5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Индекс промышленного производства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93,4-95,6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101,7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96,7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100,6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101,5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102,8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101,9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Инвестиции в основной капитал по всем источникам финансирования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млн.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60 121,5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56 445,8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55 988,6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58 382,1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60 544,9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62 850,9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65 822,8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68 274,9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72 199,5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100,8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97,3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90,1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98,4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102,6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108,0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08" marR="6108" marT="6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9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980728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rPr>
              <a:t>Основные показатели прогноза социально-экономического развития Чувашской Республики на 2013-2018 годы</a:t>
            </a:r>
            <a:endParaRPr lang="ru-RU" sz="2000" b="1" dirty="0" smtClean="0">
              <a:solidFill>
                <a:schemeClr val="bg1"/>
              </a:solidFill>
              <a:latin typeface="Arial Cyr" pitchFamily="34" charset="0"/>
              <a:cs typeface="Arial Cyr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215436"/>
              </p:ext>
            </p:extLst>
          </p:nvPr>
        </p:nvGraphicFramePr>
        <p:xfrm>
          <a:off x="0" y="980723"/>
          <a:ext cx="9144003" cy="583836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787618"/>
                <a:gridCol w="635639"/>
                <a:gridCol w="635639"/>
                <a:gridCol w="643296"/>
                <a:gridCol w="694352"/>
                <a:gridCol w="694352"/>
                <a:gridCol w="673930"/>
                <a:gridCol w="765829"/>
                <a:gridCol w="806674"/>
                <a:gridCol w="806674"/>
              </a:tblGrid>
              <a:tr h="11970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2013 год отчет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2014 год отчет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2015 год оценка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2017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2018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утверждено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утверждено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вариант </a:t>
                      </a:r>
                      <a:r>
                        <a:rPr lang="en-US" sz="1000" u="none" strike="noStrike" dirty="0">
                          <a:effectLst/>
                        </a:rPr>
                        <a:t>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вариант </a:t>
                      </a:r>
                      <a:r>
                        <a:rPr lang="en-US" sz="1000" u="none" strike="noStrike">
                          <a:effectLst/>
                        </a:rPr>
                        <a:t>II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Фонд заработной платы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 млн. рублей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82 528,8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87 263,9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90 351,4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97 824,1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100 571,1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107 704,0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111 252,5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117 762,3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122 313,0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105,7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103,5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110,6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109,3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109,9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700" marR="5700" marT="5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111,7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108,3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104,9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107,0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108,6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108,4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Реальные располагаемые денежные доходы населения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94,7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101,2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Реальные располагаемые денежные доходы населения, процентов к предыдущему году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99,3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96,0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99,3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101,5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102,6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101,9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Численность населения с денежными доходами ниже прожиточного минимума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процентов от общей численности населения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Численность населения с денежными доходами ниже прожиточного минимума, процентов от общей численности населения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10,8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11,2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13,2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13,1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12,6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12,3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12,5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12,2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Прибыль прибыльных крупных и средних организаций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Чувашия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млн. рублей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15 377,2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15 199,2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14 800,0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15 300,0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16 100,0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16 200,0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17 550,0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17 200,0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19 200,0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 процентов к предыдущему году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97,4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103,4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109,0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Россия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Прибыль прибыльных организаций, млрд. рублей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12 686,0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14 272,0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15 005,0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15 695,0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15 980,0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16 810,0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17 115,0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18 145,0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19 175,0</a:t>
                      </a:r>
                      <a:endParaRPr lang="ru-RU" sz="10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темп роста,%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105,4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112,5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105,1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104,6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106,5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107,1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107,1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107,9</a:t>
                      </a:r>
                      <a:endParaRPr lang="ru-RU" sz="1000" b="1" i="1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112,0</a:t>
                      </a:r>
                      <a:endParaRPr lang="ru-RU" sz="1000" b="1" i="1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700" marR="5700" marT="5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5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:\ОБП\Лукин\Картинки\2 уточнение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636"/>
            <a:ext cx="2873896" cy="1833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ОБП\IvNik\картинки\деньг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776" y="4725144"/>
            <a:ext cx="2934719" cy="1739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ОБП\IvNik\картинки\весы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679" y="1101519"/>
            <a:ext cx="2934719" cy="179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ОБП\IvNik\картинки\2015\соб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48" y="4869160"/>
            <a:ext cx="295275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Основные параметры консолидированного бюджета </a:t>
            </a:r>
            <a:b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Чувашской Республики на 2016 год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831096" y="1052736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ET" pitchFamily="2" charset="0"/>
              </a:rPr>
              <a:t>млн</a:t>
            </a:r>
            <a:r>
              <a:rPr lang="ru-RU" altLang="ru-RU" sz="1300" b="1" dirty="0">
                <a:latin typeface="TimesET" pitchFamily="2" charset="0"/>
              </a:rPr>
              <a:t>. </a:t>
            </a:r>
            <a:r>
              <a:rPr lang="ru-RU" altLang="ru-RU" sz="1300" b="1" dirty="0" smtClean="0">
                <a:latin typeface="TimesET" pitchFamily="2" charset="0"/>
              </a:rPr>
              <a:t>рублей</a:t>
            </a:r>
            <a:endParaRPr lang="ru-RU" altLang="ru-RU" sz="1300" b="1" dirty="0"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6922" y="6522528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1075428"/>
              </p:ext>
            </p:extLst>
          </p:nvPr>
        </p:nvGraphicFramePr>
        <p:xfrm>
          <a:off x="827584" y="1484784"/>
          <a:ext cx="7560839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5008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/>
          <a:lstStyle/>
          <a:p>
            <a:pPr eaLnBrk="1" hangingPunct="1"/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Основные параметры республиканского бюджетов Чувашской Республики </a:t>
            </a:r>
            <a:b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</a:br>
            <a:r>
              <a:rPr lang="ru-RU" altLang="ru-RU" sz="1800" b="1" dirty="0" smtClean="0">
                <a:solidFill>
                  <a:schemeClr val="bg1"/>
                </a:solidFill>
                <a:latin typeface="TimesET" pitchFamily="2" charset="0"/>
                <a:cs typeface="Arial" charset="0"/>
              </a:rPr>
              <a:t>в 2015-2016 годах</a:t>
            </a:r>
            <a:endParaRPr lang="ru-RU" altLang="ru-RU" sz="1800" dirty="0" smtClean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831096" y="1052736"/>
            <a:ext cx="1295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ET" pitchFamily="2" charset="0"/>
              </a:rPr>
              <a:t>млн</a:t>
            </a:r>
            <a:r>
              <a:rPr lang="ru-RU" altLang="ru-RU" sz="1300" b="1" dirty="0">
                <a:latin typeface="TimesET" pitchFamily="2" charset="0"/>
              </a:rPr>
              <a:t>. </a:t>
            </a:r>
            <a:r>
              <a:rPr lang="ru-RU" altLang="ru-RU" sz="1300" b="1" dirty="0" smtClean="0">
                <a:latin typeface="TimesET" pitchFamily="2" charset="0"/>
              </a:rPr>
              <a:t>рублей</a:t>
            </a:r>
            <a:endParaRPr lang="ru-RU" altLang="ru-RU" sz="1300" b="1" dirty="0">
              <a:latin typeface="TimesET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1993805"/>
            <a:ext cx="0" cy="356790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635896" y="2050175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658934" y="2854707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08525" y="3794839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08525" y="4702501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TextBox 1"/>
          <p:cNvSpPr txBox="1">
            <a:spLocks noChangeArrowheads="1"/>
          </p:cNvSpPr>
          <p:nvPr/>
        </p:nvSpPr>
        <p:spPr bwMode="auto">
          <a:xfrm>
            <a:off x="3693412" y="1621117"/>
            <a:ext cx="92481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в % 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2014 году</a:t>
            </a:r>
            <a:endParaRPr lang="ru-RU" altLang="ru-RU" sz="1100" b="1" dirty="0">
              <a:latin typeface="TimesET" pitchFamily="2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3722241" y="2164885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100,6%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11" name="TextBox 1"/>
          <p:cNvSpPr txBox="1">
            <a:spLocks noChangeArrowheads="1"/>
          </p:cNvSpPr>
          <p:nvPr/>
        </p:nvSpPr>
        <p:spPr bwMode="auto">
          <a:xfrm>
            <a:off x="3658934" y="3088041"/>
            <a:ext cx="993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 103,0%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113" name="TextBox 1"/>
          <p:cNvSpPr txBox="1">
            <a:spLocks noChangeArrowheads="1"/>
          </p:cNvSpPr>
          <p:nvPr/>
        </p:nvSpPr>
        <p:spPr bwMode="auto">
          <a:xfrm>
            <a:off x="3751585" y="4005064"/>
            <a:ext cx="993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ET" pitchFamily="2" charset="0"/>
              </a:rPr>
              <a:t>101,9%</a:t>
            </a:r>
            <a:endParaRPr lang="ru-RU" altLang="ru-RU" sz="1600" b="1" dirty="0">
              <a:solidFill>
                <a:srgbClr val="FF0000"/>
              </a:solidFill>
              <a:latin typeface="TimesET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652" y="1388332"/>
            <a:ext cx="2736304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Оценка на 2015 год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8064" y="1388332"/>
            <a:ext cx="2736304" cy="576262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План на 2016 год</a:t>
            </a:r>
            <a:endParaRPr lang="ru-RU" sz="1800" dirty="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172400" y="1993805"/>
            <a:ext cx="0" cy="356790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063880" y="2049591"/>
            <a:ext cx="1067143" cy="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063880" y="2854707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46376" y="3769340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57391" y="4653136"/>
            <a:ext cx="10801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316413" y="1605819"/>
            <a:ext cx="92481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в % </a:t>
            </a:r>
            <a:r>
              <a:rPr lang="ru-RU" altLang="ru-RU" sz="1100" b="1" dirty="0">
                <a:latin typeface="TimesET" pitchFamily="2" charset="0"/>
              </a:rPr>
              <a:t>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ET" pitchFamily="2" charset="0"/>
              </a:rPr>
              <a:t>2015 </a:t>
            </a:r>
            <a:r>
              <a:rPr lang="ru-RU" altLang="ru-RU" sz="1100" b="1" dirty="0">
                <a:latin typeface="TimesET" pitchFamily="2" charset="0"/>
              </a:rPr>
              <a:t>году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8204875" y="2164887"/>
            <a:ext cx="9937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87,0%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8204874" y="3140968"/>
            <a:ext cx="993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ET" pitchFamily="2" charset="0"/>
              </a:rPr>
              <a:t>105,8%</a:t>
            </a:r>
            <a:endParaRPr lang="ru-RU" altLang="ru-RU" sz="1600" b="1" dirty="0">
              <a:solidFill>
                <a:srgbClr val="0070C0"/>
              </a:solidFill>
              <a:latin typeface="TimesET" pitchFamily="2" charset="0"/>
            </a:endParaRPr>
          </a:p>
        </p:txBody>
      </p:sp>
      <p:sp>
        <p:nvSpPr>
          <p:cNvPr id="42" name="TextBox 1"/>
          <p:cNvSpPr txBox="1">
            <a:spLocks noChangeArrowheads="1"/>
          </p:cNvSpPr>
          <p:nvPr/>
        </p:nvSpPr>
        <p:spPr bwMode="auto">
          <a:xfrm>
            <a:off x="8247455" y="4077072"/>
            <a:ext cx="993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  <a:latin typeface="TimesET" pitchFamily="2" charset="0"/>
              </a:rPr>
              <a:t>85,4%</a:t>
            </a:r>
            <a:endParaRPr lang="ru-RU" altLang="ru-RU" sz="1600" b="1" dirty="0">
              <a:solidFill>
                <a:srgbClr val="FF0000"/>
              </a:solidFill>
              <a:latin typeface="TimesET" pitchFamily="2" charset="0"/>
            </a:endParaRPr>
          </a:p>
        </p:txBody>
      </p:sp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0926357"/>
              </p:ext>
            </p:extLst>
          </p:nvPr>
        </p:nvGraphicFramePr>
        <p:xfrm>
          <a:off x="8468" y="1940355"/>
          <a:ext cx="3699436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6922" y="6522528"/>
            <a:ext cx="658220" cy="365125"/>
          </a:xfrm>
        </p:spPr>
        <p:txBody>
          <a:bodyPr/>
          <a:lstStyle/>
          <a:p>
            <a:pPr>
              <a:defRPr/>
            </a:pPr>
            <a:fld id="{667CCBFA-BFB9-4E9F-B6F6-694D72409F22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7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8455424"/>
              </p:ext>
            </p:extLst>
          </p:nvPr>
        </p:nvGraphicFramePr>
        <p:xfrm>
          <a:off x="4618229" y="1993805"/>
          <a:ext cx="3699436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73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80920" cy="980728"/>
          </a:xfrm>
        </p:spPr>
        <p:txBody>
          <a:bodyPr/>
          <a:lstStyle/>
          <a:p>
            <a:r>
              <a:rPr lang="ru-RU" sz="2000" b="1" dirty="0" smtClean="0">
                <a:latin typeface="TimesET" pitchFamily="2" charset="0"/>
              </a:rPr>
              <a:t>Параметры республиканского бюджета по собственным доходам в 2015-2016 годах</a:t>
            </a:r>
            <a:endParaRPr lang="ru-RU" sz="2000" b="1" dirty="0">
              <a:latin typeface="TimesET" pitchFamily="2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63248"/>
              </p:ext>
            </p:extLst>
          </p:nvPr>
        </p:nvGraphicFramePr>
        <p:xfrm>
          <a:off x="0" y="1052513"/>
          <a:ext cx="914400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856346" y="2450034"/>
            <a:ext cx="2160179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Оценка поступления </a:t>
            </a:r>
            <a:r>
              <a:rPr lang="ru-RU" sz="1400" b="1" dirty="0">
                <a:solidFill>
                  <a:prstClr val="black"/>
                </a:solidFill>
                <a:latin typeface="TimesET" pitchFamily="2" charset="0"/>
              </a:rPr>
              <a:t>собственных </a:t>
            </a:r>
            <a:r>
              <a:rPr lang="ru-RU" sz="1400" b="1" dirty="0" smtClean="0">
                <a:solidFill>
                  <a:prstClr val="black"/>
                </a:solidFill>
                <a:latin typeface="TimesET" pitchFamily="2" charset="0"/>
              </a:rPr>
              <a:t>доходов в 2016 году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ET" pitchFamily="2" charset="0"/>
              </a:rPr>
              <a:t>к 2015 году</a:t>
            </a:r>
            <a:endParaRPr lang="ru-RU" sz="14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316413" y="1004144"/>
            <a:ext cx="795830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млн</a:t>
            </a:r>
            <a:r>
              <a:rPr lang="ru-RU" altLang="ru-RU" sz="1000" b="1" dirty="0">
                <a:solidFill>
                  <a:prstClr val="black"/>
                </a:solidFill>
                <a:latin typeface="TimesET" pitchFamily="2" charset="0"/>
              </a:rPr>
              <a:t>. </a:t>
            </a:r>
            <a:r>
              <a:rPr lang="ru-RU" altLang="ru-RU" sz="1000" b="1" dirty="0" smtClean="0">
                <a:solidFill>
                  <a:prstClr val="black"/>
                </a:solidFill>
                <a:latin typeface="TimesET" pitchFamily="2" charset="0"/>
              </a:rPr>
              <a:t>рублей</a:t>
            </a:r>
            <a:endParaRPr lang="ru-RU" altLang="ru-RU" sz="10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89900" y="6492875"/>
            <a:ext cx="1054100" cy="365125"/>
          </a:xfrm>
        </p:spPr>
        <p:txBody>
          <a:bodyPr/>
          <a:lstStyle/>
          <a:p>
            <a:pPr>
              <a:defRPr/>
            </a:pPr>
            <a:fld id="{5134FBE4-DC40-4A96-AB83-42E61AAB2036}" type="slidenum">
              <a:rPr lang="ru-RU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за 8 ме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ение на 01.0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за 8 мес</Template>
  <TotalTime>2340</TotalTime>
  <Words>1328</Words>
  <Application>Microsoft Office PowerPoint</Application>
  <PresentationFormat>Экран (4:3)</PresentationFormat>
  <Paragraphs>829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Слайды за 8 мес</vt:lpstr>
      <vt:lpstr>Исполнение на 01.06</vt:lpstr>
      <vt:lpstr>Слайд 1</vt:lpstr>
      <vt:lpstr>На чем основывается проект республиканского бюджета Чувашской Республики?</vt:lpstr>
      <vt:lpstr>Бюджетный процесс – ежегодное формирование и исполнение бюджета</vt:lpstr>
      <vt:lpstr>Задачи бюджетной политики  на 2016-2018 годы</vt:lpstr>
      <vt:lpstr>Основные показатели прогноза социально-экономического развития Чувашской Республики на 2013-2018 годы</vt:lpstr>
      <vt:lpstr>Основные показатели прогноза социально-экономического развития Чувашской Республики на 2013-2018 годы</vt:lpstr>
      <vt:lpstr>Основные параметры консолидированного бюджета  Чувашской Республики на 2016 год</vt:lpstr>
      <vt:lpstr>Основные параметры республиканского бюджетов Чувашской Республики  в 2015-2016 годах</vt:lpstr>
      <vt:lpstr>Параметры республиканского бюджета по собственным доходам в 2015-2016 годах</vt:lpstr>
      <vt:lpstr>Налоги, взимаемые в связи с применением специальных налоговых режимов</vt:lpstr>
      <vt:lpstr>Безвозмездные поступления</vt:lpstr>
      <vt:lpstr>Расходы республиканского бюджета Чувашской Республики в 2015-2016 годах</vt:lpstr>
      <vt:lpstr>Программно-целевой метод планирования в Чувашской Республике</vt:lpstr>
      <vt:lpstr>Расходы на реализацию Указов Президента  Российской Федерации от 7 мая 2012 года №596-606  в 2012-2016 гг.</vt:lpstr>
      <vt:lpstr>Дорожный фонд</vt:lpstr>
      <vt:lpstr>Расходы на поддержку сельскохозяйственных товаропроизводителей</vt:lpstr>
      <vt:lpstr>Расходы республиканского бюджета  Чувашской Республики на 2016 год</vt:lpstr>
      <vt:lpstr>Расходы на социальную политику</vt:lpstr>
      <vt:lpstr>Дефицит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Ярухин Алексей Владимирович</dc:creator>
  <cp:lastModifiedBy>1</cp:lastModifiedBy>
  <cp:revision>180</cp:revision>
  <cp:lastPrinted>2015-12-18T10:42:32Z</cp:lastPrinted>
  <dcterms:created xsi:type="dcterms:W3CDTF">2015-09-12T09:07:34Z</dcterms:created>
  <dcterms:modified xsi:type="dcterms:W3CDTF">2016-06-22T06:01:47Z</dcterms:modified>
</cp:coreProperties>
</file>