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7.xml" ContentType="application/vnd.openxmlformats-officedocument.drawingml.chart+xml"/>
  <Override PartName="/ppt/drawings/drawing10.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8.xml" ContentType="application/vnd.openxmlformats-officedocument.presentationml.notesSlide+xml"/>
  <Override PartName="/ppt/charts/chart20.xml" ContentType="application/vnd.openxmlformats-officedocument.drawingml.chart+xml"/>
  <Override PartName="/ppt/drawings/drawing11.xml" ContentType="application/vnd.openxmlformats-officedocument.drawingml.chartshapes+xml"/>
  <Override PartName="/ppt/charts/chart21.xml" ContentType="application/vnd.openxmlformats-officedocument.drawingml.chart+xml"/>
  <Override PartName="/ppt/notesSlides/notesSlide19.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drawings/drawing12.xml" ContentType="application/vnd.openxmlformats-officedocument.drawingml.chartshapes+xml"/>
  <Override PartName="/ppt/charts/chart24.xml" ContentType="application/vnd.openxmlformats-officedocument.drawingml.chart+xml"/>
  <Override PartName="/ppt/drawings/drawing13.xml" ContentType="application/vnd.openxmlformats-officedocument.drawingml.chartshapes+xml"/>
  <Override PartName="/ppt/charts/chart25.xml" ContentType="application/vnd.openxmlformats-officedocument.drawingml.chart+xml"/>
  <Override PartName="/ppt/drawings/drawing14.xml" ContentType="application/vnd.openxmlformats-officedocument.drawingml.chartshapes+xml"/>
  <Override PartName="/ppt/notesSlides/notesSlide20.xml" ContentType="application/vnd.openxmlformats-officedocument.presentationml.notesSlide+xml"/>
  <Override PartName="/ppt/charts/chart26.xml" ContentType="application/vnd.openxmlformats-officedocument.drawingml.chart+xml"/>
  <Override PartName="/ppt/drawings/drawing15.xml" ContentType="application/vnd.openxmlformats-officedocument.drawingml.chartshapes+xml"/>
  <Override PartName="/ppt/charts/chart27.xml" ContentType="application/vnd.openxmlformats-officedocument.drawingml.chart+xml"/>
  <Override PartName="/ppt/drawings/drawing16.xml" ContentType="application/vnd.openxmlformats-officedocument.drawingml.chartshapes+xml"/>
  <Override PartName="/ppt/charts/chart28.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9.xml" ContentType="application/vnd.openxmlformats-officedocument.drawingml.chart+xml"/>
  <Override PartName="/ppt/notesSlides/notesSlide23.xml" ContentType="application/vnd.openxmlformats-officedocument.presentationml.notesSlide+xml"/>
  <Override PartName="/ppt/charts/chart30.xml" ContentType="application/vnd.openxmlformats-officedocument.drawingml.chart+xml"/>
  <Override PartName="/ppt/drawings/drawing17.xml" ContentType="application/vnd.openxmlformats-officedocument.drawingml.chartshapes+xml"/>
  <Override PartName="/ppt/notesSlides/notesSlide24.xml" ContentType="application/vnd.openxmlformats-officedocument.presentationml.notesSlide+xml"/>
  <Override PartName="/ppt/charts/chart31.xml" ContentType="application/vnd.openxmlformats-officedocument.drawingml.chart+xml"/>
  <Override PartName="/ppt/notesSlides/notesSlide25.xml" ContentType="application/vnd.openxmlformats-officedocument.presentationml.notesSlide+xml"/>
  <Override PartName="/ppt/charts/chart3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3.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4.xml" ContentType="application/vnd.openxmlformats-officedocument.drawingml.chart+xml"/>
  <Override PartName="/ppt/notesSlides/notesSlide30.xml" ContentType="application/vnd.openxmlformats-officedocument.presentationml.notesSlide+xml"/>
  <Override PartName="/ppt/charts/chart35.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6.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7.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8.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39.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40.xml" ContentType="application/vnd.openxmlformats-officedocument.drawingml.chart+xml"/>
  <Override PartName="/ppt/notesSlides/notesSlide41.xml" ContentType="application/vnd.openxmlformats-officedocument.presentationml.notesSlide+xml"/>
  <Override PartName="/ppt/charts/chart41.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2.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43.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44.xml" ContentType="application/vnd.openxmlformats-officedocument.drawingml.chart+xml"/>
  <Override PartName="/ppt/notesSlides/notesSlide48.xml" ContentType="application/vnd.openxmlformats-officedocument.presentationml.notesSlide+xml"/>
  <Override PartName="/ppt/charts/chart45.xml" ContentType="application/vnd.openxmlformats-officedocument.drawingml.chart+xml"/>
  <Override PartName="/ppt/notesSlides/notesSlide49.xml" ContentType="application/vnd.openxmlformats-officedocument.presentationml.notesSlide+xml"/>
  <Override PartName="/ppt/charts/chart46.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47.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48.xml" ContentType="application/vnd.openxmlformats-officedocument.drawingml.chart+xml"/>
  <Override PartName="/ppt/charts/chart49.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50.xml" ContentType="application/vnd.openxmlformats-officedocument.drawingml.chart+xml"/>
  <Override PartName="/ppt/notesSlides/notesSlide56.xml" ContentType="application/vnd.openxmlformats-officedocument.presentationml.notesSlide+xml"/>
  <Override PartName="/ppt/charts/chart51.xml" ContentType="application/vnd.openxmlformats-officedocument.drawingml.chart+xml"/>
  <Override PartName="/ppt/charts/chart52.xml" ContentType="application/vnd.openxmlformats-officedocument.drawingml.chart+xml"/>
  <Override PartName="/ppt/notesSlides/notesSlide57.xml" ContentType="application/vnd.openxmlformats-officedocument.presentationml.notesSlide+xml"/>
  <Override PartName="/ppt/charts/chart53.xml" ContentType="application/vnd.openxmlformats-officedocument.drawingml.chart+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54.xml" ContentType="application/vnd.openxmlformats-officedocument.drawingml.chart+xml"/>
  <Override PartName="/ppt/charts/chart55.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56.xml" ContentType="application/vnd.openxmlformats-officedocument.drawingml.chart+xml"/>
  <Override PartName="/ppt/charts/chart57.xml" ContentType="application/vnd.openxmlformats-officedocument.drawingml.chart+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0"/>
  </p:notesMasterIdLst>
  <p:handoutMasterIdLst>
    <p:handoutMasterId r:id="rId91"/>
  </p:handoutMasterIdLst>
  <p:sldIdLst>
    <p:sldId id="611" r:id="rId2"/>
    <p:sldId id="808" r:id="rId3"/>
    <p:sldId id="437" r:id="rId4"/>
    <p:sldId id="438" r:id="rId5"/>
    <p:sldId id="649" r:id="rId6"/>
    <p:sldId id="442" r:id="rId7"/>
    <p:sldId id="397" r:id="rId8"/>
    <p:sldId id="396" r:id="rId9"/>
    <p:sldId id="1151" r:id="rId10"/>
    <p:sldId id="1152" r:id="rId11"/>
    <p:sldId id="1224" r:id="rId12"/>
    <p:sldId id="1154" r:id="rId13"/>
    <p:sldId id="1225" r:id="rId14"/>
    <p:sldId id="1226" r:id="rId15"/>
    <p:sldId id="1242" r:id="rId16"/>
    <p:sldId id="1243" r:id="rId17"/>
    <p:sldId id="1233" r:id="rId18"/>
    <p:sldId id="1234" r:id="rId19"/>
    <p:sldId id="1235" r:id="rId20"/>
    <p:sldId id="1236" r:id="rId21"/>
    <p:sldId id="1237" r:id="rId22"/>
    <p:sldId id="1238" r:id="rId23"/>
    <p:sldId id="1239" r:id="rId24"/>
    <p:sldId id="1227" r:id="rId25"/>
    <p:sldId id="1228" r:id="rId26"/>
    <p:sldId id="1245" r:id="rId27"/>
    <p:sldId id="1246" r:id="rId28"/>
    <p:sldId id="1229" r:id="rId29"/>
    <p:sldId id="1244" r:id="rId30"/>
    <p:sldId id="1296" r:id="rId31"/>
    <p:sldId id="1247" r:id="rId32"/>
    <p:sldId id="1288" r:id="rId33"/>
    <p:sldId id="1289" r:id="rId34"/>
    <p:sldId id="1248" r:id="rId35"/>
    <p:sldId id="1249" r:id="rId36"/>
    <p:sldId id="1240" r:id="rId37"/>
    <p:sldId id="1241" r:id="rId38"/>
    <p:sldId id="1230" r:id="rId39"/>
    <p:sldId id="1231" r:id="rId40"/>
    <p:sldId id="1232" r:id="rId41"/>
    <p:sldId id="1250" r:id="rId42"/>
    <p:sldId id="1251" r:id="rId43"/>
    <p:sldId id="1252" r:id="rId44"/>
    <p:sldId id="1253" r:id="rId45"/>
    <p:sldId id="1254" r:id="rId46"/>
    <p:sldId id="1255" r:id="rId47"/>
    <p:sldId id="1256" r:id="rId48"/>
    <p:sldId id="1257" r:id="rId49"/>
    <p:sldId id="1258" r:id="rId50"/>
    <p:sldId id="1259" r:id="rId51"/>
    <p:sldId id="1264" r:id="rId52"/>
    <p:sldId id="1265" r:id="rId53"/>
    <p:sldId id="1260" r:id="rId54"/>
    <p:sldId id="1261" r:id="rId55"/>
    <p:sldId id="1294" r:id="rId56"/>
    <p:sldId id="1297" r:id="rId57"/>
    <p:sldId id="1262" r:id="rId58"/>
    <p:sldId id="1263" r:id="rId59"/>
    <p:sldId id="1266" r:id="rId60"/>
    <p:sldId id="1267" r:id="rId61"/>
    <p:sldId id="1268" r:id="rId62"/>
    <p:sldId id="1269" r:id="rId63"/>
    <p:sldId id="1270" r:id="rId64"/>
    <p:sldId id="1271" r:id="rId65"/>
    <p:sldId id="1272" r:id="rId66"/>
    <p:sldId id="1273" r:id="rId67"/>
    <p:sldId id="1274" r:id="rId68"/>
    <p:sldId id="1275" r:id="rId69"/>
    <p:sldId id="1276" r:id="rId70"/>
    <p:sldId id="1277" r:id="rId71"/>
    <p:sldId id="1278" r:id="rId72"/>
    <p:sldId id="1279" r:id="rId73"/>
    <p:sldId id="1280" r:id="rId74"/>
    <p:sldId id="1281" r:id="rId75"/>
    <p:sldId id="1282" r:id="rId76"/>
    <p:sldId id="1283" r:id="rId77"/>
    <p:sldId id="1284" r:id="rId78"/>
    <p:sldId id="1285" r:id="rId79"/>
    <p:sldId id="1286" r:id="rId80"/>
    <p:sldId id="1287" r:id="rId81"/>
    <p:sldId id="1290" r:id="rId82"/>
    <p:sldId id="1291" r:id="rId83"/>
    <p:sldId id="1292" r:id="rId84"/>
    <p:sldId id="1293" r:id="rId85"/>
    <p:sldId id="1223" r:id="rId86"/>
    <p:sldId id="893" r:id="rId87"/>
    <p:sldId id="1056" r:id="rId88"/>
    <p:sldId id="1055" r:id="rId89"/>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808"/>
            <p14:sldId id="437"/>
            <p14:sldId id="438"/>
            <p14:sldId id="649"/>
            <p14:sldId id="442"/>
            <p14:sldId id="397"/>
            <p14:sldId id="396"/>
            <p14:sldId id="1151"/>
            <p14:sldId id="1152"/>
            <p14:sldId id="1224"/>
            <p14:sldId id="1154"/>
            <p14:sldId id="1225"/>
            <p14:sldId id="1226"/>
            <p14:sldId id="1242"/>
            <p14:sldId id="1243"/>
            <p14:sldId id="1233"/>
            <p14:sldId id="1234"/>
            <p14:sldId id="1235"/>
            <p14:sldId id="1236"/>
            <p14:sldId id="1237"/>
            <p14:sldId id="1238"/>
            <p14:sldId id="1239"/>
            <p14:sldId id="1227"/>
            <p14:sldId id="1228"/>
            <p14:sldId id="1245"/>
            <p14:sldId id="1246"/>
            <p14:sldId id="1229"/>
            <p14:sldId id="1244"/>
            <p14:sldId id="1296"/>
            <p14:sldId id="1247"/>
            <p14:sldId id="1288"/>
            <p14:sldId id="1289"/>
            <p14:sldId id="1248"/>
            <p14:sldId id="1249"/>
            <p14:sldId id="1240"/>
            <p14:sldId id="1241"/>
            <p14:sldId id="1230"/>
            <p14:sldId id="1231"/>
            <p14:sldId id="1232"/>
            <p14:sldId id="1250"/>
            <p14:sldId id="1251"/>
            <p14:sldId id="1252"/>
            <p14:sldId id="1253"/>
            <p14:sldId id="1254"/>
            <p14:sldId id="1255"/>
            <p14:sldId id="1256"/>
            <p14:sldId id="1257"/>
            <p14:sldId id="1258"/>
            <p14:sldId id="1259"/>
            <p14:sldId id="1264"/>
            <p14:sldId id="1265"/>
            <p14:sldId id="1260"/>
            <p14:sldId id="1261"/>
            <p14:sldId id="1294"/>
            <p14:sldId id="1297"/>
            <p14:sldId id="1262"/>
            <p14:sldId id="1263"/>
            <p14:sldId id="1266"/>
            <p14:sldId id="1267"/>
            <p14:sldId id="1268"/>
            <p14:sldId id="1269"/>
            <p14:sldId id="1270"/>
            <p14:sldId id="1271"/>
            <p14:sldId id="1272"/>
            <p14:sldId id="1273"/>
            <p14:sldId id="1274"/>
            <p14:sldId id="1275"/>
            <p14:sldId id="1276"/>
            <p14:sldId id="1277"/>
            <p14:sldId id="1278"/>
            <p14:sldId id="1279"/>
            <p14:sldId id="1280"/>
            <p14:sldId id="1281"/>
            <p14:sldId id="1282"/>
            <p14:sldId id="1283"/>
            <p14:sldId id="1284"/>
            <p14:sldId id="1285"/>
            <p14:sldId id="1286"/>
            <p14:sldId id="1287"/>
            <p14:sldId id="1290"/>
            <p14:sldId id="1291"/>
            <p14:sldId id="1292"/>
            <p14:sldId id="1293"/>
            <p14:sldId id="1223"/>
            <p14:sldId id="893"/>
            <p14:sldId id="1056"/>
            <p14:sldId id="1055"/>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AE0"/>
    <a:srgbClr val="D5F6C0"/>
    <a:srgbClr val="BEF397"/>
    <a:srgbClr val="E9FCF6"/>
    <a:srgbClr val="BBEEC5"/>
    <a:srgbClr val="8DE7A0"/>
    <a:srgbClr val="DEF6E3"/>
    <a:srgbClr val="D4FAEE"/>
    <a:srgbClr val="BBF8E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05" autoAdjust="0"/>
    <p:restoredTop sz="96390" autoAdjust="0"/>
  </p:normalViewPr>
  <p:slideViewPr>
    <p:cSldViewPr>
      <p:cViewPr>
        <p:scale>
          <a:sx n="75" d="100"/>
          <a:sy n="75" d="100"/>
        </p:scale>
        <p:origin x="-1084"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oleObject" Target="file:///C:\Users\n.turganova\Documents\&#1044;&#1080;&#1072;&#1075;&#1088;&#1072;&#1084;&#1084;&#1072;%20&#1074;%20Microsoft%20PowerPoint24%20&#1075;&#1087;.xlsx" TargetMode="External"/></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2" Type="http://schemas.openxmlformats.org/officeDocument/2006/relationships/package" Target="../embeddings/Microsoft_Excel_Worksheet48.xlsx"/><Relationship Id="rId1" Type="http://schemas.openxmlformats.org/officeDocument/2006/relationships/image" Target="../media/image98.png"/></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5077593771177767"/>
          <c:y val="3.4779968866227966E-2"/>
          <c:w val="0.51539580281010078"/>
          <c:h val="0.85615685135675068"/>
        </c:manualLayout>
      </c:layout>
      <c:barChart>
        <c:barDir val="bar"/>
        <c:grouping val="clustered"/>
        <c:varyColors val="0"/>
        <c:ser>
          <c:idx val="0"/>
          <c:order val="0"/>
          <c:tx>
            <c:strRef>
              <c:f>Лист1!$B$5</c:f>
              <c:strCache>
                <c:ptCount val="1"/>
                <c:pt idx="0">
                  <c:v>план</c:v>
                </c:pt>
              </c:strCache>
            </c:strRef>
          </c:tx>
          <c:invertIfNegative val="0"/>
          <c:dLbls>
            <c:dLblPos val="outEnd"/>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-5669</c:v>
                </c:pt>
                <c:pt idx="1">
                  <c:v>109359</c:v>
                </c:pt>
                <c:pt idx="2">
                  <c:v>40029.699999999997</c:v>
                </c:pt>
                <c:pt idx="3">
                  <c:v>63659.9</c:v>
                </c:pt>
                <c:pt idx="4">
                  <c:v>103690</c:v>
                </c:pt>
              </c:numCache>
            </c:numRef>
          </c:val>
        </c:ser>
        <c:ser>
          <c:idx val="1"/>
          <c:order val="1"/>
          <c:tx>
            <c:strRef>
              <c:f>Лист1!$C$5</c:f>
              <c:strCache>
                <c:ptCount val="1"/>
                <c:pt idx="0">
                  <c:v>факт</c:v>
                </c:pt>
              </c:strCache>
            </c:strRef>
          </c:tx>
          <c:invertIfNegative val="0"/>
          <c:dLbls>
            <c:dLbl>
              <c:idx val="1"/>
              <c:layout>
                <c:manualLayout>
                  <c:x val="0"/>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4523</c:v>
                </c:pt>
                <c:pt idx="1">
                  <c:v>102596</c:v>
                </c:pt>
                <c:pt idx="2">
                  <c:v>40142</c:v>
                </c:pt>
                <c:pt idx="3">
                  <c:v>66977</c:v>
                </c:pt>
                <c:pt idx="4">
                  <c:v>107119</c:v>
                </c:pt>
              </c:numCache>
            </c:numRef>
          </c:val>
        </c:ser>
        <c:dLbls>
          <c:showLegendKey val="0"/>
          <c:showVal val="0"/>
          <c:showCatName val="0"/>
          <c:showSerName val="0"/>
          <c:showPercent val="0"/>
          <c:showBubbleSize val="0"/>
        </c:dLbls>
        <c:gapWidth val="150"/>
        <c:axId val="144714240"/>
        <c:axId val="60067200"/>
      </c:barChart>
      <c:catAx>
        <c:axId val="144714240"/>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0067200"/>
        <c:crosses val="autoZero"/>
        <c:auto val="1"/>
        <c:lblAlgn val="ctr"/>
        <c:lblOffset val="100"/>
        <c:noMultiLvlLbl val="0"/>
      </c:catAx>
      <c:valAx>
        <c:axId val="60067200"/>
        <c:scaling>
          <c:orientation val="minMax"/>
        </c:scaling>
        <c:delete val="1"/>
        <c:axPos val="b"/>
        <c:numFmt formatCode="#,##0" sourceLinked="1"/>
        <c:majorTickMark val="out"/>
        <c:minorTickMark val="none"/>
        <c:tickLblPos val="nextTo"/>
        <c:crossAx val="144714240"/>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89387700091611"/>
          <c:y val="4.7569830888626916E-2"/>
          <c:w val="0.53652107437797913"/>
          <c:h val="0.86523828989329621"/>
        </c:manualLayout>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-9145</c:v>
                </c:pt>
                <c:pt idx="1">
                  <c:v>126092</c:v>
                </c:pt>
                <c:pt idx="2">
                  <c:v>38597</c:v>
                </c:pt>
                <c:pt idx="3">
                  <c:v>78350</c:v>
                </c:pt>
                <c:pt idx="4">
                  <c:v>116947</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4045</c:v>
                </c:pt>
                <c:pt idx="1">
                  <c:v>116951</c:v>
                </c:pt>
                <c:pt idx="2">
                  <c:v>38683</c:v>
                </c:pt>
                <c:pt idx="3">
                  <c:v>82313</c:v>
                </c:pt>
                <c:pt idx="4">
                  <c:v>120996</c:v>
                </c:pt>
              </c:numCache>
            </c:numRef>
          </c:val>
        </c:ser>
        <c:dLbls>
          <c:showLegendKey val="0"/>
          <c:showVal val="0"/>
          <c:showCatName val="0"/>
          <c:showSerName val="0"/>
          <c:showPercent val="0"/>
          <c:showBubbleSize val="0"/>
        </c:dLbls>
        <c:gapWidth val="150"/>
        <c:axId val="144712192"/>
        <c:axId val="60068928"/>
      </c:barChart>
      <c:catAx>
        <c:axId val="144712192"/>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0068928"/>
        <c:crosses val="autoZero"/>
        <c:auto val="1"/>
        <c:lblAlgn val="ctr"/>
        <c:lblOffset val="100"/>
        <c:noMultiLvlLbl val="0"/>
      </c:catAx>
      <c:valAx>
        <c:axId val="60068928"/>
        <c:scaling>
          <c:orientation val="minMax"/>
        </c:scaling>
        <c:delete val="1"/>
        <c:axPos val="b"/>
        <c:numFmt formatCode="#,##0" sourceLinked="1"/>
        <c:majorTickMark val="out"/>
        <c:minorTickMark val="none"/>
        <c:tickLblPos val="nextTo"/>
        <c:crossAx val="144712192"/>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9839647883912"/>
          <c:y val="3.8603029828480954E-2"/>
          <c:w val="0.68639343427859034"/>
          <c:h val="0.92279409123339895"/>
        </c:manualLayout>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dLbl>
              <c:idx val="0"/>
              <c:layout/>
              <c:tx>
                <c:rich>
                  <a:bodyPr/>
                  <a:lstStyle/>
                  <a:p>
                    <a:r>
                      <a:rPr lang="en-US" smtClean="0"/>
                      <a:t>100</a:t>
                    </a:r>
                    <a:r>
                      <a:rPr lang="ru-RU" smtClean="0"/>
                      <a:t> </a:t>
                    </a:r>
                    <a:r>
                      <a:rPr lang="en-US" smtClean="0"/>
                      <a:t>466</a:t>
                    </a:r>
                    <a:endParaRPr lang="en-US"/>
                  </a:p>
                </c:rich>
              </c:tx>
              <c:dLblPos val="outEnd"/>
              <c:showLegendKey val="0"/>
              <c:showVal val="1"/>
              <c:showCatName val="0"/>
              <c:showSerName val="0"/>
              <c:showPercent val="0"/>
              <c:showBubbleSize val="0"/>
            </c:dLbl>
            <c:dLbl>
              <c:idx val="1"/>
              <c:layout/>
              <c:tx>
                <c:rich>
                  <a:bodyPr/>
                  <a:lstStyle/>
                  <a:p>
                    <a:r>
                      <a:rPr lang="en-US" smtClean="0"/>
                      <a:t>100</a:t>
                    </a:r>
                    <a:r>
                      <a:rPr lang="ru-RU" smtClean="0"/>
                      <a:t> </a:t>
                    </a:r>
                    <a:r>
                      <a:rPr lang="en-US" smtClean="0"/>
                      <a:t>568</a:t>
                    </a:r>
                    <a:endParaRPr lang="en-US"/>
                  </a:p>
                </c:rich>
              </c:tx>
              <c:dLblPos val="outEnd"/>
              <c:showLegendKey val="0"/>
              <c:showVal val="1"/>
              <c:showCatName val="0"/>
              <c:showSerName val="0"/>
              <c:showPercent val="0"/>
              <c:showBubbleSize val="0"/>
            </c:dLbl>
            <c:dLbl>
              <c:idx val="2"/>
              <c:layout/>
              <c:tx>
                <c:rich>
                  <a:bodyPr/>
                  <a:lstStyle/>
                  <a:p>
                    <a:r>
                      <a:rPr lang="en-US" smtClean="0"/>
                      <a:t>104</a:t>
                    </a:r>
                    <a:r>
                      <a:rPr lang="ru-RU" smtClean="0"/>
                      <a:t> </a:t>
                    </a:r>
                    <a:r>
                      <a:rPr lang="en-US" smtClean="0"/>
                      <a:t>261</a:t>
                    </a:r>
                    <a:endParaRPr lang="en-US"/>
                  </a:p>
                </c:rich>
              </c:tx>
              <c:dLblPos val="outEnd"/>
              <c:showLegendKey val="0"/>
              <c:showVal val="1"/>
              <c:showCatName val="0"/>
              <c:showSerName val="0"/>
              <c:showPercent val="0"/>
              <c:showBubbleSize val="0"/>
            </c:dLbl>
            <c:dLbl>
              <c:idx val="3"/>
              <c:layout/>
              <c:tx>
                <c:rich>
                  <a:bodyPr/>
                  <a:lstStyle/>
                  <a:p>
                    <a:r>
                      <a:rPr lang="en-US" smtClean="0"/>
                      <a:t>107</a:t>
                    </a:r>
                    <a:r>
                      <a:rPr lang="ru-RU" smtClean="0"/>
                      <a:t> </a:t>
                    </a:r>
                    <a:r>
                      <a:rPr lang="en-US" smtClean="0"/>
                      <a:t>119</a:t>
                    </a:r>
                    <a:endParaRPr lang="en-US"/>
                  </a:p>
                </c:rich>
              </c:tx>
              <c:dLblPos val="outEnd"/>
              <c:showLegendKey val="0"/>
              <c:showVal val="1"/>
              <c:showCatName val="0"/>
              <c:showSerName val="0"/>
              <c:showPercent val="0"/>
              <c:showBubbleSize val="0"/>
            </c:dLbl>
            <c:dLbl>
              <c:idx val="4"/>
              <c:layout/>
              <c:tx>
                <c:rich>
                  <a:bodyPr/>
                  <a:lstStyle/>
                  <a:p>
                    <a:r>
                      <a:rPr lang="en-US" smtClean="0"/>
                      <a:t>94</a:t>
                    </a:r>
                    <a:r>
                      <a:rPr lang="ru-RU" smtClean="0"/>
                      <a:t> </a:t>
                    </a:r>
                    <a:r>
                      <a:rPr lang="en-US" smtClean="0"/>
                      <a:t>089</a:t>
                    </a:r>
                    <a:endParaRPr lang="en-US"/>
                  </a:p>
                </c:rich>
              </c:tx>
              <c:dLblPos val="outEnd"/>
              <c:showLegendKey val="0"/>
              <c:showVal val="1"/>
              <c:showCatName val="0"/>
              <c:showSerName val="0"/>
              <c:showPercent val="0"/>
              <c:showBubbleSize val="0"/>
            </c:dLbl>
            <c:dLbl>
              <c:idx val="5"/>
              <c:layout/>
              <c:tx>
                <c:rich>
                  <a:bodyPr/>
                  <a:lstStyle/>
                  <a:p>
                    <a:r>
                      <a:rPr lang="en-US" smtClean="0"/>
                      <a:t>82</a:t>
                    </a:r>
                    <a:r>
                      <a:rPr lang="ru-RU" smtClean="0"/>
                      <a:t> </a:t>
                    </a:r>
                    <a:r>
                      <a:rPr lang="en-US" smtClean="0"/>
                      <a:t>817</a:t>
                    </a:r>
                    <a:endParaRPr lang="en-US"/>
                  </a:p>
                </c:rich>
              </c:tx>
              <c:dLblPos val="outEnd"/>
              <c:showLegendKey val="0"/>
              <c:showVal val="1"/>
              <c:showCatName val="0"/>
              <c:showSerName val="0"/>
              <c:showPercent val="0"/>
              <c:showBubbleSize val="0"/>
            </c:dLbl>
            <c:dLbl>
              <c:idx val="6"/>
              <c:layout/>
              <c:tx>
                <c:rich>
                  <a:bodyPr/>
                  <a:lstStyle/>
                  <a:p>
                    <a:r>
                      <a:rPr lang="en-US" smtClean="0"/>
                      <a:t>77</a:t>
                    </a:r>
                    <a:r>
                      <a:rPr lang="ru-RU" smtClean="0"/>
                      <a:t> </a:t>
                    </a:r>
                    <a:r>
                      <a:rPr lang="en-US" smtClean="0"/>
                      <a:t>388</a:t>
                    </a:r>
                    <a:endParaRPr lang="en-US"/>
                  </a:p>
                </c:rich>
              </c:tx>
              <c:dLblPos val="outEnd"/>
              <c:showLegendKey val="0"/>
              <c:showVal val="1"/>
              <c:showCatName val="0"/>
              <c:showSerName val="0"/>
              <c:showPercent val="0"/>
              <c:showBubbleSize val="0"/>
            </c:dLbl>
            <c:dLbl>
              <c:idx val="7"/>
              <c:layout/>
              <c:tx>
                <c:rich>
                  <a:bodyPr/>
                  <a:lstStyle/>
                  <a:p>
                    <a:r>
                      <a:rPr lang="en-US" smtClean="0"/>
                      <a:t>70</a:t>
                    </a:r>
                    <a:r>
                      <a:rPr lang="ru-RU" smtClean="0"/>
                      <a:t> </a:t>
                    </a:r>
                    <a:r>
                      <a:rPr lang="en-US" smtClean="0"/>
                      <a:t>244</a:t>
                    </a:r>
                    <a:endParaRPr lang="en-US"/>
                  </a:p>
                </c:rich>
              </c:tx>
              <c:dLblPos val="outEnd"/>
              <c:showLegendKey val="0"/>
              <c:showVal val="1"/>
              <c:showCatName val="0"/>
              <c:showSerName val="0"/>
              <c:showPercent val="0"/>
              <c:showBubbleSize val="0"/>
            </c:dLbl>
            <c:dLbl>
              <c:idx val="8"/>
              <c:layout/>
              <c:tx>
                <c:rich>
                  <a:bodyPr/>
                  <a:lstStyle/>
                  <a:p>
                    <a:r>
                      <a:rPr lang="en-US" smtClean="0"/>
                      <a:t>58</a:t>
                    </a:r>
                    <a:r>
                      <a:rPr lang="ru-RU" smtClean="0"/>
                      <a:t> </a:t>
                    </a:r>
                    <a:r>
                      <a:rPr lang="en-US" smtClean="0"/>
                      <a:t>719</a:t>
                    </a:r>
                    <a:endParaRPr lang="en-US"/>
                  </a:p>
                </c:rich>
              </c:tx>
              <c:dLblPos val="outEnd"/>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Лист1!$A$8:$A$16</c:f>
              <c:numCache>
                <c:formatCode>General</c:formatCode>
                <c:ptCount val="9"/>
                <c:pt idx="0">
                  <c:v>2027</c:v>
                </c:pt>
                <c:pt idx="1">
                  <c:v>2026</c:v>
                </c:pt>
                <c:pt idx="2">
                  <c:v>2025</c:v>
                </c:pt>
                <c:pt idx="3">
                  <c:v>2024</c:v>
                </c:pt>
                <c:pt idx="4">
                  <c:v>2023</c:v>
                </c:pt>
                <c:pt idx="5">
                  <c:v>2022</c:v>
                </c:pt>
                <c:pt idx="6">
                  <c:v>2021</c:v>
                </c:pt>
                <c:pt idx="7">
                  <c:v>2020</c:v>
                </c:pt>
                <c:pt idx="8">
                  <c:v>2019</c:v>
                </c:pt>
              </c:numCache>
            </c:numRef>
          </c:cat>
          <c:val>
            <c:numRef>
              <c:f>Лист1!$B$8:$B$16</c:f>
              <c:numCache>
                <c:formatCode>General</c:formatCode>
                <c:ptCount val="9"/>
                <c:pt idx="0">
                  <c:v>100466</c:v>
                </c:pt>
                <c:pt idx="1">
                  <c:v>100568</c:v>
                </c:pt>
                <c:pt idx="2">
                  <c:v>104261</c:v>
                </c:pt>
                <c:pt idx="3">
                  <c:v>107119</c:v>
                </c:pt>
                <c:pt idx="4">
                  <c:v>94089</c:v>
                </c:pt>
                <c:pt idx="5">
                  <c:v>82817</c:v>
                </c:pt>
                <c:pt idx="6">
                  <c:v>77388</c:v>
                </c:pt>
                <c:pt idx="7">
                  <c:v>70244</c:v>
                </c:pt>
                <c:pt idx="8">
                  <c:v>58719</c:v>
                </c:pt>
              </c:numCache>
            </c:numRef>
          </c:val>
        </c:ser>
        <c:dLbls>
          <c:dLblPos val="outEnd"/>
          <c:showLegendKey val="0"/>
          <c:showVal val="1"/>
          <c:showCatName val="0"/>
          <c:showSerName val="0"/>
          <c:showPercent val="0"/>
          <c:showBubbleSize val="0"/>
        </c:dLbls>
        <c:gapWidth val="150"/>
        <c:axId val="167863296"/>
        <c:axId val="61788672"/>
      </c:barChart>
      <c:catAx>
        <c:axId val="167863296"/>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1788672"/>
        <c:crosses val="autoZero"/>
        <c:auto val="1"/>
        <c:lblAlgn val="ctr"/>
        <c:lblOffset val="100"/>
        <c:noMultiLvlLbl val="0"/>
      </c:catAx>
      <c:valAx>
        <c:axId val="61788672"/>
        <c:scaling>
          <c:orientation val="minMax"/>
        </c:scaling>
        <c:delete val="1"/>
        <c:axPos val="b"/>
        <c:numFmt formatCode="General" sourceLinked="1"/>
        <c:majorTickMark val="out"/>
        <c:minorTickMark val="none"/>
        <c:tickLblPos val="nextTo"/>
        <c:crossAx val="167863296"/>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846584094993675"/>
          <c:y val="3.8602954383300532E-2"/>
          <c:w val="0.73528853415260853"/>
          <c:h val="0.92279409123339895"/>
        </c:manualLayout>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dLbl>
              <c:idx val="0"/>
              <c:layout/>
              <c:tx>
                <c:rich>
                  <a:bodyPr/>
                  <a:lstStyle/>
                  <a:p>
                    <a:r>
                      <a:rPr lang="en-US" smtClean="0"/>
                      <a:t>99</a:t>
                    </a:r>
                    <a:r>
                      <a:rPr lang="ru-RU" smtClean="0"/>
                      <a:t> </a:t>
                    </a:r>
                    <a:r>
                      <a:rPr lang="en-US" smtClean="0"/>
                      <a:t>111</a:t>
                    </a:r>
                    <a:endParaRPr lang="en-US"/>
                  </a:p>
                </c:rich>
              </c:tx>
              <c:dLblPos val="outEnd"/>
              <c:showLegendKey val="0"/>
              <c:showVal val="1"/>
              <c:showCatName val="0"/>
              <c:showSerName val="0"/>
              <c:showPercent val="0"/>
              <c:showBubbleSize val="0"/>
            </c:dLbl>
            <c:dLbl>
              <c:idx val="1"/>
              <c:layout/>
              <c:tx>
                <c:rich>
                  <a:bodyPr/>
                  <a:lstStyle/>
                  <a:p>
                    <a:r>
                      <a:rPr lang="en-US" smtClean="0"/>
                      <a:t>99</a:t>
                    </a:r>
                    <a:r>
                      <a:rPr lang="ru-RU" smtClean="0"/>
                      <a:t> </a:t>
                    </a:r>
                    <a:r>
                      <a:rPr lang="en-US" smtClean="0"/>
                      <a:t>721</a:t>
                    </a:r>
                    <a:endParaRPr lang="en-US"/>
                  </a:p>
                </c:rich>
              </c:tx>
              <c:dLblPos val="outEnd"/>
              <c:showLegendKey val="0"/>
              <c:showVal val="1"/>
              <c:showCatName val="0"/>
              <c:showSerName val="0"/>
              <c:showPercent val="0"/>
              <c:showBubbleSize val="0"/>
            </c:dLbl>
            <c:dLbl>
              <c:idx val="2"/>
              <c:layout/>
              <c:tx>
                <c:rich>
                  <a:bodyPr/>
                  <a:lstStyle/>
                  <a:p>
                    <a:r>
                      <a:rPr lang="en-US" smtClean="0"/>
                      <a:t>114</a:t>
                    </a:r>
                    <a:r>
                      <a:rPr lang="ru-RU" smtClean="0"/>
                      <a:t> </a:t>
                    </a:r>
                    <a:r>
                      <a:rPr lang="en-US" smtClean="0"/>
                      <a:t>687</a:t>
                    </a:r>
                    <a:endParaRPr lang="en-US"/>
                  </a:p>
                </c:rich>
              </c:tx>
              <c:dLblPos val="outEnd"/>
              <c:showLegendKey val="0"/>
              <c:showVal val="1"/>
              <c:showCatName val="0"/>
              <c:showSerName val="0"/>
              <c:showPercent val="0"/>
              <c:showBubbleSize val="0"/>
            </c:dLbl>
            <c:dLbl>
              <c:idx val="3"/>
              <c:layout/>
              <c:tx>
                <c:rich>
                  <a:bodyPr/>
                  <a:lstStyle/>
                  <a:p>
                    <a:r>
                      <a:rPr lang="en-US" smtClean="0"/>
                      <a:t>102</a:t>
                    </a:r>
                    <a:r>
                      <a:rPr lang="ru-RU" smtClean="0"/>
                      <a:t> </a:t>
                    </a:r>
                    <a:r>
                      <a:rPr lang="en-US" smtClean="0"/>
                      <a:t>596</a:t>
                    </a:r>
                    <a:endParaRPr lang="en-US"/>
                  </a:p>
                </c:rich>
              </c:tx>
              <c:dLblPos val="outEnd"/>
              <c:showLegendKey val="0"/>
              <c:showVal val="1"/>
              <c:showCatName val="0"/>
              <c:showSerName val="0"/>
              <c:showPercent val="0"/>
              <c:showBubbleSize val="0"/>
            </c:dLbl>
            <c:dLbl>
              <c:idx val="4"/>
              <c:layout/>
              <c:tx>
                <c:rich>
                  <a:bodyPr/>
                  <a:lstStyle/>
                  <a:p>
                    <a:r>
                      <a:rPr lang="en-US" smtClean="0"/>
                      <a:t>94</a:t>
                    </a:r>
                    <a:r>
                      <a:rPr lang="ru-RU" smtClean="0"/>
                      <a:t> </a:t>
                    </a:r>
                    <a:r>
                      <a:rPr lang="en-US" smtClean="0"/>
                      <a:t>984</a:t>
                    </a:r>
                    <a:endParaRPr lang="en-US"/>
                  </a:p>
                </c:rich>
              </c:tx>
              <c:dLblPos val="outEnd"/>
              <c:showLegendKey val="0"/>
              <c:showVal val="1"/>
              <c:showCatName val="0"/>
              <c:showSerName val="0"/>
              <c:showPercent val="0"/>
              <c:showBubbleSize val="0"/>
            </c:dLbl>
            <c:dLbl>
              <c:idx val="5"/>
              <c:layout/>
              <c:tx>
                <c:rich>
                  <a:bodyPr/>
                  <a:lstStyle/>
                  <a:p>
                    <a:r>
                      <a:rPr lang="en-US" smtClean="0"/>
                      <a:t>80</a:t>
                    </a:r>
                    <a:r>
                      <a:rPr lang="ru-RU" smtClean="0"/>
                      <a:t> </a:t>
                    </a:r>
                    <a:r>
                      <a:rPr lang="en-US" smtClean="0"/>
                      <a:t>428</a:t>
                    </a:r>
                    <a:endParaRPr lang="en-US"/>
                  </a:p>
                </c:rich>
              </c:tx>
              <c:dLblPos val="outEnd"/>
              <c:showLegendKey val="0"/>
              <c:showVal val="1"/>
              <c:showCatName val="0"/>
              <c:showSerName val="0"/>
              <c:showPercent val="0"/>
              <c:showBubbleSize val="0"/>
            </c:dLbl>
            <c:dLbl>
              <c:idx val="6"/>
              <c:layout/>
              <c:tx>
                <c:rich>
                  <a:bodyPr/>
                  <a:lstStyle/>
                  <a:p>
                    <a:r>
                      <a:rPr lang="en-US" smtClean="0"/>
                      <a:t>76</a:t>
                    </a:r>
                    <a:r>
                      <a:rPr lang="ru-RU" smtClean="0"/>
                      <a:t> </a:t>
                    </a:r>
                    <a:r>
                      <a:rPr lang="en-US" smtClean="0"/>
                      <a:t>526</a:t>
                    </a:r>
                    <a:endParaRPr lang="en-US"/>
                  </a:p>
                </c:rich>
              </c:tx>
              <c:dLblPos val="outEnd"/>
              <c:showLegendKey val="0"/>
              <c:showVal val="1"/>
              <c:showCatName val="0"/>
              <c:showSerName val="0"/>
              <c:showPercent val="0"/>
              <c:showBubbleSize val="0"/>
            </c:dLbl>
            <c:dLbl>
              <c:idx val="7"/>
              <c:layout/>
              <c:tx>
                <c:rich>
                  <a:bodyPr/>
                  <a:lstStyle/>
                  <a:p>
                    <a:r>
                      <a:rPr lang="en-US" smtClean="0"/>
                      <a:t>69</a:t>
                    </a:r>
                    <a:r>
                      <a:rPr lang="ru-RU" smtClean="0"/>
                      <a:t> </a:t>
                    </a:r>
                    <a:r>
                      <a:rPr lang="en-US" smtClean="0"/>
                      <a:t>521</a:t>
                    </a:r>
                    <a:endParaRPr lang="en-US"/>
                  </a:p>
                </c:rich>
              </c:tx>
              <c:dLblPos val="outEnd"/>
              <c:showLegendKey val="0"/>
              <c:showVal val="1"/>
              <c:showCatName val="0"/>
              <c:showSerName val="0"/>
              <c:showPercent val="0"/>
              <c:showBubbleSize val="0"/>
            </c:dLbl>
            <c:dLbl>
              <c:idx val="8"/>
              <c:layout/>
              <c:tx>
                <c:rich>
                  <a:bodyPr/>
                  <a:lstStyle/>
                  <a:p>
                    <a:r>
                      <a:rPr lang="en-US" smtClean="0"/>
                      <a:t>55</a:t>
                    </a:r>
                    <a:r>
                      <a:rPr lang="ru-RU" smtClean="0"/>
                      <a:t> </a:t>
                    </a:r>
                    <a:r>
                      <a:rPr lang="en-US" smtClean="0"/>
                      <a:t>183</a:t>
                    </a:r>
                    <a:endParaRPr lang="en-US"/>
                  </a:p>
                </c:rich>
              </c:tx>
              <c:dLblPos val="outEnd"/>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Лист1!$D$8:$D$16</c:f>
              <c:numCache>
                <c:formatCode>General</c:formatCode>
                <c:ptCount val="9"/>
                <c:pt idx="0">
                  <c:v>2027</c:v>
                </c:pt>
                <c:pt idx="1">
                  <c:v>2026</c:v>
                </c:pt>
                <c:pt idx="2">
                  <c:v>2025</c:v>
                </c:pt>
                <c:pt idx="3">
                  <c:v>2024</c:v>
                </c:pt>
                <c:pt idx="4">
                  <c:v>2023</c:v>
                </c:pt>
                <c:pt idx="5">
                  <c:v>2022</c:v>
                </c:pt>
                <c:pt idx="6">
                  <c:v>2021</c:v>
                </c:pt>
                <c:pt idx="7">
                  <c:v>2020</c:v>
                </c:pt>
                <c:pt idx="8">
                  <c:v>2019</c:v>
                </c:pt>
              </c:numCache>
            </c:numRef>
          </c:cat>
          <c:val>
            <c:numRef>
              <c:f>Лист1!$E$8:$E$16</c:f>
              <c:numCache>
                <c:formatCode>General</c:formatCode>
                <c:ptCount val="9"/>
                <c:pt idx="0">
                  <c:v>99111</c:v>
                </c:pt>
                <c:pt idx="1">
                  <c:v>99721</c:v>
                </c:pt>
                <c:pt idx="2">
                  <c:v>114687</c:v>
                </c:pt>
                <c:pt idx="3">
                  <c:v>102596</c:v>
                </c:pt>
                <c:pt idx="4">
                  <c:v>94984</c:v>
                </c:pt>
                <c:pt idx="5">
                  <c:v>80428</c:v>
                </c:pt>
                <c:pt idx="6">
                  <c:v>76526</c:v>
                </c:pt>
                <c:pt idx="7">
                  <c:v>69521</c:v>
                </c:pt>
                <c:pt idx="8">
                  <c:v>55183</c:v>
                </c:pt>
              </c:numCache>
            </c:numRef>
          </c:val>
        </c:ser>
        <c:dLbls>
          <c:dLblPos val="outEnd"/>
          <c:showLegendKey val="0"/>
          <c:showVal val="1"/>
          <c:showCatName val="0"/>
          <c:showSerName val="0"/>
          <c:showPercent val="0"/>
          <c:showBubbleSize val="0"/>
        </c:dLbls>
        <c:gapWidth val="150"/>
        <c:axId val="167864320"/>
        <c:axId val="122903296"/>
      </c:barChart>
      <c:catAx>
        <c:axId val="167864320"/>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22903296"/>
        <c:crosses val="autoZero"/>
        <c:auto val="1"/>
        <c:lblAlgn val="ctr"/>
        <c:lblOffset val="100"/>
        <c:noMultiLvlLbl val="0"/>
      </c:catAx>
      <c:valAx>
        <c:axId val="122903296"/>
        <c:scaling>
          <c:orientation val="minMax"/>
        </c:scaling>
        <c:delete val="1"/>
        <c:axPos val="b"/>
        <c:numFmt formatCode="General" sourceLinked="1"/>
        <c:majorTickMark val="out"/>
        <c:minorTickMark val="none"/>
        <c:tickLblPos val="nextTo"/>
        <c:crossAx val="167864320"/>
        <c:crosses val="autoZero"/>
        <c:crossBetween val="between"/>
      </c:valAx>
      <c:spPr>
        <a:noFill/>
        <a:ln w="25400">
          <a:noFill/>
        </a:ln>
      </c:spPr>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285296863983128"/>
          <c:y val="3.8602954383300532E-2"/>
          <c:w val="0.61681138799077684"/>
          <c:h val="0.91577537225461692"/>
        </c:manualLayout>
      </c:layout>
      <c:barChart>
        <c:barDir val="bar"/>
        <c:grouping val="clustered"/>
        <c:varyColors val="0"/>
        <c:ser>
          <c:idx val="0"/>
          <c:order val="0"/>
          <c:spPr>
            <a:solidFill>
              <a:srgbClr val="FF0000"/>
            </a:solidFill>
          </c:spPr>
          <c:invertIfNegative val="0"/>
          <c:dPt>
            <c:idx val="0"/>
            <c:invertIfNegative val="0"/>
            <c:bubble3D val="0"/>
            <c:spPr>
              <a:solidFill>
                <a:srgbClr val="00B050"/>
              </a:solidFill>
            </c:spPr>
          </c:dPt>
          <c:dPt>
            <c:idx val="1"/>
            <c:invertIfNegative val="0"/>
            <c:bubble3D val="0"/>
            <c:spPr>
              <a:solidFill>
                <a:srgbClr val="00B050"/>
              </a:solidFill>
            </c:spPr>
          </c:dPt>
          <c:dPt>
            <c:idx val="2"/>
            <c:invertIfNegative val="0"/>
            <c:bubble3D val="0"/>
          </c:dPt>
          <c:dPt>
            <c:idx val="3"/>
            <c:invertIfNegative val="0"/>
            <c:bubble3D val="0"/>
          </c:dPt>
          <c:dPt>
            <c:idx val="4"/>
            <c:invertIfNegative val="0"/>
            <c:bubble3D val="0"/>
          </c:dPt>
          <c:dPt>
            <c:idx val="5"/>
            <c:invertIfNegative val="0"/>
            <c:bubble3D val="0"/>
            <c:spPr>
              <a:solidFill>
                <a:srgbClr val="00B050"/>
              </a:solidFill>
            </c:spPr>
          </c:dPt>
          <c:dPt>
            <c:idx val="6"/>
            <c:invertIfNegative val="0"/>
            <c:bubble3D val="0"/>
            <c:spPr>
              <a:solidFill>
                <a:srgbClr val="00B050"/>
              </a:solidFill>
            </c:spPr>
          </c:dPt>
          <c:dPt>
            <c:idx val="7"/>
            <c:invertIfNegative val="0"/>
            <c:bubble3D val="0"/>
            <c:spPr>
              <a:solidFill>
                <a:srgbClr val="00B050"/>
              </a:solidFill>
            </c:spPr>
          </c:dPt>
          <c:dPt>
            <c:idx val="8"/>
            <c:invertIfNegative val="0"/>
            <c:bubble3D val="0"/>
            <c:spPr>
              <a:solidFill>
                <a:srgbClr val="00B050"/>
              </a:solidFill>
            </c:spPr>
          </c:dPt>
          <c:dLbls>
            <c:dLbl>
              <c:idx val="0"/>
              <c:layout/>
              <c:tx>
                <c:rich>
                  <a:bodyPr/>
                  <a:lstStyle/>
                  <a:p>
                    <a:r>
                      <a:rPr lang="en-US" smtClean="0"/>
                      <a:t>1</a:t>
                    </a:r>
                    <a:r>
                      <a:rPr lang="ru-RU" smtClean="0"/>
                      <a:t> </a:t>
                    </a:r>
                    <a:r>
                      <a:rPr lang="en-US" smtClean="0"/>
                      <a:t>355</a:t>
                    </a:r>
                    <a:endParaRPr lang="en-US"/>
                  </a:p>
                </c:rich>
              </c:tx>
              <c:dLblPos val="outEnd"/>
              <c:showLegendKey val="0"/>
              <c:showVal val="1"/>
              <c:showCatName val="0"/>
              <c:showSerName val="0"/>
              <c:showPercent val="0"/>
              <c:showBubbleSize val="0"/>
            </c:dLbl>
            <c:dLbl>
              <c:idx val="2"/>
              <c:layout/>
              <c:tx>
                <c:rich>
                  <a:bodyPr/>
                  <a:lstStyle/>
                  <a:p>
                    <a:r>
                      <a:rPr lang="en-US"/>
                      <a:t>-</a:t>
                    </a:r>
                    <a:r>
                      <a:rPr lang="en-US" smtClean="0"/>
                      <a:t>10</a:t>
                    </a:r>
                    <a:r>
                      <a:rPr lang="ru-RU" smtClean="0"/>
                      <a:t> </a:t>
                    </a:r>
                    <a:r>
                      <a:rPr lang="en-US" smtClean="0"/>
                      <a:t>426</a:t>
                    </a:r>
                    <a:endParaRPr lang="en-US"/>
                  </a:p>
                </c:rich>
              </c:tx>
              <c:dLblPos val="outEnd"/>
              <c:showLegendKey val="0"/>
              <c:showVal val="1"/>
              <c:showCatName val="0"/>
              <c:showSerName val="0"/>
              <c:showPercent val="0"/>
              <c:showBubbleSize val="0"/>
            </c:dLbl>
            <c:dLbl>
              <c:idx val="3"/>
              <c:layout>
                <c:manualLayout>
                  <c:x val="6.3092567611462896E-2"/>
                  <c:y val="0"/>
                </c:manualLayout>
              </c:layout>
              <c:tx>
                <c:rich>
                  <a:bodyPr/>
                  <a:lstStyle/>
                  <a:p>
                    <a:r>
                      <a:rPr lang="ru-RU" dirty="0" smtClean="0"/>
                      <a:t> </a:t>
                    </a:r>
                    <a:r>
                      <a:rPr lang="en-US" dirty="0" smtClean="0"/>
                      <a:t>-4</a:t>
                    </a:r>
                    <a:r>
                      <a:rPr lang="ru-RU" dirty="0" smtClean="0"/>
                      <a:t> </a:t>
                    </a:r>
                    <a:r>
                      <a:rPr lang="en-US" dirty="0" smtClean="0"/>
                      <a:t>523</a:t>
                    </a:r>
                    <a:endParaRPr lang="en-US" dirty="0"/>
                  </a:p>
                </c:rich>
              </c:tx>
              <c:dLblPos val="outEnd"/>
              <c:showLegendKey val="0"/>
              <c:showVal val="1"/>
              <c:showCatName val="0"/>
              <c:showSerName val="0"/>
              <c:showPercent val="0"/>
              <c:showBubbleSize val="0"/>
            </c:dLbl>
            <c:dLbl>
              <c:idx val="4"/>
              <c:layout>
                <c:manualLayout>
                  <c:x val="9.8510388682316971E-2"/>
                  <c:y val="-2.7230089902864824E-7"/>
                </c:manualLayout>
              </c:layout>
              <c:dLblPos val="outEnd"/>
              <c:showLegendKey val="0"/>
              <c:showVal val="1"/>
              <c:showCatName val="0"/>
              <c:showSerName val="0"/>
              <c:showPercent val="0"/>
              <c:showBubbleSize val="0"/>
            </c:dLbl>
            <c:dLbl>
              <c:idx val="5"/>
              <c:layout/>
              <c:tx>
                <c:rich>
                  <a:bodyPr/>
                  <a:lstStyle/>
                  <a:p>
                    <a:r>
                      <a:rPr lang="en-US" smtClean="0"/>
                      <a:t>2</a:t>
                    </a:r>
                    <a:r>
                      <a:rPr lang="ru-RU" smtClean="0"/>
                      <a:t> </a:t>
                    </a:r>
                    <a:r>
                      <a:rPr lang="en-US" smtClean="0"/>
                      <a:t>389</a:t>
                    </a:r>
                    <a:endParaRPr lang="en-US"/>
                  </a:p>
                </c:rich>
              </c:tx>
              <c:dLblPos val="outEnd"/>
              <c:showLegendKey val="0"/>
              <c:showVal val="1"/>
              <c:showCatName val="0"/>
              <c:showSerName val="0"/>
              <c:showPercent val="0"/>
              <c:showBubbleSize val="0"/>
            </c:dLbl>
            <c:dLbl>
              <c:idx val="8"/>
              <c:layout>
                <c:manualLayout>
                  <c:x val="-1.0902803651666584E-2"/>
                  <c:y val="-3.4582214176638324E-3"/>
                </c:manualLayout>
              </c:layout>
              <c:tx>
                <c:rich>
                  <a:bodyPr/>
                  <a:lstStyle/>
                  <a:p>
                    <a:r>
                      <a:rPr lang="en-US" dirty="0" smtClean="0"/>
                      <a:t>3</a:t>
                    </a:r>
                    <a:r>
                      <a:rPr lang="ru-RU" dirty="0" smtClean="0"/>
                      <a:t> </a:t>
                    </a:r>
                    <a:r>
                      <a:rPr lang="en-US" dirty="0" smtClean="0"/>
                      <a:t>536</a:t>
                    </a:r>
                    <a:endParaRPr lang="en-US" dirty="0"/>
                  </a:p>
                </c:rich>
              </c:tx>
              <c:dLblPos val="outEnd"/>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Лист1!$G$8:$G$16</c:f>
              <c:numCache>
                <c:formatCode>General</c:formatCode>
                <c:ptCount val="9"/>
                <c:pt idx="0">
                  <c:v>2027</c:v>
                </c:pt>
                <c:pt idx="1">
                  <c:v>2026</c:v>
                </c:pt>
                <c:pt idx="2">
                  <c:v>2025</c:v>
                </c:pt>
                <c:pt idx="3">
                  <c:v>2024</c:v>
                </c:pt>
                <c:pt idx="4">
                  <c:v>2023</c:v>
                </c:pt>
                <c:pt idx="5">
                  <c:v>2022</c:v>
                </c:pt>
                <c:pt idx="6">
                  <c:v>2021</c:v>
                </c:pt>
                <c:pt idx="7">
                  <c:v>2020</c:v>
                </c:pt>
                <c:pt idx="8">
                  <c:v>2019</c:v>
                </c:pt>
              </c:numCache>
            </c:numRef>
          </c:cat>
          <c:val>
            <c:numRef>
              <c:f>Лист1!$H$8:$H$16</c:f>
              <c:numCache>
                <c:formatCode>General</c:formatCode>
                <c:ptCount val="9"/>
                <c:pt idx="0">
                  <c:v>1355</c:v>
                </c:pt>
                <c:pt idx="1">
                  <c:v>847</c:v>
                </c:pt>
                <c:pt idx="2">
                  <c:v>-10426</c:v>
                </c:pt>
                <c:pt idx="3">
                  <c:v>-4523</c:v>
                </c:pt>
                <c:pt idx="4">
                  <c:v>-895</c:v>
                </c:pt>
                <c:pt idx="5">
                  <c:v>2389</c:v>
                </c:pt>
                <c:pt idx="6">
                  <c:v>862</c:v>
                </c:pt>
                <c:pt idx="7">
                  <c:v>726</c:v>
                </c:pt>
                <c:pt idx="8">
                  <c:v>3536</c:v>
                </c:pt>
              </c:numCache>
            </c:numRef>
          </c:val>
        </c:ser>
        <c:dLbls>
          <c:dLblPos val="outEnd"/>
          <c:showLegendKey val="0"/>
          <c:showVal val="1"/>
          <c:showCatName val="0"/>
          <c:showSerName val="0"/>
          <c:showPercent val="0"/>
          <c:showBubbleSize val="0"/>
        </c:dLbls>
        <c:gapWidth val="150"/>
        <c:axId val="184101376"/>
        <c:axId val="122933760"/>
      </c:barChart>
      <c:catAx>
        <c:axId val="184101376"/>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22933760"/>
        <c:crosses val="autoZero"/>
        <c:auto val="1"/>
        <c:lblAlgn val="ctr"/>
        <c:lblOffset val="100"/>
        <c:noMultiLvlLbl val="0"/>
      </c:catAx>
      <c:valAx>
        <c:axId val="122933760"/>
        <c:scaling>
          <c:orientation val="minMax"/>
        </c:scaling>
        <c:delete val="1"/>
        <c:axPos val="b"/>
        <c:numFmt formatCode="General" sourceLinked="1"/>
        <c:majorTickMark val="out"/>
        <c:minorTickMark val="none"/>
        <c:tickLblPos val="nextTo"/>
        <c:crossAx val="184101376"/>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846814919946291E-2"/>
          <c:y val="4.8500415502001966E-2"/>
          <c:w val="0.68069081398130937"/>
          <c:h val="0.58097919913773322"/>
        </c:manualLayout>
      </c:layout>
      <c:barChart>
        <c:barDir val="col"/>
        <c:grouping val="stacked"/>
        <c:varyColors val="0"/>
        <c:ser>
          <c:idx val="0"/>
          <c:order val="0"/>
          <c:tx>
            <c:strRef>
              <c:f>Лист1!$B$1</c:f>
              <c:strCache>
                <c:ptCount val="1"/>
                <c:pt idx="0">
                  <c:v>Ценные бумаги</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1"/>
              <c:layout>
                <c:manualLayout>
                  <c:x val="-1.1029491647421123E-7"/>
                  <c:y val="-2.431774640904962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2.210672570148810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4008557341389568E-3"/>
                  <c:y val="-2.210672570148818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tx>
                <c:rich>
                  <a:bodyPr/>
                  <a:lstStyle/>
                  <a:p>
                    <a:pPr>
                      <a:defRPr sz="1100" b="1">
                        <a:solidFill>
                          <a:schemeClr val="tx1"/>
                        </a:solidFill>
                        <a:latin typeface="Times New Roman" panose="02020603050405020304" pitchFamily="18" charset="0"/>
                        <a:cs typeface="Times New Roman" panose="02020603050405020304" pitchFamily="18" charset="0"/>
                      </a:defRPr>
                    </a:pPr>
                    <a:r>
                      <a:rPr lang="en-US" b="1" dirty="0">
                        <a:solidFill>
                          <a:schemeClr val="tx1"/>
                        </a:solidFill>
                      </a:rPr>
                      <a:t>375</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layout>
                <c:manualLayout>
                  <c:x val="4.2022363176674477E-3"/>
                  <c:y val="-2.2106899770194494E-2"/>
                </c:manualLayout>
              </c:layou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4.2022363176674477E-3"/>
                  <c:y val="-2.2106725701488264E-2"/>
                </c:manualLayout>
              </c:layout>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0"/>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1"/>
              <c:layout>
                <c:manualLayout>
                  <c:x val="2.801490878444965E-3"/>
                  <c:y val="-2.210672570148818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3"/>
              <c:layout>
                <c:manualLayout>
                  <c:x val="-7.0037271961124132E-3"/>
                  <c:y val="-2.210689977019449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Лист1!$B$2:$B$15</c:f>
              <c:numCache>
                <c:formatCode>#,##0</c:formatCode>
                <c:ptCount val="14"/>
                <c:pt idx="1">
                  <c:v>31.7</c:v>
                </c:pt>
                <c:pt idx="3">
                  <c:v>20.100000000000001</c:v>
                </c:pt>
                <c:pt idx="5">
                  <c:v>12.8</c:v>
                </c:pt>
                <c:pt idx="7">
                  <c:v>9.3000000000000007</c:v>
                </c:pt>
                <c:pt idx="9">
                  <c:v>30.948</c:v>
                </c:pt>
                <c:pt idx="11">
                  <c:v>73.599999999999994</c:v>
                </c:pt>
                <c:pt idx="13">
                  <c:v>115.7</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Лист1!$C$2:$C$15</c:f>
              <c:numCache>
                <c:formatCode>General</c:formatCode>
                <c:ptCount val="14"/>
                <c:pt idx="0" formatCode="#,##0">
                  <c:v>7309.6</c:v>
                </c:pt>
                <c:pt idx="2" formatCode="#,##0">
                  <c:v>6973</c:v>
                </c:pt>
                <c:pt idx="4" formatCode="#,##0">
                  <c:v>8346.1</c:v>
                </c:pt>
                <c:pt idx="6" formatCode="#,##0">
                  <c:v>7941.3</c:v>
                </c:pt>
                <c:pt idx="8" formatCode="#,##0">
                  <c:v>10611.3</c:v>
                </c:pt>
                <c:pt idx="10" formatCode="#,##0">
                  <c:v>13230</c:v>
                </c:pt>
                <c:pt idx="12" formatCode="#,##0">
                  <c:v>12194.7</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4"/>
              <c:layout>
                <c:manualLayout>
                  <c:x val="2.801490878444965E-3"/>
                  <c:y val="1.1053362850744092E-2"/>
                </c:manualLayout>
              </c:layout>
              <c:dLblPos val="ctr"/>
              <c:showLegendKey val="0"/>
              <c:showVal val="1"/>
              <c:showCatName val="0"/>
              <c:showSerName val="0"/>
              <c:showPercent val="0"/>
              <c:showBubbleSize val="0"/>
            </c:dLbl>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manualLayout>
                  <c:x val="-1.0272014557776156E-16"/>
                  <c:y val="1.3264035420892909E-2"/>
                </c:manualLayout>
              </c:layout>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10"/>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Лист1!$D$2:$D$15</c:f>
              <c:numCache>
                <c:formatCode>General</c:formatCode>
                <c:ptCount val="14"/>
                <c:pt idx="0" formatCode="#,##0">
                  <c:v>100</c:v>
                </c:pt>
                <c:pt idx="2" formatCode="#,##0">
                  <c:v>77</c:v>
                </c:pt>
                <c:pt idx="4" formatCode="#,##0">
                  <c:v>49.6</c:v>
                </c:pt>
                <c:pt idx="6" formatCode="#,##0">
                  <c:v>26.5</c:v>
                </c:pt>
                <c:pt idx="10" formatCode="#,##0">
                  <c:v>4039</c:v>
                </c:pt>
                <c:pt idx="12" formatCode="#,##0">
                  <c:v>3988.2</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4"/>
              <c:layout>
                <c:manualLayout>
                  <c:x val="-2.2058983294842246E-7"/>
                  <c:y val="-1.7685380561190546E-2"/>
                </c:manualLayout>
              </c:layout>
              <c:dLblPos val="ctr"/>
              <c:showLegendKey val="0"/>
              <c:showVal val="1"/>
              <c:showCatName val="0"/>
              <c:showSerName val="0"/>
              <c:showPercent val="0"/>
              <c:showBubbleSize val="0"/>
            </c:dLbl>
            <c:dLbl>
              <c:idx val="6"/>
              <c:layout>
                <c:manualLayout>
                  <c:x val="1.4007454392224825E-3"/>
                  <c:y val="-6.6320177104464547E-3"/>
                </c:manualLayout>
              </c:layou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8"/>
              <c:layout>
                <c:manualLayout>
                  <c:x val="1.4007454392224825E-3"/>
                  <c:y val="-6.632191779152685E-3"/>
                </c:manualLayout>
              </c:layout>
              <c:spPr>
                <a:noFill/>
                <a:ln>
                  <a:noFill/>
                </a:ln>
                <a:effectLst/>
              </c:spPr>
              <c:txPr>
                <a:bodyPr/>
                <a:lstStyle/>
                <a:p>
                  <a:pPr>
                    <a:defRPr sz="1100" b="0" i="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12"/>
              <c:layout>
                <c:manualLayout>
                  <c:x val="-1.0272014557776156E-16"/>
                  <c:y val="-1.9896053131339363E-2"/>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Лист1!$E$2:$E$15</c:f>
              <c:numCache>
                <c:formatCode>General</c:formatCode>
                <c:ptCount val="14"/>
                <c:pt idx="0" formatCode="#,##0">
                  <c:v>5500</c:v>
                </c:pt>
                <c:pt idx="2" formatCode="#,##0">
                  <c:v>3300</c:v>
                </c:pt>
                <c:pt idx="4" formatCode="#,##0">
                  <c:v>500</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Лист1!$F$2:$F$15</c:f>
              <c:numCache>
                <c:formatCode>General</c:formatCode>
                <c:ptCount val="14"/>
              </c:numCache>
            </c:numRef>
          </c:val>
        </c:ser>
        <c:dLbls>
          <c:showLegendKey val="0"/>
          <c:showVal val="0"/>
          <c:showCatName val="0"/>
          <c:showSerName val="0"/>
          <c:showPercent val="0"/>
          <c:showBubbleSize val="0"/>
        </c:dLbls>
        <c:gapWidth val="0"/>
        <c:overlap val="100"/>
        <c:axId val="184167936"/>
        <c:axId val="183773440"/>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layout/>
              <c:tx>
                <c:rich>
                  <a:bodyPr/>
                  <a:lstStyle/>
                  <a:p>
                    <a:r>
                      <a:rPr lang="en-US" sz="1200" b="1" dirty="0" smtClean="0">
                        <a:latin typeface="Times New Roman" panose="02020603050405020304" pitchFamily="18" charset="0"/>
                        <a:cs typeface="Times New Roman" panose="02020603050405020304" pitchFamily="18" charset="0"/>
                      </a:rPr>
                      <a:t>0,</a:t>
                    </a:r>
                    <a:r>
                      <a:rPr lang="ru-RU" sz="1200" b="1" dirty="0" smtClean="0">
                        <a:latin typeface="Times New Roman" panose="02020603050405020304" pitchFamily="18" charset="0"/>
                        <a:cs typeface="Times New Roman" panose="02020603050405020304" pitchFamily="18" charset="0"/>
                      </a:rPr>
                      <a:t>1</a:t>
                    </a:r>
                    <a:r>
                      <a:rPr lang="en-US" sz="1200" b="1" dirty="0" smtClean="0">
                        <a:latin typeface="Times New Roman" panose="02020603050405020304" pitchFamily="18" charset="0"/>
                        <a:cs typeface="Times New Roman" panose="02020603050405020304" pitchFamily="18" charset="0"/>
                      </a:rPr>
                      <a:t>%**</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dLbl>
              <c:idx val="3"/>
              <c:layout/>
              <c:tx>
                <c:rich>
                  <a:bodyPr/>
                  <a:lstStyle/>
                  <a:p>
                    <a:r>
                      <a:rPr lang="en-US" sz="1200" b="1" dirty="0" smtClean="0">
                        <a:latin typeface="Times New Roman" panose="02020603050405020304" pitchFamily="18" charset="0"/>
                        <a:cs typeface="Times New Roman" panose="02020603050405020304" pitchFamily="18" charset="0"/>
                      </a:rPr>
                      <a:t>0,</a:t>
                    </a:r>
                    <a:r>
                      <a:rPr lang="ru-RU" sz="1200" b="1" dirty="0" smtClean="0">
                        <a:latin typeface="Times New Roman" panose="02020603050405020304" pitchFamily="18" charset="0"/>
                        <a:cs typeface="Times New Roman" panose="02020603050405020304" pitchFamily="18" charset="0"/>
                      </a:rPr>
                      <a:t>04</a:t>
                    </a:r>
                    <a:r>
                      <a:rPr lang="en-US" sz="1200" b="1" dirty="0" smtClean="0">
                        <a:latin typeface="Times New Roman" panose="02020603050405020304" pitchFamily="18" charset="0"/>
                        <a:cs typeface="Times New Roman" panose="02020603050405020304" pitchFamily="18" charset="0"/>
                      </a:rPr>
                      <a:t>%**</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tx>
                <c:rich>
                  <a:bodyPr/>
                  <a:lstStyle/>
                  <a:p>
                    <a:r>
                      <a:rPr lang="en-US" sz="1200" b="1" dirty="0" smtClean="0">
                        <a:latin typeface="Times New Roman" panose="02020603050405020304" pitchFamily="18" charset="0"/>
                        <a:cs typeface="Times New Roman" panose="02020603050405020304" pitchFamily="18" charset="0"/>
                      </a:rPr>
                      <a:t>0,0</a:t>
                    </a:r>
                    <a:r>
                      <a:rPr lang="ru-RU" sz="1200" b="1" dirty="0" smtClean="0">
                        <a:latin typeface="Times New Roman" panose="02020603050405020304" pitchFamily="18" charset="0"/>
                        <a:cs typeface="Times New Roman" panose="02020603050405020304" pitchFamily="18" charset="0"/>
                      </a:rPr>
                      <a:t>2</a:t>
                    </a:r>
                    <a:r>
                      <a:rPr lang="en-US" sz="1200" b="1" dirty="0" smtClean="0">
                        <a:latin typeface="Times New Roman" panose="02020603050405020304" pitchFamily="18" charset="0"/>
                        <a:cs typeface="Times New Roman" panose="02020603050405020304" pitchFamily="18" charset="0"/>
                      </a:rPr>
                      <a:t>%**</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7"/>
              <c:layout/>
              <c:tx>
                <c:rich>
                  <a:bodyPr/>
                  <a:lstStyle/>
                  <a:p>
                    <a:r>
                      <a:rPr lang="en-US" sz="1200" b="1" dirty="0" smtClean="0">
                        <a:latin typeface="Times New Roman" panose="02020603050405020304" pitchFamily="18" charset="0"/>
                        <a:cs typeface="Times New Roman" panose="02020603050405020304" pitchFamily="18" charset="0"/>
                      </a:rPr>
                      <a:t>0,0</a:t>
                    </a:r>
                    <a:r>
                      <a:rPr lang="ru-RU" sz="1200" b="1" dirty="0" smtClean="0">
                        <a:latin typeface="Times New Roman" panose="02020603050405020304" pitchFamily="18" charset="0"/>
                        <a:cs typeface="Times New Roman" panose="02020603050405020304" pitchFamily="18" charset="0"/>
                      </a:rPr>
                      <a:t>1</a:t>
                    </a:r>
                    <a:r>
                      <a:rPr lang="en-US" sz="1200" b="1" dirty="0" smtClean="0">
                        <a:latin typeface="Times New Roman" panose="02020603050405020304" pitchFamily="18" charset="0"/>
                        <a:cs typeface="Times New Roman" panose="02020603050405020304" pitchFamily="18" charset="0"/>
                      </a:rPr>
                      <a:t>%**</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tx>
                <c:rich>
                  <a:bodyPr/>
                  <a:lstStyle/>
                  <a:p>
                    <a:r>
                      <a:rPr lang="en-US" sz="1200" b="1" dirty="0" smtClean="0">
                        <a:latin typeface="Times New Roman" panose="02020603050405020304" pitchFamily="18" charset="0"/>
                        <a:cs typeface="Times New Roman" panose="02020603050405020304" pitchFamily="18" charset="0"/>
                      </a:rPr>
                      <a:t>0,0</a:t>
                    </a:r>
                    <a:r>
                      <a:rPr lang="ru-RU" sz="1200" b="1" dirty="0" smtClean="0">
                        <a:latin typeface="Times New Roman" panose="02020603050405020304" pitchFamily="18" charset="0"/>
                        <a:cs typeface="Times New Roman" panose="02020603050405020304" pitchFamily="18" charset="0"/>
                      </a:rPr>
                      <a:t>4</a:t>
                    </a:r>
                    <a:r>
                      <a:rPr lang="en-US" sz="1200" b="1" dirty="0" smtClean="0">
                        <a:latin typeface="Times New Roman" panose="02020603050405020304" pitchFamily="18" charset="0"/>
                        <a:cs typeface="Times New Roman" panose="02020603050405020304" pitchFamily="18" charset="0"/>
                      </a:rPr>
                      <a:t>%**</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4.0621728032368576E-2"/>
                  <c:y val="-3.7360366435515026E-2"/>
                </c:manualLayout>
              </c:layout>
              <c:tx>
                <c:rich>
                  <a:bodyPr/>
                  <a:lstStyle/>
                  <a:p>
                    <a:r>
                      <a:rPr lang="en-US" sz="1200" b="1" dirty="0" smtClean="0">
                        <a:latin typeface="Times New Roman" panose="02020603050405020304" pitchFamily="18" charset="0"/>
                        <a:cs typeface="Times New Roman" panose="02020603050405020304" pitchFamily="18" charset="0"/>
                      </a:rPr>
                      <a:t>0,0</a:t>
                    </a:r>
                    <a:r>
                      <a:rPr lang="ru-RU" sz="1200" b="1" dirty="0" smtClean="0">
                        <a:latin typeface="Times New Roman" panose="02020603050405020304" pitchFamily="18" charset="0"/>
                        <a:cs typeface="Times New Roman" panose="02020603050405020304" pitchFamily="18" charset="0"/>
                      </a:rPr>
                      <a:t>8</a:t>
                    </a:r>
                    <a:r>
                      <a:rPr lang="en-US" sz="1200" b="1" dirty="0" smtClean="0">
                        <a:latin typeface="Times New Roman" panose="02020603050405020304" pitchFamily="18" charset="0"/>
                        <a:cs typeface="Times New Roman" panose="02020603050405020304" pitchFamily="18" charset="0"/>
                      </a:rPr>
                      <a:t>%**</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dLbl>
              <c:idx val="13"/>
              <c:layout>
                <c:manualLayout>
                  <c:x val="-3.081639966289472E-2"/>
                  <c:y val="-2.6307177653477249E-2"/>
                </c:manualLayout>
              </c:layout>
              <c:tx>
                <c:rich>
                  <a:bodyPr/>
                  <a:lstStyle/>
                  <a:p>
                    <a:r>
                      <a:rPr lang="en-US" sz="1200" b="1" dirty="0" smtClean="0">
                        <a:latin typeface="Times New Roman" panose="02020603050405020304" pitchFamily="18" charset="0"/>
                        <a:cs typeface="Times New Roman" panose="02020603050405020304" pitchFamily="18" charset="0"/>
                      </a:rPr>
                      <a:t>0,</a:t>
                    </a:r>
                    <a:r>
                      <a:rPr lang="ru-RU" sz="1200" b="1" dirty="0" smtClean="0">
                        <a:latin typeface="Times New Roman" panose="02020603050405020304" pitchFamily="18" charset="0"/>
                        <a:cs typeface="Times New Roman" panose="02020603050405020304" pitchFamily="18" charset="0"/>
                      </a:rPr>
                      <a:t>11</a:t>
                    </a:r>
                    <a:r>
                      <a:rPr lang="en-US" sz="1200" b="1" dirty="0" smtClean="0">
                        <a:latin typeface="Times New Roman" panose="02020603050405020304" pitchFamily="18" charset="0"/>
                        <a:cs typeface="Times New Roman" panose="02020603050405020304" pitchFamily="18" charset="0"/>
                      </a:rPr>
                      <a:t>%**</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Лист1!$H$2:$H$15</c:f>
              <c:numCache>
                <c:formatCode>0.00</c:formatCode>
                <c:ptCount val="14"/>
                <c:pt idx="1">
                  <c:v>23000</c:v>
                </c:pt>
                <c:pt idx="2">
                  <c:v>22000</c:v>
                </c:pt>
                <c:pt idx="3">
                  <c:v>21000</c:v>
                </c:pt>
                <c:pt idx="4">
                  <c:v>20500</c:v>
                </c:pt>
                <c:pt idx="5">
                  <c:v>20000</c:v>
                </c:pt>
                <c:pt idx="6">
                  <c:v>19500</c:v>
                </c:pt>
                <c:pt idx="7">
                  <c:v>19000</c:v>
                </c:pt>
                <c:pt idx="8">
                  <c:v>20000</c:v>
                </c:pt>
                <c:pt idx="9">
                  <c:v>21000</c:v>
                </c:pt>
                <c:pt idx="10">
                  <c:v>21500</c:v>
                </c:pt>
                <c:pt idx="11">
                  <c:v>22000</c:v>
                </c:pt>
                <c:pt idx="12">
                  <c:v>22500</c:v>
                </c:pt>
                <c:pt idx="13">
                  <c:v>23000</c:v>
                </c:pt>
              </c:numCache>
            </c:numRef>
          </c:val>
          <c:smooth val="0"/>
        </c:ser>
        <c:dLbls>
          <c:showLegendKey val="0"/>
          <c:showVal val="0"/>
          <c:showCatName val="0"/>
          <c:showSerName val="0"/>
          <c:showPercent val="0"/>
          <c:showBubbleSize val="0"/>
        </c:dLbls>
        <c:marker val="1"/>
        <c:smooth val="0"/>
        <c:axId val="184167936"/>
        <c:axId val="183773440"/>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layout>
                <c:manualLayout>
                  <c:x val="-3.5018635980562075E-2"/>
                  <c:y val="-3.7581433692529913E-2"/>
                </c:manualLayout>
              </c:layout>
              <c:tx>
                <c:rich>
                  <a:bodyPr/>
                  <a:lstStyle/>
                  <a:p>
                    <a:r>
                      <a:rPr lang="ru-RU" dirty="0" smtClean="0"/>
                      <a:t>43,4</a:t>
                    </a:r>
                    <a:r>
                      <a:rPr lang="en-US" dirty="0" smtClean="0"/>
                      <a:t>%*</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layout/>
              <c:tx>
                <c:rich>
                  <a:bodyPr/>
                  <a:lstStyle/>
                  <a:p>
                    <a:r>
                      <a:rPr lang="ru-RU" dirty="0" smtClean="0"/>
                      <a:t>33,8</a:t>
                    </a:r>
                    <a:r>
                      <a:rPr lang="en-US"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layout/>
              <c:tx>
                <c:rich>
                  <a:bodyPr/>
                  <a:lstStyle/>
                  <a:p>
                    <a:r>
                      <a:rPr lang="ru-RU" dirty="0" smtClean="0"/>
                      <a:t>28,4</a:t>
                    </a:r>
                    <a:r>
                      <a:rPr lang="en-US"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layout/>
              <c:tx>
                <c:rich>
                  <a:bodyPr/>
                  <a:lstStyle/>
                  <a:p>
                    <a:r>
                      <a:rPr lang="en-US" dirty="0" smtClean="0"/>
                      <a:t>2</a:t>
                    </a:r>
                    <a:r>
                      <a:rPr lang="ru-RU" dirty="0" smtClean="0"/>
                      <a:t>1,9</a:t>
                    </a:r>
                    <a:r>
                      <a:rPr lang="en-US"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7"/>
              <c:delete val="1"/>
              <c:extLst>
                <c:ext xmlns:c15="http://schemas.microsoft.com/office/drawing/2012/chart" uri="{CE6537A1-D6FC-4f65-9D91-7224C49458BB}"/>
              </c:extLst>
            </c:dLbl>
            <c:dLbl>
              <c:idx val="8"/>
              <c:layout/>
              <c:tx>
                <c:rich>
                  <a:bodyPr/>
                  <a:lstStyle/>
                  <a:p>
                    <a:r>
                      <a:rPr lang="en-US" dirty="0" smtClean="0"/>
                      <a:t>2</a:t>
                    </a:r>
                    <a:r>
                      <a:rPr lang="ru-RU" dirty="0" smtClean="0"/>
                      <a:t>4,2</a:t>
                    </a:r>
                    <a:r>
                      <a:rPr lang="en-US"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layout/>
              <c:tx>
                <c:rich>
                  <a:bodyPr/>
                  <a:lstStyle/>
                  <a:p>
                    <a:r>
                      <a:rPr lang="ru-RU" dirty="0" smtClean="0"/>
                      <a:t>31,4</a:t>
                    </a:r>
                    <a:r>
                      <a:rPr lang="en-US"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layout/>
              <c:tx>
                <c:rich>
                  <a:bodyPr/>
                  <a:lstStyle/>
                  <a:p>
                    <a:r>
                      <a:rPr lang="ru-RU" dirty="0" smtClean="0"/>
                      <a:t>24,2</a:t>
                    </a:r>
                    <a:r>
                      <a:rPr lang="en-US"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01.01.2019</c:v>
                </c:pt>
                <c:pt idx="1">
                  <c:v>Расходы на обслуживание 2018 год</c:v>
                </c:pt>
                <c:pt idx="2">
                  <c:v>Госдолг на 01.01.2020</c:v>
                </c:pt>
                <c:pt idx="3">
                  <c:v>Расходы на обслуживание 2019 год</c:v>
                </c:pt>
                <c:pt idx="4">
                  <c:v>Госдолг на 01.01.2021</c:v>
                </c:pt>
                <c:pt idx="5">
                  <c:v>Расходы на обслуживание 2020 год</c:v>
                </c:pt>
                <c:pt idx="6">
                  <c:v>Госдолг на 01.01.2022</c:v>
                </c:pt>
                <c:pt idx="7">
                  <c:v>Расходы на обслуживание 2021 год</c:v>
                </c:pt>
                <c:pt idx="8">
                  <c:v>Госдолг на 01.01.2023</c:v>
                </c:pt>
                <c:pt idx="9">
                  <c:v>Расходы на обслуживание 2022 год</c:v>
                </c:pt>
                <c:pt idx="10">
                  <c:v>Госдолг на 01.01.2024</c:v>
                </c:pt>
                <c:pt idx="11">
                  <c:v>Расходы на обслуживание 2023 год</c:v>
                </c:pt>
                <c:pt idx="12">
                  <c:v>Госдолг на 01.01.2025</c:v>
                </c:pt>
                <c:pt idx="13">
                  <c:v>Расходы на обслуживание 2024 год</c:v>
                </c:pt>
              </c:strCache>
            </c:strRef>
          </c:cat>
          <c:val>
            <c:numRef>
              <c:f>Лист1!$G$2:$G$15</c:f>
              <c:numCache>
                <c:formatCode>0.0%</c:formatCode>
                <c:ptCount val="14"/>
                <c:pt idx="0">
                  <c:v>0.434</c:v>
                </c:pt>
                <c:pt idx="1">
                  <c:v>0.38600000000000001</c:v>
                </c:pt>
                <c:pt idx="2">
                  <c:v>0.33800000000000002</c:v>
                </c:pt>
                <c:pt idx="3">
                  <c:v>0.311</c:v>
                </c:pt>
                <c:pt idx="4">
                  <c:v>0.28399999999999997</c:v>
                </c:pt>
                <c:pt idx="5">
                  <c:v>0.2515</c:v>
                </c:pt>
                <c:pt idx="6">
                  <c:v>0.219</c:v>
                </c:pt>
                <c:pt idx="7">
                  <c:v>0.23049999999999998</c:v>
                </c:pt>
                <c:pt idx="8">
                  <c:v>0.24199999999999999</c:v>
                </c:pt>
                <c:pt idx="9">
                  <c:v>0.27800000000000002</c:v>
                </c:pt>
                <c:pt idx="10">
                  <c:v>0.314</c:v>
                </c:pt>
                <c:pt idx="11">
                  <c:v>0.27800000000000002</c:v>
                </c:pt>
                <c:pt idx="12">
                  <c:v>0.24199999999999999</c:v>
                </c:pt>
              </c:numCache>
            </c:numRef>
          </c:val>
          <c:smooth val="0"/>
        </c:ser>
        <c:dLbls>
          <c:showLegendKey val="0"/>
          <c:showVal val="0"/>
          <c:showCatName val="0"/>
          <c:showSerName val="0"/>
          <c:showPercent val="0"/>
          <c:showBubbleSize val="0"/>
        </c:dLbls>
        <c:marker val="1"/>
        <c:smooth val="0"/>
        <c:axId val="184194560"/>
        <c:axId val="183774016"/>
      </c:lineChart>
      <c:catAx>
        <c:axId val="184167936"/>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183773440"/>
        <c:crosses val="autoZero"/>
        <c:auto val="1"/>
        <c:lblAlgn val="ctr"/>
        <c:lblOffset val="100"/>
        <c:noMultiLvlLbl val="0"/>
      </c:catAx>
      <c:valAx>
        <c:axId val="183773440"/>
        <c:scaling>
          <c:orientation val="minMax"/>
          <c:max val="30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184167936"/>
        <c:crosses val="autoZero"/>
        <c:crossBetween val="between"/>
      </c:valAx>
      <c:valAx>
        <c:axId val="183774016"/>
        <c:scaling>
          <c:orientation val="minMax"/>
          <c:max val="0.70000000000000007"/>
          <c:min val="-4"/>
        </c:scaling>
        <c:delete val="0"/>
        <c:axPos val="r"/>
        <c:numFmt formatCode="0.0%" sourceLinked="1"/>
        <c:majorTickMark val="none"/>
        <c:minorTickMark val="none"/>
        <c:tickLblPos val="none"/>
        <c:spPr>
          <a:noFill/>
          <a:ln>
            <a:noFill/>
          </a:ln>
        </c:spPr>
        <c:crossAx val="184194560"/>
        <c:crosses val="max"/>
        <c:crossBetween val="between"/>
      </c:valAx>
      <c:catAx>
        <c:axId val="184194560"/>
        <c:scaling>
          <c:orientation val="minMax"/>
        </c:scaling>
        <c:delete val="1"/>
        <c:axPos val="b"/>
        <c:numFmt formatCode="General" sourceLinked="1"/>
        <c:majorTickMark val="out"/>
        <c:minorTickMark val="none"/>
        <c:tickLblPos val="nextTo"/>
        <c:crossAx val="183774016"/>
        <c:crosses val="autoZero"/>
        <c:auto val="1"/>
        <c:lblAlgn val="ctr"/>
        <c:lblOffset val="100"/>
        <c:noMultiLvlLbl val="0"/>
      </c:catAx>
      <c:spPr>
        <a:noFill/>
        <a:ln>
          <a:noFill/>
        </a:ln>
      </c:spPr>
    </c:plotArea>
    <c:legend>
      <c:legendPos val="b"/>
      <c:layout>
        <c:manualLayout>
          <c:xMode val="edge"/>
          <c:yMode val="edge"/>
          <c:x val="0.75515179282732303"/>
          <c:y val="0.47212150413465398"/>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2023 год</c:v>
                </c:pt>
                <c:pt idx="1">
                  <c:v>за 2024 год</c:v>
                </c:pt>
              </c:strCache>
            </c:strRef>
          </c:cat>
          <c:val>
            <c:numRef>
              <c:f>Лист1!$B$2:$C$2</c:f>
              <c:numCache>
                <c:formatCode>_-* #,##0.0\ _₽_-;\-* #,##0.0\ _₽_-;_-* "-"??\ _₽_-;_-@_-</c:formatCode>
                <c:ptCount val="2"/>
                <c:pt idx="0">
                  <c:v>39059.4</c:v>
                </c:pt>
                <c:pt idx="1">
                  <c:v>40142.300000000003</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2023 год</c:v>
                </c:pt>
                <c:pt idx="1">
                  <c:v>за 2024 год</c:v>
                </c:pt>
              </c:strCache>
            </c:strRef>
          </c:cat>
          <c:val>
            <c:numRef>
              <c:f>Лист1!$B$3:$C$3</c:f>
              <c:numCache>
                <c:formatCode>_-* #,##0.0\ _₽_-;\-* #,##0.0\ _₽_-;_-* "-"??\ _₽_-;_-@_-</c:formatCode>
                <c:ptCount val="2"/>
                <c:pt idx="0">
                  <c:v>55029.5</c:v>
                </c:pt>
                <c:pt idx="1">
                  <c:v>66976.600000000006</c:v>
                </c:pt>
              </c:numCache>
            </c:numRef>
          </c:val>
        </c:ser>
        <c:dLbls>
          <c:showLegendKey val="0"/>
          <c:showVal val="0"/>
          <c:showCatName val="0"/>
          <c:showSerName val="0"/>
          <c:showPercent val="0"/>
          <c:showBubbleSize val="0"/>
        </c:dLbls>
        <c:gapWidth val="157"/>
        <c:gapDepth val="250"/>
        <c:shape val="cylinder"/>
        <c:axId val="183258624"/>
        <c:axId val="183776320"/>
        <c:axId val="0"/>
      </c:bar3DChart>
      <c:catAx>
        <c:axId val="183258624"/>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83776320"/>
        <c:crosses val="autoZero"/>
        <c:auto val="1"/>
        <c:lblAlgn val="ctr"/>
        <c:lblOffset val="100"/>
        <c:noMultiLvlLbl val="0"/>
      </c:catAx>
      <c:valAx>
        <c:axId val="183776320"/>
        <c:scaling>
          <c:orientation val="minMax"/>
          <c:min val="0"/>
        </c:scaling>
        <c:delete val="1"/>
        <c:axPos val="l"/>
        <c:majorGridlines/>
        <c:numFmt formatCode="_-* #,##0.0\ _₽_-;\-* #,##0.0\ _₽_-;_-* &quot;-&quot;??\ _₽_-;_-@_-" sourceLinked="1"/>
        <c:majorTickMark val="none"/>
        <c:minorTickMark val="none"/>
        <c:tickLblPos val="nextTo"/>
        <c:crossAx val="183258624"/>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22737094883182518"/>
                  <c:y val="-6.5809644699511005E-2"/>
                </c:manualLayout>
              </c:layout>
              <c:tx>
                <c:rich>
                  <a:bodyPr/>
                  <a:lstStyle/>
                  <a:p>
                    <a:r>
                      <a:rPr lang="ru-RU" sz="1000" dirty="0" smtClean="0"/>
                      <a:t>Налог </a:t>
                    </a:r>
                    <a:r>
                      <a:rPr lang="ru-RU" sz="1000" dirty="0"/>
                      <a:t>на доходы физических лиц
</a:t>
                    </a:r>
                    <a:r>
                      <a:rPr lang="en-US" sz="1000" dirty="0" smtClean="0"/>
                      <a:t>21 279,2</a:t>
                    </a:r>
                    <a:r>
                      <a:rPr lang="ru-RU" sz="1000" dirty="0"/>
                      <a:t>
</a:t>
                    </a:r>
                    <a:r>
                      <a:rPr lang="ru-RU" sz="1000" dirty="0" smtClean="0"/>
                      <a:t>  3</a:t>
                    </a:r>
                    <a:r>
                      <a:rPr lang="en-US" sz="1000" dirty="0" smtClean="0"/>
                      <a:t>1,8</a:t>
                    </a:r>
                    <a:r>
                      <a:rPr lang="ru-RU" sz="1000" dirty="0" smtClean="0"/>
                      <a:t>%</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1"/>
              <c:layout>
                <c:manualLayout>
                  <c:x val="0.17789415932614078"/>
                  <c:y val="0.12108915758945524"/>
                </c:manualLayout>
              </c:layout>
              <c:tx>
                <c:rich>
                  <a:bodyPr/>
                  <a:lstStyle/>
                  <a:p>
                    <a:r>
                      <a:rPr lang="ru-RU" sz="1000" dirty="0"/>
                      <a:t>Налог на прибыль организаций
</a:t>
                    </a:r>
                    <a:r>
                      <a:rPr lang="en-US" sz="1000" dirty="0" smtClean="0"/>
                      <a:t>20 200,3</a:t>
                    </a:r>
                    <a:r>
                      <a:rPr lang="ru-RU" sz="1000" dirty="0"/>
                      <a:t>
</a:t>
                    </a:r>
                    <a:r>
                      <a:rPr lang="ru-RU" sz="1000" dirty="0" smtClean="0"/>
                      <a:t>3</a:t>
                    </a:r>
                    <a:r>
                      <a:rPr lang="en-US" sz="1000" dirty="0" smtClean="0"/>
                      <a:t>0,2</a:t>
                    </a:r>
                    <a:r>
                      <a:rPr lang="ru-RU" sz="1000" dirty="0" smtClean="0"/>
                      <a:t>%</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2"/>
              <c:layout>
                <c:manualLayout>
                  <c:x val="-8.3768331095035328E-2"/>
                  <c:y val="0.13951580006864908"/>
                </c:manualLayout>
              </c:layout>
              <c:tx>
                <c:rich>
                  <a:bodyPr/>
                  <a:lstStyle/>
                  <a:p>
                    <a:r>
                      <a:rPr lang="ru-RU" sz="1000" dirty="0" smtClean="0"/>
                      <a:t>Налоги </a:t>
                    </a:r>
                    <a:r>
                      <a:rPr lang="ru-RU" sz="1000" dirty="0"/>
                      <a:t>на имущество
</a:t>
                    </a:r>
                    <a:r>
                      <a:rPr lang="ru-RU" sz="1000" dirty="0" smtClean="0"/>
                      <a:t>4</a:t>
                    </a:r>
                    <a:r>
                      <a:rPr lang="en-US" sz="1000" dirty="0" smtClean="0"/>
                      <a:t> 718,6</a:t>
                    </a:r>
                    <a:r>
                      <a:rPr lang="ru-RU" sz="1000" dirty="0"/>
                      <a:t>
</a:t>
                    </a:r>
                    <a:r>
                      <a:rPr lang="en-US" sz="1000" dirty="0" smtClean="0"/>
                      <a:t>7,0</a:t>
                    </a:r>
                    <a:r>
                      <a:rPr lang="ru-RU" sz="1000" dirty="0" smtClean="0"/>
                      <a:t>%</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3"/>
              <c:layout>
                <c:manualLayout>
                  <c:x val="-0.18201166961638299"/>
                  <c:y val="9.4765589892996965E-2"/>
                </c:manualLayout>
              </c:layout>
              <c:tx>
                <c:rich>
                  <a:bodyPr/>
                  <a:lstStyle/>
                  <a:p>
                    <a:r>
                      <a:rPr lang="ru-RU" sz="1000" dirty="0"/>
                      <a:t>Акцизы по подакцизным товарам
</a:t>
                    </a:r>
                    <a:r>
                      <a:rPr lang="en-US" sz="1000" dirty="0" smtClean="0"/>
                      <a:t>7 580,0</a:t>
                    </a:r>
                    <a:r>
                      <a:rPr lang="ru-RU" sz="1000" dirty="0"/>
                      <a:t>
</a:t>
                    </a:r>
                    <a:r>
                      <a:rPr lang="ru-RU" sz="1000" dirty="0" smtClean="0"/>
                      <a:t>1</a:t>
                    </a:r>
                    <a:r>
                      <a:rPr lang="en-US" sz="1000" dirty="0" smtClean="0"/>
                      <a:t>1,3</a:t>
                    </a:r>
                    <a:r>
                      <a:rPr lang="ru-RU" sz="1000" dirty="0" smtClean="0"/>
                      <a:t>%</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4"/>
              <c:layout>
                <c:manualLayout>
                  <c:x val="-0.16454493607953374"/>
                  <c:y val="-7.8971324910830799E-3"/>
                </c:manualLayout>
              </c:layout>
              <c:tx>
                <c:rich>
                  <a:bodyPr/>
                  <a:lstStyle/>
                  <a:p>
                    <a:r>
                      <a:rPr lang="ru-RU" sz="1000" dirty="0" smtClean="0"/>
                      <a:t>Другие </a:t>
                    </a:r>
                    <a:r>
                      <a:rPr lang="ru-RU" sz="1000" dirty="0"/>
                      <a:t>налоги
</a:t>
                    </a:r>
                    <a:r>
                      <a:rPr lang="en-US" sz="1000" dirty="0" smtClean="0"/>
                      <a:t>6 610,4</a:t>
                    </a:r>
                    <a:r>
                      <a:rPr lang="ru-RU" sz="1000" dirty="0"/>
                      <a:t>
</a:t>
                    </a:r>
                    <a:r>
                      <a:rPr lang="ru-RU" sz="1000" dirty="0" smtClean="0"/>
                      <a:t>9,</a:t>
                    </a:r>
                    <a:r>
                      <a:rPr lang="en-US" sz="1000" dirty="0" smtClean="0"/>
                      <a:t>9</a:t>
                    </a:r>
                    <a:r>
                      <a:rPr lang="ru-RU" sz="1000" dirty="0" smtClean="0"/>
                      <a:t>%</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5"/>
              <c:layout>
                <c:manualLayout>
                  <c:x val="-0.15556975774792281"/>
                  <c:y val="-0.12635432713114797"/>
                </c:manualLayout>
              </c:layout>
              <c:tx>
                <c:rich>
                  <a:bodyPr/>
                  <a:lstStyle/>
                  <a:p>
                    <a:r>
                      <a:rPr lang="ru-RU" sz="1000" dirty="0"/>
                      <a:t>Неналоговые доходы
</a:t>
                    </a:r>
                    <a:r>
                      <a:rPr lang="en-US" sz="1000" dirty="0" smtClean="0"/>
                      <a:t>6 588,1</a:t>
                    </a:r>
                    <a:r>
                      <a:rPr lang="ru-RU" sz="1000" dirty="0"/>
                      <a:t>
</a:t>
                    </a:r>
                    <a:r>
                      <a:rPr lang="en-US" sz="1000" dirty="0" smtClean="0"/>
                      <a:t>9,8</a:t>
                    </a:r>
                    <a:r>
                      <a:rPr lang="ru-RU" sz="1000" dirty="0" smtClean="0"/>
                      <a:t>%</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spPr>
              <a:noFill/>
              <a:ln>
                <a:noFill/>
              </a:ln>
              <a:effectLst/>
            </c:spPr>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Лист1!$A$2:$A$7</c:f>
              <c:strCache>
                <c:ptCount val="6"/>
                <c:pt idx="0">
                  <c:v>Налог на доходы физических лиц</c:v>
                </c:pt>
                <c:pt idx="1">
                  <c:v>Налог на прибыль организаций</c:v>
                </c:pt>
                <c:pt idx="2">
                  <c:v>Налоги на имущество</c:v>
                </c:pt>
                <c:pt idx="3">
                  <c:v>Акцизы по подакцизным товарам</c:v>
                </c:pt>
                <c:pt idx="4">
                  <c:v>Другие налоги</c:v>
                </c:pt>
                <c:pt idx="5">
                  <c:v>Неналоговые доходы</c:v>
                </c:pt>
              </c:strCache>
            </c:strRef>
          </c:cat>
          <c:val>
            <c:numRef>
              <c:f>Лист1!$B$2:$B$7</c:f>
              <c:numCache>
                <c:formatCode>0.0</c:formatCode>
                <c:ptCount val="6"/>
                <c:pt idx="0">
                  <c:v>21279.200000000001</c:v>
                </c:pt>
                <c:pt idx="1">
                  <c:v>20200.3</c:v>
                </c:pt>
                <c:pt idx="2">
                  <c:v>4718.6000000000004</c:v>
                </c:pt>
                <c:pt idx="3">
                  <c:v>7580</c:v>
                </c:pt>
                <c:pt idx="4">
                  <c:v>6610.4</c:v>
                </c:pt>
                <c:pt idx="5">
                  <c:v>6588.1</c:v>
                </c:pt>
              </c:numCache>
            </c:numRef>
          </c:val>
        </c:ser>
        <c:dLbls>
          <c:showLegendKey val="0"/>
          <c:showVal val="1"/>
          <c:showCatName val="1"/>
          <c:showSerName val="0"/>
          <c:showPercent val="0"/>
          <c:showBubbleSize val="0"/>
          <c:showLeaderLines val="1"/>
        </c:dLbls>
        <c:firstSliceAng val="332"/>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4278707349081365"/>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имущество</c:v>
                </c:pt>
                <c:pt idx="2">
                  <c:v>Налоги на совокупный доход
</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6588.1</c:v>
                </c:pt>
                <c:pt idx="1">
                  <c:v>4718.6000000000004</c:v>
                </c:pt>
                <c:pt idx="2">
                  <c:v>6437.8</c:v>
                </c:pt>
                <c:pt idx="3">
                  <c:v>7580</c:v>
                </c:pt>
                <c:pt idx="4">
                  <c:v>20200.3</c:v>
                </c:pt>
                <c:pt idx="5">
                  <c:v>21279.200000000001</c:v>
                </c:pt>
                <c:pt idx="6">
                  <c:v>60388.5</c:v>
                </c:pt>
                <c:pt idx="7">
                  <c:v>107118.9</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имущество</c:v>
                </c:pt>
                <c:pt idx="2">
                  <c:v>Налоги на совокупный доход
</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6159.4</c:v>
                </c:pt>
                <c:pt idx="1">
                  <c:v>4583.6000000000004</c:v>
                </c:pt>
                <c:pt idx="2">
                  <c:v>6097.5</c:v>
                </c:pt>
                <c:pt idx="3">
                  <c:v>7367.8</c:v>
                </c:pt>
                <c:pt idx="4">
                  <c:v>19138.3</c:v>
                </c:pt>
                <c:pt idx="5">
                  <c:v>20158.5</c:v>
                </c:pt>
                <c:pt idx="6">
                  <c:v>57500.5</c:v>
                </c:pt>
                <c:pt idx="7">
                  <c:v>103689.60000000001</c:v>
                </c:pt>
              </c:numCache>
            </c:numRef>
          </c:val>
        </c:ser>
        <c:dLbls>
          <c:showLegendKey val="0"/>
          <c:showVal val="0"/>
          <c:showCatName val="0"/>
          <c:showSerName val="0"/>
          <c:showPercent val="0"/>
          <c:showBubbleSize val="0"/>
        </c:dLbls>
        <c:gapWidth val="75"/>
        <c:overlap val="-25"/>
        <c:axId val="184906752"/>
        <c:axId val="59286080"/>
      </c:barChart>
      <c:catAx>
        <c:axId val="184906752"/>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59286080"/>
        <c:crosses val="autoZero"/>
        <c:auto val="1"/>
        <c:lblAlgn val="ctr"/>
        <c:lblOffset val="100"/>
        <c:noMultiLvlLbl val="0"/>
      </c:catAx>
      <c:valAx>
        <c:axId val="59286080"/>
        <c:scaling>
          <c:orientation val="minMax"/>
        </c:scaling>
        <c:delete val="1"/>
        <c:axPos val="b"/>
        <c:numFmt formatCode="#,##0.0" sourceLinked="1"/>
        <c:majorTickMark val="out"/>
        <c:minorTickMark val="none"/>
        <c:tickLblPos val="nextTo"/>
        <c:crossAx val="184906752"/>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прибыль</a:t>
            </a:r>
            <a:r>
              <a:rPr lang="ru-RU" baseline="0"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dLbl>
              <c:idx val="0"/>
              <c:layout>
                <c:manualLayout>
                  <c:x val="1.2906165311653155E-2"/>
                  <c:y val="-0.3618611342034793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6043360433603541E-3"/>
                  <c:y val="-0.3953104827432967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2023 год</c:v>
                </c:pt>
                <c:pt idx="1">
                  <c:v>2024 год</c:v>
                </c:pt>
              </c:strCache>
            </c:strRef>
          </c:cat>
          <c:val>
            <c:numRef>
              <c:f>Лист1!$B$2:$B$3</c:f>
              <c:numCache>
                <c:formatCode>#,##0</c:formatCode>
                <c:ptCount val="2"/>
                <c:pt idx="0">
                  <c:v>17234</c:v>
                </c:pt>
                <c:pt idx="1">
                  <c:v>20200</c:v>
                </c:pt>
              </c:numCache>
            </c:numRef>
          </c:val>
        </c:ser>
        <c:dLbls>
          <c:showLegendKey val="0"/>
          <c:showVal val="0"/>
          <c:showCatName val="0"/>
          <c:showSerName val="0"/>
          <c:showPercent val="0"/>
          <c:showBubbleSize val="0"/>
        </c:dLbls>
        <c:gapWidth val="150"/>
        <c:shape val="cylinder"/>
        <c:axId val="184741888"/>
        <c:axId val="59286656"/>
        <c:axId val="0"/>
      </c:bar3DChart>
      <c:catAx>
        <c:axId val="18474188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59286656"/>
        <c:crosses val="autoZero"/>
        <c:auto val="1"/>
        <c:lblAlgn val="ctr"/>
        <c:lblOffset val="100"/>
        <c:noMultiLvlLbl val="0"/>
      </c:catAx>
      <c:valAx>
        <c:axId val="5928665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84741888"/>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0"/>
                  <c:y val="-0.3588202843362231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3892287830087844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2023 год</c:v>
                </c:pt>
                <c:pt idx="1">
                  <c:v>2024 год</c:v>
                </c:pt>
              </c:strCache>
            </c:strRef>
          </c:cat>
          <c:val>
            <c:numRef>
              <c:f>Лист1!$B$2:$B$3</c:f>
              <c:numCache>
                <c:formatCode>#,##0</c:formatCode>
                <c:ptCount val="2"/>
                <c:pt idx="0">
                  <c:v>16876.599999999999</c:v>
                </c:pt>
                <c:pt idx="1">
                  <c:v>21279</c:v>
                </c:pt>
              </c:numCache>
            </c:numRef>
          </c:val>
        </c:ser>
        <c:dLbls>
          <c:showLegendKey val="0"/>
          <c:showVal val="0"/>
          <c:showCatName val="0"/>
          <c:showSerName val="0"/>
          <c:showPercent val="0"/>
          <c:showBubbleSize val="0"/>
        </c:dLbls>
        <c:gapWidth val="150"/>
        <c:shape val="cylinder"/>
        <c:axId val="47906816"/>
        <c:axId val="59290688"/>
        <c:axId val="0"/>
      </c:bar3DChart>
      <c:catAx>
        <c:axId val="4790681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59290688"/>
        <c:crosses val="autoZero"/>
        <c:auto val="1"/>
        <c:lblAlgn val="ctr"/>
        <c:lblOffset val="100"/>
        <c:noMultiLvlLbl val="0"/>
      </c:catAx>
      <c:valAx>
        <c:axId val="59290688"/>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47906816"/>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УСН</c:v>
                </c:pt>
              </c:strCache>
            </c:strRef>
          </c:tx>
          <c:spPr>
            <a:gradFill>
              <a:gsLst>
                <a:gs pos="0">
                  <a:srgbClr val="DDEBCF"/>
                </a:gs>
                <a:gs pos="50000">
                  <a:srgbClr val="9CB86E"/>
                </a:gs>
                <a:gs pos="100000">
                  <a:srgbClr val="156B13"/>
                </a:gs>
              </a:gsLst>
              <a:lin ang="5400000" scaled="0"/>
            </a:gradFill>
          </c:spPr>
          <c:invertIfNegative val="0"/>
          <c:dLbls>
            <c:dLbl>
              <c:idx val="0"/>
              <c:layout>
                <c:manualLayout>
                  <c:x val="4.302168021680217E-3"/>
                  <c:y val="-0.346695402298850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906504065040729E-2"/>
                  <c:y val="-0.3740660919540229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2023 год</c:v>
                </c:pt>
                <c:pt idx="1">
                  <c:v>2024 год</c:v>
                </c:pt>
              </c:strCache>
            </c:strRef>
          </c:cat>
          <c:val>
            <c:numRef>
              <c:f>Лист1!$B$2:$B$3</c:f>
              <c:numCache>
                <c:formatCode>#,##0</c:formatCode>
                <c:ptCount val="2"/>
                <c:pt idx="0">
                  <c:v>4574.6000000000004</c:v>
                </c:pt>
                <c:pt idx="1">
                  <c:v>6115</c:v>
                </c:pt>
              </c:numCache>
            </c:numRef>
          </c:val>
        </c:ser>
        <c:dLbls>
          <c:showLegendKey val="0"/>
          <c:showVal val="0"/>
          <c:showCatName val="0"/>
          <c:showSerName val="0"/>
          <c:showPercent val="0"/>
          <c:showBubbleSize val="0"/>
        </c:dLbls>
        <c:gapWidth val="150"/>
        <c:shape val="cylinder"/>
        <c:axId val="47908864"/>
        <c:axId val="59292416"/>
        <c:axId val="0"/>
      </c:bar3DChart>
      <c:catAx>
        <c:axId val="47908864"/>
        <c:scaling>
          <c:orientation val="minMax"/>
        </c:scaling>
        <c:delete val="0"/>
        <c:axPos val="b"/>
        <c:numFmt formatCode="General" sourceLinked="1"/>
        <c:majorTickMark val="out"/>
        <c:minorTickMark val="none"/>
        <c:tickLblPos val="nextTo"/>
        <c:txPr>
          <a:bodyPr/>
          <a:lstStyle/>
          <a:p>
            <a:pPr>
              <a:defRPr b="1"/>
            </a:pPr>
            <a:endParaRPr lang="ru-RU"/>
          </a:p>
        </c:txPr>
        <c:crossAx val="59292416"/>
        <c:crosses val="autoZero"/>
        <c:auto val="1"/>
        <c:lblAlgn val="ctr"/>
        <c:lblOffset val="100"/>
        <c:noMultiLvlLbl val="0"/>
      </c:catAx>
      <c:valAx>
        <c:axId val="59292416"/>
        <c:scaling>
          <c:orientation val="minMax"/>
          <c:min val="0"/>
        </c:scaling>
        <c:delete val="0"/>
        <c:axPos val="l"/>
        <c:majorGridlines/>
        <c:numFmt formatCode="#,##0" sourceLinked="1"/>
        <c:majorTickMark val="out"/>
        <c:minorTickMark val="none"/>
        <c:tickLblPos val="nextTo"/>
        <c:crossAx val="47908864"/>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2.1670641857821138E-2"/>
                  <c:y val="-0.37180553512072234"/>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358671253118371E-2"/>
                  <c:y val="-0.39225221221666062"/>
                </c:manualLayout>
              </c:layout>
              <c:showLegendKey val="0"/>
              <c:showVal val="1"/>
              <c:showCatName val="0"/>
              <c:showSerName val="0"/>
              <c:showPercent val="0"/>
              <c:showBubbleSize val="0"/>
              <c:extLst>
                <c:ext xmlns:c15="http://schemas.microsoft.com/office/drawing/2012/chart" uri="{CE6537A1-D6FC-4f65-9D91-7224C49458BB}"/>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40029.699999999997</c:v>
                </c:pt>
                <c:pt idx="1">
                  <c:v>40142.300000000003</c:v>
                </c:pt>
              </c:numCache>
            </c:numRef>
          </c:val>
        </c:ser>
        <c:dLbls>
          <c:showLegendKey val="0"/>
          <c:showVal val="0"/>
          <c:showCatName val="0"/>
          <c:showSerName val="0"/>
          <c:showPercent val="0"/>
          <c:showBubbleSize val="0"/>
        </c:dLbls>
        <c:gapWidth val="217"/>
        <c:gapDepth val="260"/>
        <c:shape val="cylinder"/>
        <c:axId val="184745472"/>
        <c:axId val="183591488"/>
        <c:axId val="0"/>
      </c:bar3DChart>
      <c:catAx>
        <c:axId val="184745472"/>
        <c:scaling>
          <c:orientation val="minMax"/>
        </c:scaling>
        <c:delete val="0"/>
        <c:axPos val="b"/>
        <c:numFmt formatCode="General" sourceLinked="1"/>
        <c:majorTickMark val="none"/>
        <c:minorTickMark val="none"/>
        <c:tickLblPos val="nextTo"/>
        <c:crossAx val="183591488"/>
        <c:crosses val="autoZero"/>
        <c:auto val="1"/>
        <c:lblAlgn val="ctr"/>
        <c:lblOffset val="100"/>
        <c:noMultiLvlLbl val="0"/>
      </c:catAx>
      <c:valAx>
        <c:axId val="183591488"/>
        <c:scaling>
          <c:orientation val="minMax"/>
          <c:min val="0"/>
        </c:scaling>
        <c:delete val="1"/>
        <c:axPos val="l"/>
        <c:majorGridlines/>
        <c:numFmt formatCode="0.0" sourceLinked="1"/>
        <c:majorTickMark val="none"/>
        <c:minorTickMark val="none"/>
        <c:tickLblPos val="nextTo"/>
        <c:crossAx val="184745472"/>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6.6975680620577818E-3"/>
                  <c:y val="-2.05080572442855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6975680620578433E-3"/>
                  <c:y val="-2.4609668693142586E-2"/>
                </c:manualLayout>
              </c:layout>
              <c:showLegendKey val="0"/>
              <c:showVal val="1"/>
              <c:showCatName val="0"/>
              <c:showSerName val="0"/>
              <c:showPercent val="0"/>
              <c:showBubbleSize val="0"/>
            </c:dLbl>
            <c:dLbl>
              <c:idx val="2"/>
              <c:layout>
                <c:manualLayout>
                  <c:x val="2.2325226873526009E-3"/>
                  <c:y val="-8.2032228977142081E-3"/>
                </c:manualLayout>
              </c:layout>
              <c:showLegendKey val="0"/>
              <c:showVal val="1"/>
              <c:showCatName val="0"/>
              <c:showSerName val="0"/>
              <c:showPercent val="0"/>
              <c:showBubbleSize val="0"/>
            </c:dLbl>
            <c:dLbl>
              <c:idx val="3"/>
              <c:layout>
                <c:manualLayout>
                  <c:x val="-1.7578918798051976E-7"/>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20176</c:v>
                </c:pt>
                <c:pt idx="1">
                  <c:v>14731</c:v>
                </c:pt>
                <c:pt idx="2">
                  <c:v>1595</c:v>
                </c:pt>
                <c:pt idx="3">
                  <c:v>1034</c:v>
                </c:pt>
              </c:numCache>
            </c:numRef>
          </c:val>
        </c:ser>
        <c:ser>
          <c:idx val="1"/>
          <c:order val="1"/>
          <c:tx>
            <c:strRef>
              <c:f>Лист1!$C$1</c:f>
              <c:strCache>
                <c:ptCount val="1"/>
                <c:pt idx="0">
                  <c:v>Факт</c:v>
                </c:pt>
              </c:strCache>
            </c:strRef>
          </c:tx>
          <c:invertIfNegative val="0"/>
          <c:dLbls>
            <c:dLbl>
              <c:idx val="0"/>
              <c:layout>
                <c:manualLayout>
                  <c:x val="4.9115499121757215E-2"/>
                  <c:y val="-2.0508380205816922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2417931059699494E-2"/>
                  <c:y val="-2.8711280141999727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902279493558373E-2"/>
                  <c:y val="-4.101611448857104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1255317622936409E-2"/>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20176</c:v>
                </c:pt>
                <c:pt idx="1">
                  <c:v>14700</c:v>
                </c:pt>
                <c:pt idx="2">
                  <c:v>1548</c:v>
                </c:pt>
                <c:pt idx="3">
                  <c:v>1033</c:v>
                </c:pt>
              </c:numCache>
            </c:numRef>
          </c:val>
        </c:ser>
        <c:dLbls>
          <c:showLegendKey val="0"/>
          <c:showVal val="0"/>
          <c:showCatName val="0"/>
          <c:showSerName val="0"/>
          <c:showPercent val="0"/>
          <c:showBubbleSize val="0"/>
        </c:dLbls>
        <c:gapWidth val="150"/>
        <c:shape val="box"/>
        <c:axId val="198386176"/>
        <c:axId val="183593792"/>
        <c:axId val="0"/>
      </c:bar3DChart>
      <c:catAx>
        <c:axId val="198386176"/>
        <c:scaling>
          <c:orientation val="minMax"/>
        </c:scaling>
        <c:delete val="0"/>
        <c:axPos val="b"/>
        <c:numFmt formatCode="General" sourceLinked="0"/>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83593792"/>
        <c:crosses val="autoZero"/>
        <c:auto val="1"/>
        <c:lblAlgn val="ctr"/>
        <c:lblOffset val="100"/>
        <c:noMultiLvlLbl val="0"/>
      </c:catAx>
      <c:valAx>
        <c:axId val="183593792"/>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983861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flip="none" rotWithShape="1">
              <a:gsLst>
                <a:gs pos="0">
                  <a:srgbClr val="00C350">
                    <a:shade val="30000"/>
                    <a:satMod val="115000"/>
                  </a:srgbClr>
                </a:gs>
                <a:gs pos="50000">
                  <a:srgbClr val="00C350">
                    <a:shade val="67500"/>
                    <a:satMod val="115000"/>
                  </a:srgbClr>
                </a:gs>
                <a:gs pos="100000">
                  <a:srgbClr val="00C350">
                    <a:shade val="100000"/>
                    <a:satMod val="115000"/>
                  </a:srgbClr>
                </a:gs>
              </a:gsLst>
              <a:lin ang="5400000" scaled="1"/>
              <a:tileRect/>
            </a:gradFill>
          </c:spPr>
          <c:invertIfNegative val="0"/>
          <c:dPt>
            <c:idx val="1"/>
            <c:invertIfNegative val="0"/>
            <c:bubble3D val="0"/>
          </c:dPt>
          <c:dPt>
            <c:idx val="4"/>
            <c:invertIfNegative val="0"/>
            <c:bubble3D val="0"/>
          </c:dPt>
          <c:dPt>
            <c:idx val="5"/>
            <c:invertIfNegative val="0"/>
            <c:bubble3D val="0"/>
          </c:dPt>
          <c:dPt>
            <c:idx val="6"/>
            <c:invertIfNegative val="0"/>
            <c:bubble3D val="0"/>
          </c:dPt>
          <c:dPt>
            <c:idx val="9"/>
            <c:invertIfNegative val="0"/>
            <c:bubble3D val="0"/>
          </c:dPt>
          <c:dPt>
            <c:idx val="10"/>
            <c:invertIfNegative val="0"/>
            <c:bubble3D val="0"/>
            <c:spPr>
              <a:gradFill flip="none" rotWithShape="1">
                <a:gsLst>
                  <a:gs pos="0">
                    <a:srgbClr val="D2E806"/>
                  </a:gs>
                  <a:gs pos="50000">
                    <a:srgbClr val="EFF50B"/>
                  </a:gs>
                  <a:gs pos="100000">
                    <a:srgbClr val="FFFF66"/>
                  </a:gs>
                </a:gsLst>
                <a:lin ang="5400000" scaled="1"/>
                <a:tileRect/>
              </a:gradFill>
            </c:spPr>
          </c:dPt>
          <c:dPt>
            <c:idx val="11"/>
            <c:invertIfNegative val="0"/>
            <c:bubble3D val="0"/>
          </c:dPt>
          <c:dPt>
            <c:idx val="12"/>
            <c:invertIfNegative val="0"/>
            <c:bubble3D val="0"/>
            <c:spPr>
              <a:gradFill flip="none" rotWithShape="1">
                <a:gsLst>
                  <a:gs pos="0">
                    <a:srgbClr val="007929"/>
                  </a:gs>
                  <a:gs pos="50000">
                    <a:srgbClr val="00B03F"/>
                  </a:gs>
                  <a:gs pos="100000">
                    <a:srgbClr val="00D24D"/>
                  </a:gs>
                </a:gsLst>
                <a:lin ang="5400000" scaled="1"/>
                <a:tileRect/>
              </a:gradFill>
            </c:spPr>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Лист1!$A$8:$A$21</c:f>
              <c:strCache>
                <c:ptCount val="14"/>
                <c:pt idx="0">
                  <c:v>Нижегородская область</c:v>
                </c:pt>
                <c:pt idx="1">
                  <c:v>Оренбургская область</c:v>
                </c:pt>
                <c:pt idx="2">
                  <c:v>Пермский край</c:v>
                </c:pt>
                <c:pt idx="3">
                  <c:v>Республика Башкортостан</c:v>
                </c:pt>
                <c:pt idx="4">
                  <c:v>Самарская область</c:v>
                </c:pt>
                <c:pt idx="5">
                  <c:v>Ульяновская область</c:v>
                </c:pt>
                <c:pt idx="6">
                  <c:v>Саратовская область</c:v>
                </c:pt>
                <c:pt idx="7">
                  <c:v>Кировская область</c:v>
                </c:pt>
                <c:pt idx="8">
                  <c:v>Республика Марий Эл</c:v>
                </c:pt>
                <c:pt idx="9">
                  <c:v>Пензенская область</c:v>
                </c:pt>
                <c:pt idx="10">
                  <c:v>Чувашская Республика</c:v>
                </c:pt>
                <c:pt idx="11">
                  <c:v>Республика Татарстан </c:v>
                </c:pt>
                <c:pt idx="12">
                  <c:v>Республика Мордовия</c:v>
                </c:pt>
                <c:pt idx="13">
                  <c:v>Удмуртская Республика</c:v>
                </c:pt>
              </c:strCache>
            </c:strRef>
          </c:cat>
          <c:val>
            <c:numRef>
              <c:f>Лист1!$B$8:$B$21</c:f>
              <c:numCache>
                <c:formatCode>0.0</c:formatCode>
                <c:ptCount val="14"/>
                <c:pt idx="0">
                  <c:v>107.3</c:v>
                </c:pt>
                <c:pt idx="1">
                  <c:v>108.1</c:v>
                </c:pt>
                <c:pt idx="2">
                  <c:v>113</c:v>
                </c:pt>
                <c:pt idx="3">
                  <c:v>114</c:v>
                </c:pt>
                <c:pt idx="4">
                  <c:v>115.2</c:v>
                </c:pt>
                <c:pt idx="5">
                  <c:v>115.3</c:v>
                </c:pt>
                <c:pt idx="6">
                  <c:v>117.9</c:v>
                </c:pt>
                <c:pt idx="7">
                  <c:v>118.8</c:v>
                </c:pt>
                <c:pt idx="8">
                  <c:v>119.3</c:v>
                </c:pt>
                <c:pt idx="9">
                  <c:v>121.3</c:v>
                </c:pt>
                <c:pt idx="10">
                  <c:v>121.5</c:v>
                </c:pt>
                <c:pt idx="11">
                  <c:v>123.3</c:v>
                </c:pt>
                <c:pt idx="12">
                  <c:v>126.5</c:v>
                </c:pt>
                <c:pt idx="13">
                  <c:v>127.2</c:v>
                </c:pt>
              </c:numCache>
            </c:numRef>
          </c:val>
        </c:ser>
        <c:dLbls>
          <c:showLegendKey val="0"/>
          <c:showVal val="0"/>
          <c:showCatName val="0"/>
          <c:showSerName val="0"/>
          <c:showPercent val="0"/>
          <c:showBubbleSize val="0"/>
        </c:dLbls>
        <c:gapWidth val="150"/>
        <c:axId val="198388224"/>
        <c:axId val="183596096"/>
      </c:barChart>
      <c:catAx>
        <c:axId val="198388224"/>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183596096"/>
        <c:crosses val="autoZero"/>
        <c:auto val="1"/>
        <c:lblAlgn val="ctr"/>
        <c:lblOffset val="100"/>
        <c:noMultiLvlLbl val="0"/>
      </c:catAx>
      <c:valAx>
        <c:axId val="183596096"/>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198388224"/>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5096743786144304"/>
          <c:w val="0.86740056898377582"/>
          <c:h val="0.55275651556690319"/>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layout>
                <c:manualLayout>
                  <c:x val="2.6178393590704733E-3"/>
                  <c:y val="-0.11023080768803466"/>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5.2356787181409466E-3"/>
                  <c:y val="-0.11023080768803466"/>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1.3089196795352366E-2"/>
                  <c:y val="-0.11574256506221531"/>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0"/>
                  <c:y val="-0.11849811826463726"/>
                </c:manualLayout>
              </c:layout>
              <c:dLblPos val="outEnd"/>
              <c:showLegendKey val="0"/>
              <c:showVal val="1"/>
              <c:showCatName val="0"/>
              <c:showSerName val="0"/>
              <c:showPercent val="0"/>
              <c:showBubbleSize val="0"/>
            </c:dLbl>
            <c:dLbl>
              <c:idx val="4"/>
              <c:layout>
                <c:manualLayout>
                  <c:x val="-5.2356787181409466E-3"/>
                  <c:y val="-0.11849833525441618"/>
                </c:manualLayout>
              </c:layout>
              <c:dLblPos val="outEnd"/>
              <c:showLegendKey val="0"/>
              <c:showVal val="1"/>
              <c:showCatName val="0"/>
              <c:showSerName val="0"/>
              <c:showPercent val="0"/>
              <c:showBubbleSize val="0"/>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Лист1!$A$2:$A$6</c:f>
              <c:strCache>
                <c:ptCount val="5"/>
                <c:pt idx="0">
                  <c:v>2020 год</c:v>
                </c:pt>
                <c:pt idx="1">
                  <c:v>2021 год</c:v>
                </c:pt>
                <c:pt idx="2">
                  <c:v>2022 год</c:v>
                </c:pt>
                <c:pt idx="3">
                  <c:v>2023 год</c:v>
                </c:pt>
                <c:pt idx="4">
                  <c:v>2024 год</c:v>
                </c:pt>
              </c:strCache>
            </c:strRef>
          </c:cat>
          <c:val>
            <c:numRef>
              <c:f>Лист1!$B$2:$B$6</c:f>
              <c:numCache>
                <c:formatCode>#,##0.0</c:formatCode>
                <c:ptCount val="5"/>
                <c:pt idx="0">
                  <c:v>39398.674500000001</c:v>
                </c:pt>
                <c:pt idx="1">
                  <c:v>46050</c:v>
                </c:pt>
                <c:pt idx="2">
                  <c:v>55225.5</c:v>
                </c:pt>
                <c:pt idx="3">
                  <c:v>67751.899999999994</c:v>
                </c:pt>
                <c:pt idx="4">
                  <c:v>82312.7</c:v>
                </c:pt>
              </c:numCache>
            </c:numRef>
          </c:val>
        </c:ser>
        <c:dLbls>
          <c:showLegendKey val="0"/>
          <c:showVal val="0"/>
          <c:showCatName val="0"/>
          <c:showSerName val="0"/>
          <c:showPercent val="0"/>
          <c:showBubbleSize val="0"/>
        </c:dLbls>
        <c:gapWidth val="150"/>
        <c:axId val="198389248"/>
        <c:axId val="183597824"/>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layout>
                <c:manualLayout>
                  <c:x val="-0.110931045905153"/>
                  <c:y val="-5.5117573741806465E-3"/>
                </c:manualLayout>
              </c:layout>
              <c:spPr/>
              <c:txPr>
                <a:bodyPr/>
                <a:lstStyle/>
                <a:p>
                  <a:pPr>
                    <a:defRPr sz="1100" b="1">
                      <a:latin typeface="Times New Roman" panose="02020603050405020304" pitchFamily="18" charset="0"/>
                      <a:cs typeface="Times New Roman" panose="02020603050405020304" pitchFamily="18" charset="0"/>
                    </a:defRPr>
                  </a:pPr>
                  <a:endParaRPr lang="ru-RU"/>
                </a:p>
              </c:txPr>
              <c:dLblPos val="r"/>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Лист1!$A$2:$A$6</c:f>
              <c:strCache>
                <c:ptCount val="5"/>
                <c:pt idx="0">
                  <c:v>2020 год</c:v>
                </c:pt>
                <c:pt idx="1">
                  <c:v>2021 год</c:v>
                </c:pt>
                <c:pt idx="2">
                  <c:v>2022 год</c:v>
                </c:pt>
                <c:pt idx="3">
                  <c:v>2023 год</c:v>
                </c:pt>
                <c:pt idx="4">
                  <c:v>2024 год</c:v>
                </c:pt>
              </c:strCache>
            </c:strRef>
          </c:cat>
          <c:val>
            <c:numRef>
              <c:f>Лист1!$C$2:$C$6</c:f>
              <c:numCache>
                <c:formatCode>0.00</c:formatCode>
                <c:ptCount val="5"/>
                <c:pt idx="0">
                  <c:v>32.975120940743224</c:v>
                </c:pt>
                <c:pt idx="1">
                  <c:v>38.896866289382544</c:v>
                </c:pt>
                <c:pt idx="2">
                  <c:v>47.072536651892257</c:v>
                </c:pt>
                <c:pt idx="3">
                  <c:v>58.051495158940966</c:v>
                </c:pt>
                <c:pt idx="4">
                  <c:v>70.971460596654595</c:v>
                </c:pt>
              </c:numCache>
            </c:numRef>
          </c:val>
          <c:smooth val="0"/>
        </c:ser>
        <c:dLbls>
          <c:showLegendKey val="0"/>
          <c:showVal val="0"/>
          <c:showCatName val="0"/>
          <c:showSerName val="0"/>
          <c:showPercent val="0"/>
          <c:showBubbleSize val="0"/>
        </c:dLbls>
        <c:hiLowLines/>
        <c:marker val="1"/>
        <c:smooth val="0"/>
        <c:axId val="198514688"/>
        <c:axId val="183598400"/>
      </c:lineChart>
      <c:catAx>
        <c:axId val="198389248"/>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183597824"/>
        <c:crosses val="autoZero"/>
        <c:auto val="1"/>
        <c:lblAlgn val="ctr"/>
        <c:lblOffset val="100"/>
        <c:noMultiLvlLbl val="1"/>
      </c:catAx>
      <c:valAx>
        <c:axId val="183597824"/>
        <c:scaling>
          <c:orientation val="minMax"/>
          <c:max val="105000"/>
          <c:min val="0"/>
        </c:scaling>
        <c:delete val="0"/>
        <c:axPos val="l"/>
        <c:majorGridlines/>
        <c:numFmt formatCode="#,##0.0" sourceLinked="1"/>
        <c:majorTickMark val="none"/>
        <c:minorTickMark val="none"/>
        <c:tickLblPos val="none"/>
        <c:txPr>
          <a:bodyPr/>
          <a:lstStyle/>
          <a:p>
            <a:pPr>
              <a:defRPr sz="1200" b="1"/>
            </a:pPr>
            <a:endParaRPr lang="ru-RU"/>
          </a:p>
        </c:txPr>
        <c:crossAx val="198389248"/>
        <c:crosses val="autoZero"/>
        <c:crossBetween val="between"/>
      </c:valAx>
      <c:valAx>
        <c:axId val="183598400"/>
        <c:scaling>
          <c:orientation val="minMax"/>
          <c:max val="80"/>
          <c:min val="-10"/>
        </c:scaling>
        <c:delete val="0"/>
        <c:axPos val="r"/>
        <c:numFmt formatCode="0.00" sourceLinked="1"/>
        <c:majorTickMark val="none"/>
        <c:minorTickMark val="none"/>
        <c:tickLblPos val="none"/>
        <c:spPr>
          <a:noFill/>
          <a:ln>
            <a:noFill/>
          </a:ln>
        </c:spPr>
        <c:crossAx val="198514688"/>
        <c:crosses val="max"/>
        <c:crossBetween val="between"/>
      </c:valAx>
      <c:catAx>
        <c:axId val="198514688"/>
        <c:scaling>
          <c:orientation val="minMax"/>
        </c:scaling>
        <c:delete val="1"/>
        <c:axPos val="b"/>
        <c:numFmt formatCode="General" sourceLinked="1"/>
        <c:majorTickMark val="out"/>
        <c:minorTickMark val="none"/>
        <c:tickLblPos val="nextTo"/>
        <c:crossAx val="183598400"/>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9955938055493847"/>
          <c:w val="0.90331164924085749"/>
          <c:h val="0.15359252617764693"/>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6960851724520351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16</c:v>
                </c:pt>
                <c:pt idx="1">
                  <c:v>84</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a:pPr>
            <a:r>
              <a:rPr lang="ru-RU" dirty="0"/>
              <a:t>на </a:t>
            </a:r>
            <a:r>
              <a:rPr lang="ru-RU" dirty="0" smtClean="0"/>
              <a:t>01.01.2024  </a:t>
            </a:r>
            <a:r>
              <a:rPr lang="ru-RU" dirty="0"/>
              <a:t>(за </a:t>
            </a:r>
            <a:r>
              <a:rPr lang="ru-RU" dirty="0" smtClean="0"/>
              <a:t>2023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687329700272479"/>
          <c:y val="0.12317080423786776"/>
          <c:w val="0.84669240084771424"/>
          <c:h val="0.525952749774941"/>
        </c:manualLayout>
      </c:layout>
      <c:bar3DChart>
        <c:barDir val="col"/>
        <c:grouping val="clustered"/>
        <c:varyColors val="0"/>
        <c:ser>
          <c:idx val="0"/>
          <c:order val="0"/>
          <c:spPr>
            <a:solidFill>
              <a:srgbClr val="66CCFF"/>
            </a:solidFill>
          </c:spPr>
          <c:invertIfNegative val="0"/>
          <c:dPt>
            <c:idx val="8"/>
            <c:invertIfNegative val="0"/>
            <c:bubble3D val="0"/>
            <c:spPr>
              <a:solidFill>
                <a:srgbClr val="FFFF00"/>
              </a:solidFill>
            </c:spPr>
          </c:dPt>
          <c:dPt>
            <c:idx val="9"/>
            <c:invertIfNegative val="0"/>
            <c:bubble3D val="0"/>
            <c:spPr>
              <a:solidFill>
                <a:schemeClr val="accent2"/>
              </a:solidFill>
            </c:spPr>
          </c:dPt>
          <c:dPt>
            <c:idx val="10"/>
            <c:invertIfNegative val="0"/>
            <c:bubble3D val="0"/>
            <c:spPr>
              <a:solidFill>
                <a:schemeClr val="accent2"/>
              </a:solidFill>
            </c:spPr>
          </c:dPt>
          <c:dPt>
            <c:idx val="12"/>
            <c:invertIfNegative val="0"/>
            <c:bubble3D val="0"/>
          </c:dPt>
          <c:dPt>
            <c:idx val="13"/>
            <c:invertIfNegative val="0"/>
            <c:bubble3D val="0"/>
          </c:dPt>
          <c:dLbls>
            <c:dLbl>
              <c:idx val="0"/>
              <c:layout>
                <c:manualLayout>
                  <c:x val="0"/>
                  <c:y val="4.577595198863206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7465940054491506E-4"/>
                  <c:y val="-1.9226844643316049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4.8062367544656811E-3"/>
                  <c:y val="5.866313434415201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8060475325461703E-3"/>
                  <c:y val="1.753595309720689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031183772328189E-3"/>
                  <c:y val="1.7836717006041732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31183772328189E-3"/>
                  <c:y val="1.4518865927952714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0"/>
                  <c:y val="4.291665652887378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0"/>
                  <c:y val="4.2913277264580571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8.811332260591494E-17"/>
                  <c:y val="1.1999062750374144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0"/>
                  <c:y val="7.9993751669160586E-3"/>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1.258263921432275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5.1808961550107724E-3"/>
                  <c:y val="2.0986392244007397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263548289433848E-2"/>
                  <c:y val="2.145799033800749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Самарская обл.</c:v>
                </c:pt>
                <c:pt idx="1">
                  <c:v>Нижегородская обл.</c:v>
                </c:pt>
                <c:pt idx="2">
                  <c:v>Пермский край</c:v>
                </c:pt>
                <c:pt idx="3">
                  <c:v>Оренбургская обл.</c:v>
                </c:pt>
                <c:pt idx="4">
                  <c:v>Татарстан</c:v>
                </c:pt>
                <c:pt idx="5">
                  <c:v>Саратовская обл.</c:v>
                </c:pt>
                <c:pt idx="6">
                  <c:v>Ульяновская обл.</c:v>
                </c:pt>
                <c:pt idx="7">
                  <c:v>Башкортостан</c:v>
                </c:pt>
                <c:pt idx="8">
                  <c:v>Чувашия</c:v>
                </c:pt>
                <c:pt idx="9">
                  <c:v>Кировская обл.</c:v>
                </c:pt>
                <c:pt idx="10">
                  <c:v>Марий Эл</c:v>
                </c:pt>
                <c:pt idx="11">
                  <c:v>Пензенская обл.</c:v>
                </c:pt>
                <c:pt idx="12">
                  <c:v>Мордовия</c:v>
                </c:pt>
                <c:pt idx="13">
                  <c:v>Удмуртия</c:v>
                </c:pt>
              </c:strCache>
            </c:strRef>
          </c:cat>
          <c:val>
            <c:numRef>
              <c:f>Лист1!$B$19:$B$32</c:f>
              <c:numCache>
                <c:formatCode>0.0</c:formatCode>
                <c:ptCount val="14"/>
                <c:pt idx="0">
                  <c:v>85.819000000000003</c:v>
                </c:pt>
                <c:pt idx="1">
                  <c:v>82.902000000000001</c:v>
                </c:pt>
                <c:pt idx="2">
                  <c:v>78.23</c:v>
                </c:pt>
                <c:pt idx="3">
                  <c:v>77.506</c:v>
                </c:pt>
                <c:pt idx="4">
                  <c:v>76.408000000000001</c:v>
                </c:pt>
                <c:pt idx="5">
                  <c:v>74.108000000000004</c:v>
                </c:pt>
                <c:pt idx="6">
                  <c:v>72.007000000000005</c:v>
                </c:pt>
                <c:pt idx="7">
                  <c:v>70.671000000000006</c:v>
                </c:pt>
                <c:pt idx="8">
                  <c:v>68.149000000000001</c:v>
                </c:pt>
                <c:pt idx="9">
                  <c:v>66.203000000000003</c:v>
                </c:pt>
                <c:pt idx="10">
                  <c:v>65.891000000000005</c:v>
                </c:pt>
                <c:pt idx="11">
                  <c:v>61.612000000000002</c:v>
                </c:pt>
                <c:pt idx="12">
                  <c:v>58.344000000000001</c:v>
                </c:pt>
                <c:pt idx="13">
                  <c:v>56.765000000000001</c:v>
                </c:pt>
              </c:numCache>
            </c:numRef>
          </c:val>
        </c:ser>
        <c:dLbls>
          <c:showLegendKey val="0"/>
          <c:showVal val="0"/>
          <c:showCatName val="0"/>
          <c:showSerName val="0"/>
          <c:showPercent val="0"/>
          <c:showBubbleSize val="0"/>
        </c:dLbls>
        <c:gapWidth val="150"/>
        <c:shape val="cylinder"/>
        <c:axId val="100958720"/>
        <c:axId val="100311040"/>
        <c:axId val="0"/>
      </c:bar3DChart>
      <c:catAx>
        <c:axId val="100958720"/>
        <c:scaling>
          <c:orientation val="minMax"/>
        </c:scaling>
        <c:delete val="0"/>
        <c:axPos val="b"/>
        <c:numFmt formatCode="General" sourceLinked="0"/>
        <c:majorTickMark val="out"/>
        <c:minorTickMark val="none"/>
        <c:tickLblPos val="nextTo"/>
        <c:crossAx val="100311040"/>
        <c:crosses val="autoZero"/>
        <c:auto val="1"/>
        <c:lblAlgn val="ctr"/>
        <c:lblOffset val="100"/>
        <c:noMultiLvlLbl val="0"/>
      </c:catAx>
      <c:valAx>
        <c:axId val="100311040"/>
        <c:scaling>
          <c:orientation val="minMax"/>
        </c:scaling>
        <c:delete val="0"/>
        <c:axPos val="l"/>
        <c:majorGridlines>
          <c:spPr>
            <a:ln>
              <a:solidFill>
                <a:schemeClr val="accent1"/>
              </a:solidFill>
            </a:ln>
          </c:spPr>
        </c:majorGridlines>
        <c:numFmt formatCode="0.0" sourceLinked="1"/>
        <c:majorTickMark val="out"/>
        <c:minorTickMark val="none"/>
        <c:tickLblPos val="nextTo"/>
        <c:crossAx val="100958720"/>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sz="1800">
                <a:latin typeface="Times New Roman" panose="02020603050405020304" pitchFamily="18" charset="0"/>
                <a:cs typeface="Times New Roman" panose="02020603050405020304" pitchFamily="18" charset="0"/>
              </a:defRPr>
            </a:pPr>
            <a:r>
              <a:rPr lang="ru-RU" sz="1800">
                <a:latin typeface="Times New Roman" panose="02020603050405020304" pitchFamily="18" charset="0"/>
                <a:cs typeface="Times New Roman" panose="02020603050405020304" pitchFamily="18" charset="0"/>
              </a:rPr>
              <a:t>на 01.01.2023 (за</a:t>
            </a:r>
            <a:r>
              <a:rPr lang="ru-RU" sz="1800" baseline="0">
                <a:latin typeface="Times New Roman" panose="02020603050405020304" pitchFamily="18" charset="0"/>
                <a:cs typeface="Times New Roman" panose="02020603050405020304" pitchFamily="18" charset="0"/>
              </a:rPr>
              <a:t> 2022 год)</a:t>
            </a:r>
            <a:endParaRPr lang="ru-RU" sz="1800">
              <a:latin typeface="Times New Roman" panose="02020603050405020304" pitchFamily="18" charset="0"/>
              <a:cs typeface="Times New Roman" panose="02020603050405020304" pitchFamily="18" charset="0"/>
            </a:endParaRP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5"/>
            <c:invertIfNegative val="0"/>
            <c:bubble3D val="0"/>
            <c:spPr>
              <a:solidFill>
                <a:srgbClr val="FFFF00"/>
              </a:solidFill>
            </c:spPr>
          </c:dPt>
          <c:dPt>
            <c:idx val="6"/>
            <c:invertIfNegative val="0"/>
            <c:bubble3D val="0"/>
            <c:spPr>
              <a:solidFill>
                <a:schemeClr val="accent2"/>
              </a:solidFill>
            </c:spPr>
          </c:dPt>
          <c:dPt>
            <c:idx val="12"/>
            <c:invertIfNegative val="0"/>
            <c:bubble3D val="0"/>
          </c:dPt>
          <c:dLbls>
            <c:dLbl>
              <c:idx val="0"/>
              <c:layout>
                <c:manualLayout>
                  <c:x val="0"/>
                  <c:y val="1.298701298701298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777777249462275E-3"/>
                  <c:y val="1.47325754687286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1645021645021644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5.0925337632079971E-17"/>
                  <c:y val="1.731601731601731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0"/>
                  <c:y val="1.298701298701298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4.8309169555865658E-3"/>
                  <c:y val="1.0973935319452443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2.7777777777777779E-3"/>
                  <c:y val="1.2987012987012988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6666666666666566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Лист1!$A$3:$A$16</c:f>
              <c:strCache>
                <c:ptCount val="14"/>
                <c:pt idx="0">
                  <c:v>Самарская обл.</c:v>
                </c:pt>
                <c:pt idx="1">
                  <c:v>Пермский край</c:v>
                </c:pt>
                <c:pt idx="2">
                  <c:v>Саратовская обл.</c:v>
                </c:pt>
                <c:pt idx="3">
                  <c:v>Башкортостан</c:v>
                </c:pt>
                <c:pt idx="4">
                  <c:v>Оренбургская обл.</c:v>
                </c:pt>
                <c:pt idx="5">
                  <c:v>Чувашия</c:v>
                </c:pt>
                <c:pt idx="6">
                  <c:v>Нижегородская обл.</c:v>
                </c:pt>
                <c:pt idx="7">
                  <c:v>Татарстан</c:v>
                </c:pt>
                <c:pt idx="8">
                  <c:v>Ульяновская обл.</c:v>
                </c:pt>
                <c:pt idx="9">
                  <c:v>Пензенская обл.</c:v>
                </c:pt>
                <c:pt idx="10">
                  <c:v>Марий Эл</c:v>
                </c:pt>
                <c:pt idx="11">
                  <c:v>Кировская обл.</c:v>
                </c:pt>
                <c:pt idx="12">
                  <c:v>Удмуртия</c:v>
                </c:pt>
                <c:pt idx="13">
                  <c:v>Мордовия</c:v>
                </c:pt>
              </c:strCache>
            </c:strRef>
          </c:cat>
          <c:val>
            <c:numRef>
              <c:f>Лист1!$B$3:$B$16</c:f>
              <c:numCache>
                <c:formatCode>0.0</c:formatCode>
                <c:ptCount val="14"/>
                <c:pt idx="0">
                  <c:v>77.099999999999994</c:v>
                </c:pt>
                <c:pt idx="1">
                  <c:v>72</c:v>
                </c:pt>
                <c:pt idx="2">
                  <c:v>70.599999999999994</c:v>
                </c:pt>
                <c:pt idx="3">
                  <c:v>68.599999999999994</c:v>
                </c:pt>
                <c:pt idx="4">
                  <c:v>67.8</c:v>
                </c:pt>
                <c:pt idx="5">
                  <c:v>67.180000000000007</c:v>
                </c:pt>
                <c:pt idx="6">
                  <c:v>67.156000000000006</c:v>
                </c:pt>
                <c:pt idx="7">
                  <c:v>62.9</c:v>
                </c:pt>
                <c:pt idx="8">
                  <c:v>61.4</c:v>
                </c:pt>
                <c:pt idx="9">
                  <c:v>60.2</c:v>
                </c:pt>
                <c:pt idx="10">
                  <c:v>60</c:v>
                </c:pt>
                <c:pt idx="11">
                  <c:v>56.6</c:v>
                </c:pt>
                <c:pt idx="12">
                  <c:v>53</c:v>
                </c:pt>
                <c:pt idx="13">
                  <c:v>50.7</c:v>
                </c:pt>
              </c:numCache>
            </c:numRef>
          </c:val>
        </c:ser>
        <c:dLbls>
          <c:showLegendKey val="0"/>
          <c:showVal val="0"/>
          <c:showCatName val="0"/>
          <c:showSerName val="0"/>
          <c:showPercent val="0"/>
          <c:showBubbleSize val="0"/>
        </c:dLbls>
        <c:gapWidth val="150"/>
        <c:shape val="cylinder"/>
        <c:axId val="137265664"/>
        <c:axId val="100312768"/>
        <c:axId val="0"/>
      </c:bar3DChart>
      <c:catAx>
        <c:axId val="137265664"/>
        <c:scaling>
          <c:orientation val="minMax"/>
        </c:scaling>
        <c:delete val="0"/>
        <c:axPos val="b"/>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00312768"/>
        <c:crosses val="autoZero"/>
        <c:auto val="1"/>
        <c:lblAlgn val="ctr"/>
        <c:lblOffset val="100"/>
        <c:noMultiLvlLbl val="0"/>
      </c:catAx>
      <c:valAx>
        <c:axId val="100312768"/>
        <c:scaling>
          <c:orientation val="minMax"/>
        </c:scaling>
        <c:delete val="0"/>
        <c:axPos val="l"/>
        <c:majorGridlines>
          <c:spPr>
            <a:ln>
              <a:solidFill>
                <a:schemeClr val="accent1"/>
              </a:solidFill>
            </a:ln>
          </c:spPr>
        </c:majorGridlines>
        <c:numFmt formatCode="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37265664"/>
        <c:crosses val="autoZero"/>
        <c:crossBetween val="between"/>
        <c:majorUnit val="15"/>
        <c:minorUnit val="2"/>
      </c:valAx>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4"/>
          <c:dLbls>
            <c:dLbl>
              <c:idx val="0"/>
              <c:layout>
                <c:manualLayout>
                  <c:x val="0.18171857914670136"/>
                  <c:y val="0.25536468170203308"/>
                </c:manualLayout>
              </c:layout>
              <c:tx>
                <c:rich>
                  <a:bodyPr/>
                  <a:lstStyle/>
                  <a:p>
                    <a:r>
                      <a:rPr lang="ru-RU" sz="1200" i="1" dirty="0" smtClean="0">
                        <a:latin typeface="Times New Roman" panose="02020603050405020304" pitchFamily="18" charset="0"/>
                        <a:cs typeface="Times New Roman" panose="02020603050405020304" pitchFamily="18" charset="0"/>
                      </a:rPr>
                      <a:t>22 483,9</a:t>
                    </a:r>
                  </a:p>
                  <a:p>
                    <a:r>
                      <a:rPr lang="ru-RU" sz="1200" i="1" dirty="0" smtClean="0">
                        <a:latin typeface="Times New Roman" panose="02020603050405020304" pitchFamily="18" charset="0"/>
                        <a:cs typeface="Times New Roman" panose="02020603050405020304" pitchFamily="18" charset="0"/>
                      </a:rPr>
                      <a:t>млн. рублей -                    72,8%</a:t>
                    </a:r>
                    <a:endParaRPr lang="ru-RU" sz="120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5248220876108884"/>
                  <c:y val="5.7123282598229826E-3"/>
                </c:manualLayout>
              </c:layout>
              <c:tx>
                <c:rich>
                  <a:bodyPr/>
                  <a:lstStyle/>
                  <a:p>
                    <a:r>
                      <a:rPr lang="ru-RU" sz="1200" i="1" baseline="0" dirty="0" smtClean="0">
                        <a:latin typeface="Times New Roman" panose="02020603050405020304" pitchFamily="18" charset="0"/>
                        <a:cs typeface="Times New Roman" panose="02020603050405020304" pitchFamily="18" charset="0"/>
                      </a:rPr>
                      <a:t>8 412,6 </a:t>
                    </a:r>
                    <a:r>
                      <a:rPr lang="ru-RU" sz="1200" i="1" dirty="0" smtClean="0">
                        <a:latin typeface="Times New Roman" panose="02020603050405020304" pitchFamily="18" charset="0"/>
                        <a:cs typeface="Times New Roman" panose="02020603050405020304" pitchFamily="18" charset="0"/>
                      </a:rPr>
                      <a:t>млн. рублей -                    27,2%</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#,##0.00</c:formatCode>
                <c:ptCount val="2"/>
                <c:pt idx="0">
                  <c:v>22483.9</c:v>
                </c:pt>
                <c:pt idx="1">
                  <c:v>8412.6</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20591210922927702"/>
                  <c:y val="-0.11826996528205161"/>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3 399,1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40,4</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7.1212300346076368E-2"/>
                  <c:y val="0.15944142998408212"/>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2 909,1 млн. рублей - </a:t>
                    </a:r>
                    <a:r>
                      <a:rPr lang="ru-RU" sz="1100" b="0" i="1" baseline="0" dirty="0" smtClean="0">
                        <a:solidFill>
                          <a:schemeClr val="tx1"/>
                        </a:solidFill>
                        <a:latin typeface="Times New Roman" panose="02020603050405020304" pitchFamily="18" charset="0"/>
                        <a:cs typeface="Times New Roman" panose="02020603050405020304" pitchFamily="18" charset="0"/>
                      </a:rPr>
                      <a:t> 34,6</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extLst>
            </c:dLbl>
            <c:dLbl>
              <c:idx val="2"/>
              <c:layout>
                <c:manualLayout>
                  <c:x val="-0.20347063516204753"/>
                  <c:y val="-8.924315478478621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2 104,4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рублей-25</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3399.1</c:v>
                </c:pt>
                <c:pt idx="1">
                  <c:v>2909.1</c:v>
                </c:pt>
                <c:pt idx="2">
                  <c:v>2104.4</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03E-2"/>
          <c:y val="0.68645606136294179"/>
          <c:w val="0.89344704687239929"/>
          <c:h val="0.253209620738511"/>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Столбец1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Лист1!$A$2:$A$6</c:f>
              <c:strCache>
                <c:ptCount val="5"/>
                <c:pt idx="0">
                  <c:v>ФБ</c:v>
                </c:pt>
                <c:pt idx="1">
                  <c:v>РБ</c:v>
                </c:pt>
                <c:pt idx="2">
                  <c:v>МБ</c:v>
                </c:pt>
                <c:pt idx="3">
                  <c:v>Внебюджетные фонды</c:v>
                </c:pt>
                <c:pt idx="4">
                  <c:v>Внебюджетные источники</c:v>
                </c:pt>
              </c:strCache>
            </c:strRef>
          </c:cat>
          <c:val>
            <c:numRef>
              <c:f>Лист1!$B$2:$B$6</c:f>
              <c:numCache>
                <c:formatCode>0.0%</c:formatCode>
                <c:ptCount val="5"/>
                <c:pt idx="0">
                  <c:v>0.40627708202348389</c:v>
                </c:pt>
                <c:pt idx="1">
                  <c:v>0.33809127314539472</c:v>
                </c:pt>
                <c:pt idx="2">
                  <c:v>3.3843679020317541E-2</c:v>
                </c:pt>
                <c:pt idx="3">
                  <c:v>0.17522812622134618</c:v>
                </c:pt>
                <c:pt idx="4">
                  <c:v>4.6559839589457773E-2</c:v>
                </c:pt>
              </c:numCache>
            </c:numRef>
          </c:val>
        </c:ser>
        <c:dLbls>
          <c:showLegendKey val="0"/>
          <c:showVal val="0"/>
          <c:showCatName val="0"/>
          <c:showSerName val="0"/>
          <c:showPercent val="0"/>
          <c:showBubbleSize val="0"/>
          <c:showLeaderLines val="1"/>
        </c:dLbls>
        <c:firstSliceAng val="185"/>
        <c:holeSize val="55"/>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Столбец1</c:v>
                </c:pt>
              </c:strCache>
            </c:strRef>
          </c:tx>
          <c:spPr>
            <a:gradFill>
              <a:gsLst>
                <a:gs pos="0">
                  <a:srgbClr val="3399FF"/>
                </a:gs>
                <a:gs pos="81000">
                  <a:srgbClr val="1170FF"/>
                </a:gs>
                <a:gs pos="100000">
                  <a:srgbClr val="006699"/>
                </a:gs>
              </a:gsLst>
              <a:lin ang="5400000" scaled="0"/>
            </a:gradFill>
          </c:spPr>
          <c:invertIfNegative val="0"/>
          <c:dLbls>
            <c:dLbl>
              <c:idx val="0"/>
              <c:layout>
                <c:manualLayout>
                  <c:x val="2.1507452574526138E-3"/>
                  <c:y val="-0.30864553159628094"/>
                </c:manualLayout>
              </c:layout>
              <c:showLegendKey val="0"/>
              <c:showVal val="1"/>
              <c:showCatName val="0"/>
              <c:showSerName val="0"/>
              <c:showPercent val="0"/>
              <c:showBubbleSize val="0"/>
              <c:extLst>
                <c:ext xmlns:c15="http://schemas.microsoft.com/office/drawing/2012/chart" uri="{CE6537A1-D6FC-4f65-9D91-7224C49458BB}">
                  <c15:layout>
                    <c:manualLayout>
                      <c:w val="0.21510840108401083"/>
                      <c:h val="0.13889032839117452"/>
                    </c:manualLayout>
                  </c15:layout>
                </c:ext>
              </c:extLst>
            </c:dLbl>
            <c:dLbl>
              <c:idx val="1"/>
              <c:layout>
                <c:manualLayout>
                  <c:x val="4.302168021680138E-3"/>
                  <c:y val="-0.2995677323550277"/>
                </c:manualLayout>
              </c:layout>
              <c:showLegendKey val="0"/>
              <c:showVal val="1"/>
              <c:showCatName val="0"/>
              <c:showSerName val="0"/>
              <c:showPercent val="0"/>
              <c:showBubbleSize val="0"/>
              <c:extLst>
                <c:ext xmlns:c15="http://schemas.microsoft.com/office/drawing/2012/chart" uri="{CE6537A1-D6FC-4f65-9D91-7224C49458BB}">
                  <c15:layout>
                    <c:manualLayout>
                      <c:w val="0.25382791327913279"/>
                      <c:h val="0.13889032839117452"/>
                    </c:manualLayout>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2023 год</c:v>
                </c:pt>
                <c:pt idx="1">
                  <c:v>2024 год</c:v>
                </c:pt>
              </c:strCache>
            </c:strRef>
          </c:cat>
          <c:val>
            <c:numRef>
              <c:f>Лист1!$B$2:$B$3</c:f>
              <c:numCache>
                <c:formatCode>#\ ##0.0</c:formatCode>
                <c:ptCount val="2"/>
                <c:pt idx="0">
                  <c:v>12393.6</c:v>
                </c:pt>
                <c:pt idx="1">
                  <c:v>12737.8</c:v>
                </c:pt>
              </c:numCache>
            </c:numRef>
          </c:val>
        </c:ser>
        <c:dLbls>
          <c:showLegendKey val="0"/>
          <c:showVal val="0"/>
          <c:showCatName val="0"/>
          <c:showSerName val="0"/>
          <c:showPercent val="0"/>
          <c:showBubbleSize val="0"/>
        </c:dLbls>
        <c:gapWidth val="150"/>
        <c:shape val="cylinder"/>
        <c:axId val="202836992"/>
        <c:axId val="183599680"/>
        <c:axId val="0"/>
      </c:bar3DChart>
      <c:catAx>
        <c:axId val="20283699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83599680"/>
        <c:crosses val="autoZero"/>
        <c:auto val="1"/>
        <c:lblAlgn val="ctr"/>
        <c:lblOffset val="100"/>
        <c:noMultiLvlLbl val="0"/>
      </c:catAx>
      <c:valAx>
        <c:axId val="183599680"/>
        <c:scaling>
          <c:orientation val="minMax"/>
          <c:min val="0"/>
        </c:scaling>
        <c:delete val="0"/>
        <c:axPos val="l"/>
        <c:majorGridlines/>
        <c:numFmt formatCode="#\ ##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2836992"/>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2024</c:v>
                </c:pt>
              </c:strCache>
            </c:strRef>
          </c:tx>
          <c:dPt>
            <c:idx val="5"/>
            <c:bubble3D val="0"/>
            <c:spPr>
              <a:solidFill>
                <a:srgbClr val="9966FF"/>
              </a:solidFill>
            </c:spPr>
          </c:dPt>
          <c:dLbls>
            <c:dLbl>
              <c:idx val="0"/>
              <c:layout>
                <c:manualLayout>
                  <c:x val="7.4625742541877135E-2"/>
                  <c:y val="-1.946720180363401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0.10153878811351591"/>
                  <c:y val="8.1942488416319709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7.9008999378925054E-2"/>
                  <c:y val="0.11170776776436606"/>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1.9815803283672554E-2"/>
                  <c:y val="4.2148373756863498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4"/>
              <c:layout>
                <c:manualLayout>
                  <c:x val="-3.0318056383672302E-2"/>
                  <c:y val="3.0615470830038494E-3"/>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5"/>
              <c:layout>
                <c:manualLayout>
                  <c:x val="-5.084653634893329E-2"/>
                  <c:y val="-6.672114046151735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6"/>
              <c:layout>
                <c:manualLayout>
                  <c:x val="-7.2153403996379539E-2"/>
                  <c:y val="-0.10630470505930951"/>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7"/>
              <c:layout>
                <c:manualLayout>
                  <c:x val="7.1494477096385317E-2"/>
                  <c:y val="-7.6684497750977298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8"/>
              <c:layout>
                <c:manualLayout>
                  <c:x val="0.16175201879637427"/>
                  <c:y val="-9.2186624110847937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9"/>
              <c:layout>
                <c:manualLayout>
                  <c:x val="0.15169187657596631"/>
                  <c:y val="-0.12265324277694635"/>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0"/>
              <c:layout>
                <c:manualLayout>
                  <c:x val="0.15351467550726924"/>
                  <c:y val="-0.13237949051412587"/>
                </c:manualLayout>
              </c:layout>
              <c:showLegendKey val="1"/>
              <c:showVal val="1"/>
              <c:showCatName val="1"/>
              <c:showSerName val="0"/>
              <c:showPercent val="0"/>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a:pPr>
                <a:endParaRPr lang="ru-RU"/>
              </a:p>
            </c:txPr>
            <c:showLegendKey val="1"/>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Лист1!$A$2:$A$10</c:f>
              <c:strCache>
                <c:ptCount val="9"/>
                <c:pt idx="0">
                  <c:v>Образование</c:v>
                </c:pt>
                <c:pt idx="1">
                  <c:v>Культура</c:v>
                </c:pt>
                <c:pt idx="2">
                  <c:v>ЖКХ</c:v>
                </c:pt>
                <c:pt idx="3">
                  <c:v>Здравоохранение</c:v>
                </c:pt>
                <c:pt idx="4">
                  <c:v>Физическая культура и спорт</c:v>
                </c:pt>
                <c:pt idx="5">
                  <c:v>Дорожное хозяйство</c:v>
                </c:pt>
                <c:pt idx="6">
                  <c:v>Экология</c:v>
                </c:pt>
                <c:pt idx="7">
                  <c:v>Социальная политика</c:v>
                </c:pt>
                <c:pt idx="8">
                  <c:v>Прочие</c:v>
                </c:pt>
              </c:strCache>
            </c:strRef>
          </c:cat>
          <c:val>
            <c:numRef>
              <c:f>Лист1!$B$2:$B$10</c:f>
              <c:numCache>
                <c:formatCode>#,##0</c:formatCode>
                <c:ptCount val="9"/>
                <c:pt idx="0">
                  <c:v>5067.3</c:v>
                </c:pt>
                <c:pt idx="1">
                  <c:v>205.9</c:v>
                </c:pt>
                <c:pt idx="2">
                  <c:v>2900.1</c:v>
                </c:pt>
                <c:pt idx="3">
                  <c:v>868.1</c:v>
                </c:pt>
                <c:pt idx="4">
                  <c:v>1090.9000000000001</c:v>
                </c:pt>
                <c:pt idx="5">
                  <c:v>1077.3</c:v>
                </c:pt>
                <c:pt idx="6">
                  <c:v>308.39999999999998</c:v>
                </c:pt>
                <c:pt idx="7">
                  <c:v>365.1</c:v>
                </c:pt>
                <c:pt idx="8">
                  <c:v>854.7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1.0755420054200581E-2"/>
                  <c:y val="-0.32903270755966474"/>
                </c:manualLayout>
              </c:layout>
              <c:showLegendKey val="0"/>
              <c:showVal val="1"/>
              <c:showCatName val="0"/>
              <c:showSerName val="0"/>
              <c:showPercent val="0"/>
              <c:showBubbleSize val="0"/>
              <c:extLst>
                <c:ext xmlns:c15="http://schemas.microsoft.com/office/drawing/2012/chart" uri="{CE6537A1-D6FC-4f65-9D91-7224C49458BB}">
                  <c15:layout>
                    <c:manualLayout>
                      <c:w val="0.26673441734417347"/>
                      <c:h val="0.13605947096386137"/>
                    </c:manualLayout>
                  </c15:layout>
                </c:ext>
              </c:extLst>
            </c:dLbl>
            <c:dLbl>
              <c:idx val="1"/>
              <c:layout>
                <c:manualLayout>
                  <c:x val="8.6036585365852868E-3"/>
                  <c:y val="-0.32458631961966927"/>
                </c:manualLayout>
              </c:layout>
              <c:showLegendKey val="0"/>
              <c:showVal val="1"/>
              <c:showCatName val="0"/>
              <c:showSerName val="0"/>
              <c:showPercent val="0"/>
              <c:showBubbleSize val="0"/>
              <c:extLst>
                <c:ext xmlns:c15="http://schemas.microsoft.com/office/drawing/2012/chart" uri="{CE6537A1-D6FC-4f65-9D91-7224C49458BB}">
                  <c15:layout>
                    <c:manualLayout>
                      <c:w val="0.21941056910569107"/>
                      <c:h val="0.13605947096386137"/>
                    </c:manualLayout>
                  </c15:layout>
                </c:ext>
              </c:extLst>
            </c:dLbl>
            <c:spPr>
              <a:noFill/>
              <a:ln>
                <a:noFill/>
              </a:ln>
              <a:effectLst/>
            </c:spPr>
            <c:txPr>
              <a:bodyPr/>
              <a:lstStyle/>
              <a:p>
                <a:pPr>
                  <a:defRPr sz="1100"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2023 год</c:v>
                </c:pt>
                <c:pt idx="1">
                  <c:v>2024 год</c:v>
                </c:pt>
              </c:strCache>
            </c:strRef>
          </c:cat>
          <c:val>
            <c:numRef>
              <c:f>Лист1!$B$2:$B$3</c:f>
              <c:numCache>
                <c:formatCode>#\ ##0.0</c:formatCode>
                <c:ptCount val="2"/>
                <c:pt idx="0">
                  <c:v>13583</c:v>
                </c:pt>
                <c:pt idx="1">
                  <c:v>13877.7</c:v>
                </c:pt>
              </c:numCache>
            </c:numRef>
          </c:val>
        </c:ser>
        <c:dLbls>
          <c:showLegendKey val="0"/>
          <c:showVal val="0"/>
          <c:showCatName val="0"/>
          <c:showSerName val="0"/>
          <c:showPercent val="0"/>
          <c:showBubbleSize val="0"/>
        </c:dLbls>
        <c:gapWidth val="150"/>
        <c:shape val="cylinder"/>
        <c:axId val="202889728"/>
        <c:axId val="183605440"/>
        <c:axId val="0"/>
      </c:bar3DChart>
      <c:catAx>
        <c:axId val="20288972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83605440"/>
        <c:crosses val="autoZero"/>
        <c:auto val="1"/>
        <c:lblAlgn val="ctr"/>
        <c:lblOffset val="100"/>
        <c:noMultiLvlLbl val="0"/>
      </c:catAx>
      <c:valAx>
        <c:axId val="183605440"/>
        <c:scaling>
          <c:orientation val="minMax"/>
          <c:min val="0"/>
        </c:scaling>
        <c:delete val="0"/>
        <c:axPos val="l"/>
        <c:majorGridlines/>
        <c:numFmt formatCode="#\ ##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2889728"/>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dirty="0"/>
              <a:t>Расходы дорожного фонда Чувашской Республики</a:t>
            </a:r>
          </a:p>
        </c:rich>
      </c:tx>
      <c:layout>
        <c:manualLayout>
          <c:xMode val="edge"/>
          <c:yMode val="edge"/>
          <c:x val="0.17177022185532004"/>
          <c:y val="1.7354806847945353E-2"/>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339886914453E-3"/>
          <c:y val="0.13357944578927849"/>
          <c:w val="0.99880172044376025"/>
          <c:h val="0.70782139230226371"/>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180399727227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464754996590342E-2"/>
                  <c:y val="-2.6323774970276933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2023 год (факт)</c:v>
                </c:pt>
                <c:pt idx="1">
                  <c:v>2024 год (факт)</c:v>
                </c:pt>
              </c:strCache>
            </c:strRef>
          </c:cat>
          <c:val>
            <c:numRef>
              <c:f>Лист1!$B$2:$C$2</c:f>
              <c:numCache>
                <c:formatCode>_-* #,##0.0\ _₽_-;\-* #,##0.0\ _₽_-;_-* "-"??\ _₽_-;_-@_-</c:formatCode>
                <c:ptCount val="2"/>
                <c:pt idx="0">
                  <c:v>8135.3</c:v>
                </c:pt>
                <c:pt idx="1">
                  <c:v>8090</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3607994544571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9622460992498753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2023 год (факт)</c:v>
                </c:pt>
                <c:pt idx="1">
                  <c:v>2024 год (факт)</c:v>
                </c:pt>
              </c:strCache>
            </c:strRef>
          </c:cat>
          <c:val>
            <c:numRef>
              <c:f>Лист1!$B$3:$C$3</c:f>
              <c:numCache>
                <c:formatCode>_-* #,##0.0\ _₽_-;\-* #,##0.0\ _₽_-;_-* "-"??\ _₽_-;_-@_-</c:formatCode>
                <c:ptCount val="2"/>
                <c:pt idx="0">
                  <c:v>1397</c:v>
                </c:pt>
                <c:pt idx="1">
                  <c:v>643.81778910000003</c:v>
                </c:pt>
              </c:numCache>
            </c:numRef>
          </c:val>
        </c:ser>
        <c:dLbls>
          <c:showLegendKey val="0"/>
          <c:showVal val="0"/>
          <c:showCatName val="0"/>
          <c:showSerName val="0"/>
          <c:showPercent val="0"/>
          <c:showBubbleSize val="0"/>
        </c:dLbls>
        <c:gapWidth val="87"/>
        <c:gapDepth val="250"/>
        <c:shape val="cylinder"/>
        <c:axId val="204148736"/>
        <c:axId val="202993024"/>
        <c:axId val="0"/>
      </c:bar3DChart>
      <c:catAx>
        <c:axId val="204148736"/>
        <c:scaling>
          <c:orientation val="minMax"/>
        </c:scaling>
        <c:delete val="0"/>
        <c:axPos val="b"/>
        <c:numFmt formatCode="General" sourceLinked="1"/>
        <c:majorTickMark val="none"/>
        <c:minorTickMark val="none"/>
        <c:tickLblPos val="nextTo"/>
        <c:txPr>
          <a:bodyPr/>
          <a:lstStyle/>
          <a:p>
            <a:pPr>
              <a:defRPr sz="1300"/>
            </a:pPr>
            <a:endParaRPr lang="ru-RU"/>
          </a:p>
        </c:txPr>
        <c:crossAx val="202993024"/>
        <c:crosses val="autoZero"/>
        <c:auto val="1"/>
        <c:lblAlgn val="ctr"/>
        <c:lblOffset val="100"/>
        <c:noMultiLvlLbl val="0"/>
      </c:catAx>
      <c:valAx>
        <c:axId val="202993024"/>
        <c:scaling>
          <c:orientation val="minMax"/>
          <c:min val="0"/>
        </c:scaling>
        <c:delete val="0"/>
        <c:axPos val="l"/>
        <c:numFmt formatCode="_-* #,##0.0\ _₽_-;\-* #,##0.0\ _₽_-;_-* &quot;-&quot;??\ _₽_-;_-@_-" sourceLinked="1"/>
        <c:majorTickMark val="none"/>
        <c:minorTickMark val="none"/>
        <c:tickLblPos val="none"/>
        <c:crossAx val="204148736"/>
        <c:crosses val="autoZero"/>
        <c:crossBetween val="between"/>
      </c:valAx>
      <c:spPr>
        <a:noFill/>
        <a:ln w="25409">
          <a:noFill/>
        </a:ln>
      </c:spPr>
    </c:plotArea>
    <c:legend>
      <c:legendPos val="b"/>
      <c:layout/>
      <c:overlay val="0"/>
      <c:txPr>
        <a:bodyPr/>
        <a:lstStyle/>
        <a:p>
          <a:pPr>
            <a:defRPr sz="1300"/>
          </a:pPr>
          <a:endParaRPr lang="ru-RU"/>
        </a:p>
      </c:txPr>
    </c:legend>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42292940566"/>
          <c:y val="0.20786553872874641"/>
          <c:w val="0.57891351688427017"/>
          <c:h val="0.57406987019318667"/>
        </c:manualLayout>
      </c:layout>
      <c:doughnutChart>
        <c:varyColors val="1"/>
        <c:ser>
          <c:idx val="0"/>
          <c:order val="0"/>
          <c:tx>
            <c:strRef>
              <c:f>Лист1!$B$1</c:f>
              <c:strCache>
                <c:ptCount val="1"/>
                <c:pt idx="0">
                  <c:v>Столбец1</c:v>
                </c:pt>
              </c:strCache>
            </c:strRef>
          </c:tx>
          <c:spPr>
            <a:scene3d>
              <a:camera prst="orthographicFront"/>
              <a:lightRig rig="threePt" dir="t"/>
            </a:scene3d>
            <a:sp3d>
              <a:bevelT/>
            </a:sp3d>
          </c:spPr>
          <c:dPt>
            <c:idx val="0"/>
            <c:bubble3D val="0"/>
          </c:dPt>
          <c:dPt>
            <c:idx val="1"/>
            <c:bubble3D val="0"/>
          </c:dPt>
          <c:dPt>
            <c:idx val="2"/>
            <c:bubble3D val="0"/>
          </c:dPt>
          <c:dPt>
            <c:idx val="3"/>
            <c:bubble3D val="0"/>
          </c:dPt>
          <c:dPt>
            <c:idx val="4"/>
            <c:bubble3D val="0"/>
          </c:dPt>
          <c:dLbls>
            <c:dLbl>
              <c:idx val="3"/>
              <c:layout>
                <c:manualLayout>
                  <c:x val="-2.2759395732667061E-3"/>
                  <c:y val="1.3373973494265189E-2"/>
                </c:manualLayout>
              </c:layout>
              <c:showLegendKey val="0"/>
              <c:showVal val="1"/>
              <c:showCatName val="0"/>
              <c:showSerName val="0"/>
              <c:showPercent val="0"/>
              <c:showBubbleSize val="0"/>
            </c:dLbl>
            <c:dLbl>
              <c:idx val="4"/>
              <c:layout>
                <c:manualLayout>
                  <c:x val="-2.0483993782921602E-2"/>
                  <c:y val="8.2474650214024295E-2"/>
                </c:manualLayout>
              </c:layout>
              <c:showLegendKey val="0"/>
              <c:showVal val="1"/>
              <c:showCatName val="0"/>
              <c:showSerName val="0"/>
              <c:showPercent val="0"/>
              <c:showBubbleSize val="0"/>
            </c:dLbl>
            <c:dLbl>
              <c:idx val="5"/>
              <c:layout>
                <c:manualLayout>
                  <c:x val="-1.5931577012866901E-2"/>
                  <c:y val="8.9160408348667591E-3"/>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1.3655637439600238E-2"/>
                  <c:y val="-4.4581081754684112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6.8278187198000774E-3"/>
                  <c:y val="-3.120675722827830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Лист1!$A$2:$A$10</c:f>
              <c:strCache>
                <c:ptCount val="9"/>
                <c:pt idx="0">
                  <c:v>Капитальный ремонт, ремонт и содержание автодорог местного значения</c:v>
                </c:pt>
                <c:pt idx="1">
                  <c:v>Обеспечение деятельности казенных учреждений Минтранса Чувашии</c:v>
                </c:pt>
                <c:pt idx="2">
                  <c:v>Капитальный ремонт, ремонт и содержание автомобильных дорог регионального (межмуниципального) значения</c:v>
                </c:pt>
                <c:pt idx="3">
                  <c:v>Внедрение автоматических пунктов  весового и габаритного контроля</c:v>
                </c:pt>
                <c:pt idx="4">
                  <c:v>Проектирование, строительство, реконструкция автодорог регионального (межмуниципального) значения</c:v>
                </c:pt>
                <c:pt idx="5">
                  <c:v>Строительство и реконструкция автодорог местного значения</c:v>
                </c:pt>
                <c:pt idx="6">
                  <c:v>Внедрение камер фото- и видеофиксации нарушений ПДД</c:v>
                </c:pt>
                <c:pt idx="7">
                  <c:v>Внедрение интеллектуальных транспортных систем, предусматривающих автоматизацию процессов управления дорожным движением</c:v>
                </c:pt>
                <c:pt idx="8">
                  <c:v>Реализация проектов развития общественной инфраструктуры, основанных на местных инициативах</c:v>
                </c:pt>
              </c:strCache>
            </c:strRef>
          </c:cat>
          <c:val>
            <c:numRef>
              <c:f>Лист1!$B$2:$B$10</c:f>
              <c:numCache>
                <c:formatCode>#,##0.0</c:formatCode>
                <c:ptCount val="9"/>
                <c:pt idx="0">
                  <c:v>2622.9</c:v>
                </c:pt>
                <c:pt idx="1">
                  <c:v>123.4</c:v>
                </c:pt>
                <c:pt idx="2">
                  <c:v>2983.4</c:v>
                </c:pt>
                <c:pt idx="3">
                  <c:v>8.6</c:v>
                </c:pt>
                <c:pt idx="4">
                  <c:v>374.8</c:v>
                </c:pt>
                <c:pt idx="5">
                  <c:v>704.8</c:v>
                </c:pt>
                <c:pt idx="6">
                  <c:v>505.6</c:v>
                </c:pt>
                <c:pt idx="7">
                  <c:v>106.8</c:v>
                </c:pt>
                <c:pt idx="8">
                  <c:v>1303.5</c:v>
                </c:pt>
              </c:numCache>
            </c:numRef>
          </c:val>
        </c:ser>
        <c:dLbls>
          <c:showLegendKey val="0"/>
          <c:showVal val="0"/>
          <c:showCatName val="0"/>
          <c:showSerName val="0"/>
          <c:showPercent val="0"/>
          <c:showBubbleSize val="0"/>
          <c:showLeaderLines val="1"/>
        </c:dLbls>
        <c:firstSliceAng val="289"/>
        <c:holeSize val="50"/>
      </c:doughnutChart>
    </c:plotArea>
    <c:plotVisOnly val="1"/>
    <c:dispBlanksAs val="zero"/>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42748409218145"/>
          <c:y val="3.4970616863466246E-2"/>
          <c:w val="0.3830420591127735"/>
          <c:h val="0.93607323066922909"/>
        </c:manualLayout>
      </c:layout>
      <c:barChart>
        <c:barDir val="bar"/>
        <c:grouping val="clustered"/>
        <c:varyColors val="0"/>
        <c:ser>
          <c:idx val="0"/>
          <c:order val="0"/>
          <c:spPr>
            <a:solidFill>
              <a:schemeClr val="accent6">
                <a:lumMod val="60000"/>
                <a:lumOff val="40000"/>
              </a:schemeClr>
            </a:solidFill>
            <a:ln>
              <a:noFill/>
            </a:ln>
          </c:spPr>
          <c:invertIfNegative val="0"/>
          <c:dPt>
            <c:idx val="5"/>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chemeClr val="bg2">
                  <a:lumMod val="75000"/>
                </a:schemeClr>
              </a:solidFill>
              <a:ln>
                <a:noFill/>
              </a:ln>
            </c:spPr>
          </c:dPt>
          <c:dPt>
            <c:idx val="14"/>
            <c:invertIfNegative val="0"/>
            <c:bubble3D val="0"/>
            <c:spPr>
              <a:solidFill>
                <a:schemeClr val="accent6">
                  <a:lumMod val="50000"/>
                </a:schemeClr>
              </a:solidFill>
              <a:ln>
                <a:noFill/>
              </a:ln>
            </c:spPr>
          </c:dPt>
          <c:dLbls>
            <c:dLbl>
              <c:idx val="0"/>
              <c:layout/>
              <c:tx>
                <c:rich>
                  <a:bodyPr/>
                  <a:lstStyle/>
                  <a:p>
                    <a:r>
                      <a:rPr lang="ru-RU"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tx>
                <c:rich>
                  <a:bodyPr/>
                  <a:lstStyle/>
                  <a:p>
                    <a:r>
                      <a:rPr lang="ru-RU" dirty="0" smtClean="0"/>
                      <a:t>71</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Лист1!$C$5:$C$18</c:f>
              <c:strCache>
                <c:ptCount val="14"/>
                <c:pt idx="0">
                  <c:v>Пензенская область</c:v>
                </c:pt>
                <c:pt idx="1">
                  <c:v>Саратовская область </c:v>
                </c:pt>
                <c:pt idx="2">
                  <c:v>Республика Марий Эл</c:v>
                </c:pt>
                <c:pt idx="3">
                  <c:v>Самарская область</c:v>
                </c:pt>
                <c:pt idx="4">
                  <c:v>Республика Мордовия</c:v>
                </c:pt>
                <c:pt idx="5">
                  <c:v>Пермский край </c:v>
                </c:pt>
                <c:pt idx="6">
                  <c:v>Оренбургская область</c:v>
                </c:pt>
                <c:pt idx="7">
                  <c:v>Республика Башкортостан</c:v>
                </c:pt>
                <c:pt idx="8">
                  <c:v>Удмуртская Республика</c:v>
                </c:pt>
                <c:pt idx="9">
                  <c:v>Республика Татарстан</c:v>
                </c:pt>
                <c:pt idx="10">
                  <c:v>Кировская область </c:v>
                </c:pt>
                <c:pt idx="11">
                  <c:v>Нижегородская область</c:v>
                </c:pt>
                <c:pt idx="12">
                  <c:v>Ульяновская область</c:v>
                </c:pt>
                <c:pt idx="13">
                  <c:v>Чувашская Республика</c:v>
                </c:pt>
              </c:strCache>
            </c:strRef>
          </c:cat>
          <c:val>
            <c:numRef>
              <c:f>Лист1!$D$5:$D$18</c:f>
              <c:numCache>
                <c:formatCode>#,##0</c:formatCode>
                <c:ptCount val="14"/>
                <c:pt idx="0">
                  <c:v>29</c:v>
                </c:pt>
                <c:pt idx="1">
                  <c:v>71</c:v>
                </c:pt>
                <c:pt idx="2">
                  <c:v>109</c:v>
                </c:pt>
                <c:pt idx="3">
                  <c:v>112</c:v>
                </c:pt>
                <c:pt idx="4">
                  <c:v>138</c:v>
                </c:pt>
                <c:pt idx="5">
                  <c:v>145</c:v>
                </c:pt>
                <c:pt idx="6">
                  <c:v>148</c:v>
                </c:pt>
                <c:pt idx="7">
                  <c:v>156</c:v>
                </c:pt>
                <c:pt idx="8">
                  <c:v>263</c:v>
                </c:pt>
                <c:pt idx="9">
                  <c:v>312</c:v>
                </c:pt>
                <c:pt idx="10">
                  <c:v>369</c:v>
                </c:pt>
                <c:pt idx="11">
                  <c:v>392</c:v>
                </c:pt>
                <c:pt idx="12">
                  <c:v>498</c:v>
                </c:pt>
                <c:pt idx="13">
                  <c:v>1290</c:v>
                </c:pt>
              </c:numCache>
            </c:numRef>
          </c:val>
        </c:ser>
        <c:dLbls>
          <c:showLegendKey val="0"/>
          <c:showVal val="0"/>
          <c:showCatName val="0"/>
          <c:showSerName val="0"/>
          <c:showPercent val="0"/>
          <c:showBubbleSize val="0"/>
        </c:dLbls>
        <c:gapWidth val="150"/>
        <c:axId val="204100608"/>
        <c:axId val="203016448"/>
      </c:barChart>
      <c:catAx>
        <c:axId val="204100608"/>
        <c:scaling>
          <c:orientation val="minMax"/>
        </c:scaling>
        <c:delete val="0"/>
        <c:axPos val="l"/>
        <c:numFmt formatCode="General" sourceLinked="0"/>
        <c:majorTickMark val="none"/>
        <c:minorTickMark val="none"/>
        <c:tickLblPos val="nextTo"/>
        <c:txPr>
          <a:bodyPr/>
          <a:lstStyle/>
          <a:p>
            <a:pPr>
              <a:defRPr sz="950" baseline="0"/>
            </a:pPr>
            <a:endParaRPr lang="ru-RU"/>
          </a:p>
        </c:txPr>
        <c:crossAx val="203016448"/>
        <c:crosses val="autoZero"/>
        <c:auto val="1"/>
        <c:lblAlgn val="ctr"/>
        <c:lblOffset val="100"/>
        <c:noMultiLvlLbl val="0"/>
      </c:catAx>
      <c:valAx>
        <c:axId val="203016448"/>
        <c:scaling>
          <c:orientation val="minMax"/>
        </c:scaling>
        <c:delete val="1"/>
        <c:axPos val="b"/>
        <c:numFmt formatCode="#,##0" sourceLinked="1"/>
        <c:majorTickMark val="none"/>
        <c:minorTickMark val="none"/>
        <c:tickLblPos val="nextTo"/>
        <c:crossAx val="204100608"/>
        <c:crosses val="autoZero"/>
        <c:crossBetween val="between"/>
      </c:valAx>
      <c:spPr>
        <a:noFill/>
        <a:ln w="26066">
          <a:noFill/>
        </a:ln>
      </c:spPr>
    </c:plotArea>
    <c:plotVisOnly val="1"/>
    <c:dispBlanksAs val="gap"/>
    <c:showDLblsOverMax val="0"/>
  </c:chart>
  <c:txPr>
    <a:bodyPr/>
    <a:lstStyle/>
    <a:p>
      <a:pPr>
        <a:defRPr sz="1000" b="1" i="1" baseline="0">
          <a:latin typeface="Century Gothic" panose="020B0502020202020204" pitchFamily="34" charset="0"/>
          <a:cs typeface="Times New Roman" panose="02020603050405020304" pitchFamily="18" charset="0"/>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82432041148826E-3"/>
                  <c:y val="-1.2029179856385284E-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082172756023594E-3"/>
                  <c:y val="-4.86587016647273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5.6218168741484862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5287919689438E-3"/>
                  <c:y val="4.9007712593337582E-4"/>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9151450485802935E-3"/>
                  <c:y val="0"/>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703419541856329E-3"/>
                  <c:y val="4.96795348247690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4851709770928164E-3"/>
                  <c:y val="5.1315570199802363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4851709770928164E-3"/>
                  <c:y val="5.4582751039358203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5.4455640083868805E-17"/>
                  <c:y val="4.9681490788974284E-3"/>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2.4840745394485776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51709770928164E-3"/>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851709770928164E-3"/>
                  <c:y val="5.2949160619580283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5.8304070397572081E-3"/>
                  <c:y val="0"/>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703419541856329E-3"/>
                  <c:y val="4.9681490788972462E-3"/>
                </c:manualLayout>
              </c:layout>
              <c:showLegendKey val="0"/>
              <c:showVal val="1"/>
              <c:showCatName val="0"/>
              <c:showSerName val="0"/>
              <c:showPercent val="0"/>
              <c:showBubbleSize val="0"/>
              <c:extLst>
                <c:ext xmlns:c15="http://schemas.microsoft.com/office/drawing/2012/chart" uri="{CE6537A1-D6FC-4f65-9D91-7224C49458BB}"/>
              </c:extLst>
            </c:dLbl>
            <c:dLbl>
              <c:idx val="16"/>
              <c:layout>
                <c:manualLayout>
                  <c:x val="3.0530203699970205E-3"/>
                  <c:y val="5.4584578321706942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8"/>
              <c:layout>
                <c:manualLayout>
                  <c:x val="0"/>
                  <c:y val="7.4522236183460055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4851709770928164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4.2504310722476183E-3"/>
                  <c:y val="1.2671939404763747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4.4555129312784493E-3"/>
                  <c:y val="9.9362981577947648E-3"/>
                </c:manualLayout>
              </c:layout>
              <c:showLegendKey val="0"/>
              <c:showVal val="1"/>
              <c:showCatName val="0"/>
              <c:showSerName val="0"/>
              <c:showPercent val="0"/>
              <c:showBubbleSize val="0"/>
              <c:extLst>
                <c:ext xmlns:c15="http://schemas.microsoft.com/office/drawing/2012/chart" uri="{CE6537A1-D6FC-4f65-9D91-7224C49458BB}"/>
              </c:extLst>
            </c:dLbl>
            <c:dLbl>
              <c:idx val="25"/>
              <c:layout/>
              <c:tx>
                <c:rich>
                  <a:bodyPr/>
                  <a:lstStyle/>
                  <a:p>
                    <a:r>
                      <a:rPr lang="ru-RU" dirty="0" smtClean="0"/>
                      <a:t>10 162</a:t>
                    </a:r>
                    <a:endParaRPr lang="en-US" dirty="0"/>
                  </a:p>
                </c:rich>
              </c:tx>
              <c:showLegendKey val="0"/>
              <c:showVal val="1"/>
              <c:showCatName val="0"/>
              <c:showSerName val="0"/>
              <c:showPercent val="0"/>
              <c:showBubbleSize val="0"/>
            </c:dLbl>
            <c:spPr>
              <a:noFill/>
              <a:ln>
                <a:noFill/>
              </a:ln>
              <a:effectLst/>
            </c:spPr>
            <c:txPr>
              <a:bodyPr/>
              <a:lstStyle/>
              <a:p>
                <a:pPr>
                  <a:defRPr sz="9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Лист1!$A$2:$A$27</c:f>
              <c:strCache>
                <c:ptCount val="26"/>
                <c:pt idx="0">
                  <c:v>Порецкий</c:v>
                </c:pt>
                <c:pt idx="1">
                  <c:v>Шумерлинский</c:v>
                </c:pt>
                <c:pt idx="2">
                  <c:v>Шемуршинский</c:v>
                </c:pt>
                <c:pt idx="3">
                  <c:v>Алатырский</c:v>
                </c:pt>
                <c:pt idx="4">
                  <c:v>Яльчикский</c:v>
                </c:pt>
                <c:pt idx="5">
                  <c:v>Янтиковский</c:v>
                </c:pt>
                <c:pt idx="6">
                  <c:v>Козловский</c:v>
                </c:pt>
                <c:pt idx="7">
                  <c:v>Красноармейский</c:v>
                </c:pt>
                <c:pt idx="8">
                  <c:v>Ибресинский</c:v>
                </c:pt>
                <c:pt idx="9">
                  <c:v>Красночетайский</c:v>
                </c:pt>
                <c:pt idx="10">
                  <c:v>Аликовский</c:v>
                </c:pt>
                <c:pt idx="11">
                  <c:v>Марпосадский</c:v>
                </c:pt>
                <c:pt idx="12">
                  <c:v>Урмарский</c:v>
                </c:pt>
                <c:pt idx="13">
                  <c:v>Комсомольский</c:v>
                </c:pt>
                <c:pt idx="14">
                  <c:v>г. Шумерля</c:v>
                </c:pt>
                <c:pt idx="15">
                  <c:v>г. Алатырь</c:v>
                </c:pt>
                <c:pt idx="16">
                  <c:v>Вурнарский</c:v>
                </c:pt>
                <c:pt idx="17">
                  <c:v>Ядринский</c:v>
                </c:pt>
                <c:pt idx="18">
                  <c:v>Батыревский</c:v>
                </c:pt>
                <c:pt idx="19">
                  <c:v>Моргаушский</c:v>
                </c:pt>
                <c:pt idx="20">
                  <c:v>г. Канаш</c:v>
                </c:pt>
                <c:pt idx="21">
                  <c:v>Канашский</c:v>
                </c:pt>
                <c:pt idx="22">
                  <c:v>Цивильский</c:v>
                </c:pt>
                <c:pt idx="23">
                  <c:v>Чебоксарский</c:v>
                </c:pt>
                <c:pt idx="24">
                  <c:v>г. Новочебоксарск</c:v>
                </c:pt>
                <c:pt idx="25">
                  <c:v>г. Чебоксары</c:v>
                </c:pt>
              </c:strCache>
            </c:strRef>
          </c:cat>
          <c:val>
            <c:numRef>
              <c:f>Лист1!$B$2:$B$27</c:f>
              <c:numCache>
                <c:formatCode>#,##0</c:formatCode>
                <c:ptCount val="26"/>
                <c:pt idx="0">
                  <c:v>354.4445593399999</c:v>
                </c:pt>
                <c:pt idx="1">
                  <c:v>371.58702079</c:v>
                </c:pt>
                <c:pt idx="2">
                  <c:v>415.76035782000002</c:v>
                </c:pt>
                <c:pt idx="3">
                  <c:v>503.11313272999996</c:v>
                </c:pt>
                <c:pt idx="4">
                  <c:v>523.27963997999996</c:v>
                </c:pt>
                <c:pt idx="5">
                  <c:v>556.38967375999994</c:v>
                </c:pt>
                <c:pt idx="6">
                  <c:v>585.57687596000005</c:v>
                </c:pt>
                <c:pt idx="7">
                  <c:v>652.15186585999993</c:v>
                </c:pt>
                <c:pt idx="8">
                  <c:v>678.24790499000005</c:v>
                </c:pt>
                <c:pt idx="9">
                  <c:v>685.59349779000001</c:v>
                </c:pt>
                <c:pt idx="10">
                  <c:v>695.77527667999993</c:v>
                </c:pt>
                <c:pt idx="11">
                  <c:v>735.23217967999994</c:v>
                </c:pt>
                <c:pt idx="12">
                  <c:v>756.98948671000005</c:v>
                </c:pt>
                <c:pt idx="13">
                  <c:v>789.09001582999997</c:v>
                </c:pt>
                <c:pt idx="14">
                  <c:v>806.54180305</c:v>
                </c:pt>
                <c:pt idx="15">
                  <c:v>855.46746155999995</c:v>
                </c:pt>
                <c:pt idx="16">
                  <c:v>917.31143649000001</c:v>
                </c:pt>
                <c:pt idx="17">
                  <c:v>1034.0893657199999</c:v>
                </c:pt>
                <c:pt idx="18">
                  <c:v>1093.94928906</c:v>
                </c:pt>
                <c:pt idx="19">
                  <c:v>1102.8782318799999</c:v>
                </c:pt>
                <c:pt idx="20">
                  <c:v>1194.8430916299999</c:v>
                </c:pt>
                <c:pt idx="21">
                  <c:v>1413.6007106900001</c:v>
                </c:pt>
                <c:pt idx="22">
                  <c:v>1554.2501413100001</c:v>
                </c:pt>
                <c:pt idx="23">
                  <c:v>1904.3849360300001</c:v>
                </c:pt>
                <c:pt idx="24">
                  <c:v>2623.3347360399998</c:v>
                </c:pt>
                <c:pt idx="25">
                  <c:v>10162.045604700001</c:v>
                </c:pt>
              </c:numCache>
            </c:numRef>
          </c:val>
        </c:ser>
        <c:ser>
          <c:idx val="1"/>
          <c:order val="1"/>
          <c:tx>
            <c:strRef>
              <c:f>Лист1!$C$1</c:f>
              <c:strCache>
                <c:ptCount val="1"/>
                <c:pt idx="0">
                  <c:v>Ряд 2</c:v>
                </c:pt>
              </c:strCache>
            </c:strRef>
          </c:tx>
          <c:invertIfNegative val="0"/>
          <c:cat>
            <c:strRef>
              <c:f>Лист1!$A$2:$A$27</c:f>
              <c:strCache>
                <c:ptCount val="26"/>
                <c:pt idx="0">
                  <c:v>Порецкий</c:v>
                </c:pt>
                <c:pt idx="1">
                  <c:v>Шумерлинский</c:v>
                </c:pt>
                <c:pt idx="2">
                  <c:v>Шемуршинский</c:v>
                </c:pt>
                <c:pt idx="3">
                  <c:v>Алатырский</c:v>
                </c:pt>
                <c:pt idx="4">
                  <c:v>Яльчикский</c:v>
                </c:pt>
                <c:pt idx="5">
                  <c:v>Янтиковский</c:v>
                </c:pt>
                <c:pt idx="6">
                  <c:v>Козловский</c:v>
                </c:pt>
                <c:pt idx="7">
                  <c:v>Красноармейский</c:v>
                </c:pt>
                <c:pt idx="8">
                  <c:v>Ибресинский</c:v>
                </c:pt>
                <c:pt idx="9">
                  <c:v>Красночетайский</c:v>
                </c:pt>
                <c:pt idx="10">
                  <c:v>Аликовский</c:v>
                </c:pt>
                <c:pt idx="11">
                  <c:v>Марпосадский</c:v>
                </c:pt>
                <c:pt idx="12">
                  <c:v>Урмарский</c:v>
                </c:pt>
                <c:pt idx="13">
                  <c:v>Комсомольский</c:v>
                </c:pt>
                <c:pt idx="14">
                  <c:v>г. Шумерля</c:v>
                </c:pt>
                <c:pt idx="15">
                  <c:v>г. Алатырь</c:v>
                </c:pt>
                <c:pt idx="16">
                  <c:v>Вурнарский</c:v>
                </c:pt>
                <c:pt idx="17">
                  <c:v>Ядринский</c:v>
                </c:pt>
                <c:pt idx="18">
                  <c:v>Батыревский</c:v>
                </c:pt>
                <c:pt idx="19">
                  <c:v>Моргаушский</c:v>
                </c:pt>
                <c:pt idx="20">
                  <c:v>г. Канаш</c:v>
                </c:pt>
                <c:pt idx="21">
                  <c:v>Канашский</c:v>
                </c:pt>
                <c:pt idx="22">
                  <c:v>Цивильский</c:v>
                </c:pt>
                <c:pt idx="23">
                  <c:v>Чебоксарский</c:v>
                </c:pt>
                <c:pt idx="24">
                  <c:v>г. Новочебоксарск</c:v>
                </c:pt>
                <c:pt idx="25">
                  <c:v>г. Чебоксары</c:v>
                </c:pt>
              </c:strCache>
            </c:strRef>
          </c:cat>
          <c:val>
            <c:numRef>
              <c:f>Лист1!$C$2:$C$27</c:f>
              <c:numCache>
                <c:formatCode>General</c:formatCode>
                <c:ptCount val="26"/>
                <c:pt idx="1">
                  <c:v>2.8</c:v>
                </c:pt>
                <c:pt idx="2">
                  <c:v>2.4</c:v>
                </c:pt>
                <c:pt idx="21">
                  <c:v>1.8</c:v>
                </c:pt>
                <c:pt idx="23">
                  <c:v>4.4000000000000004</c:v>
                </c:pt>
              </c:numCache>
            </c:numRef>
          </c:val>
        </c:ser>
        <c:ser>
          <c:idx val="2"/>
          <c:order val="2"/>
          <c:tx>
            <c:strRef>
              <c:f>Лист1!$D$1</c:f>
              <c:strCache>
                <c:ptCount val="1"/>
                <c:pt idx="0">
                  <c:v>Ряд 3</c:v>
                </c:pt>
              </c:strCache>
            </c:strRef>
          </c:tx>
          <c:invertIfNegative val="0"/>
          <c:cat>
            <c:strRef>
              <c:f>Лист1!$A$2:$A$27</c:f>
              <c:strCache>
                <c:ptCount val="26"/>
                <c:pt idx="0">
                  <c:v>Порецкий</c:v>
                </c:pt>
                <c:pt idx="1">
                  <c:v>Шумерлинский</c:v>
                </c:pt>
                <c:pt idx="2">
                  <c:v>Шемуршинский</c:v>
                </c:pt>
                <c:pt idx="3">
                  <c:v>Алатырский</c:v>
                </c:pt>
                <c:pt idx="4">
                  <c:v>Яльчикский</c:v>
                </c:pt>
                <c:pt idx="5">
                  <c:v>Янтиковский</c:v>
                </c:pt>
                <c:pt idx="6">
                  <c:v>Козловский</c:v>
                </c:pt>
                <c:pt idx="7">
                  <c:v>Красноармейский</c:v>
                </c:pt>
                <c:pt idx="8">
                  <c:v>Ибресинский</c:v>
                </c:pt>
                <c:pt idx="9">
                  <c:v>Красночетайский</c:v>
                </c:pt>
                <c:pt idx="10">
                  <c:v>Аликовский</c:v>
                </c:pt>
                <c:pt idx="11">
                  <c:v>Марпосадский</c:v>
                </c:pt>
                <c:pt idx="12">
                  <c:v>Урмарский</c:v>
                </c:pt>
                <c:pt idx="13">
                  <c:v>Комсомольский</c:v>
                </c:pt>
                <c:pt idx="14">
                  <c:v>г. Шумерля</c:v>
                </c:pt>
                <c:pt idx="15">
                  <c:v>г. Алатырь</c:v>
                </c:pt>
                <c:pt idx="16">
                  <c:v>Вурнарский</c:v>
                </c:pt>
                <c:pt idx="17">
                  <c:v>Ядринский</c:v>
                </c:pt>
                <c:pt idx="18">
                  <c:v>Батыревский</c:v>
                </c:pt>
                <c:pt idx="19">
                  <c:v>Моргаушский</c:v>
                </c:pt>
                <c:pt idx="20">
                  <c:v>г. Канаш</c:v>
                </c:pt>
                <c:pt idx="21">
                  <c:v>Канашский</c:v>
                </c:pt>
                <c:pt idx="22">
                  <c:v>Цивильский</c:v>
                </c:pt>
                <c:pt idx="23">
                  <c:v>Чебоксарский</c:v>
                </c:pt>
                <c:pt idx="24">
                  <c:v>г. Новочебоксарск</c:v>
                </c:pt>
                <c:pt idx="25">
                  <c:v>г. Чебоксары</c:v>
                </c:pt>
              </c:strCache>
            </c:strRef>
          </c:cat>
          <c:val>
            <c:numRef>
              <c:f>Лист1!$D$2:$D$27</c:f>
              <c:numCache>
                <c:formatCode>General</c:formatCode>
                <c:ptCount val="26"/>
                <c:pt idx="1">
                  <c:v>5</c:v>
                </c:pt>
                <c:pt idx="2">
                  <c:v>2</c:v>
                </c:pt>
                <c:pt idx="21">
                  <c:v>3</c:v>
                </c:pt>
                <c:pt idx="23">
                  <c:v>2</c:v>
                </c:pt>
              </c:numCache>
            </c:numRef>
          </c:val>
        </c:ser>
        <c:dLbls>
          <c:showLegendKey val="0"/>
          <c:showVal val="0"/>
          <c:showCatName val="0"/>
          <c:showSerName val="0"/>
          <c:showPercent val="0"/>
          <c:showBubbleSize val="0"/>
        </c:dLbls>
        <c:gapWidth val="262"/>
        <c:overlap val="100"/>
        <c:axId val="205624832"/>
        <c:axId val="202425472"/>
      </c:barChart>
      <c:catAx>
        <c:axId val="205624832"/>
        <c:scaling>
          <c:orientation val="minMax"/>
        </c:scaling>
        <c:delete val="0"/>
        <c:axPos val="b"/>
        <c:numFmt formatCode="General" sourceLinked="0"/>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202425472"/>
        <c:crosses val="autoZero"/>
        <c:auto val="1"/>
        <c:lblAlgn val="ctr"/>
        <c:lblOffset val="10"/>
        <c:tickMarkSkip val="1"/>
        <c:noMultiLvlLbl val="0"/>
      </c:catAx>
      <c:valAx>
        <c:axId val="202425472"/>
        <c:scaling>
          <c:orientation val="minMax"/>
          <c:max val="11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205624832"/>
        <c:crosses val="autoZero"/>
        <c:crossBetween val="between"/>
        <c:majorUnit val="10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220313457753813E-2"/>
          <c:y val="0.41842413132547562"/>
          <c:w val="0.41550258307905036"/>
          <c:h val="0.33364339989159453"/>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Pt>
            <c:idx val="18"/>
            <c:bubble3D val="0"/>
            <c:spPr>
              <a:solidFill>
                <a:srgbClr val="78D6BB"/>
              </a:solidFill>
              <a:ln>
                <a:noFill/>
              </a:ln>
              <a:effectLst/>
              <a:scene3d>
                <a:camera prst="orthographicFront"/>
                <a:lightRig rig="threePt" dir="t">
                  <a:rot lat="0" lon="0" rev="1200000"/>
                </a:lightRig>
              </a:scene3d>
              <a:sp3d>
                <a:bevelT w="63500" h="25400"/>
              </a:sp3d>
            </c:spPr>
          </c:dPt>
          <c:dPt>
            <c:idx val="20"/>
            <c:bubble3D val="0"/>
            <c:spPr>
              <a:ln>
                <a:noFill/>
              </a:ln>
              <a:effectLst>
                <a:softEdge rad="0"/>
              </a:effectLst>
              <a:scene3d>
                <a:camera prst="orthographicFront"/>
                <a:lightRig rig="threePt" dir="t">
                  <a:rot lat="0" lon="0" rev="1200000"/>
                </a:lightRig>
              </a:scene3d>
              <a:sp3d>
                <a:bevelT w="63500" h="25400"/>
              </a:sp3d>
            </c:spPr>
          </c:dPt>
          <c:dPt>
            <c:idx val="21"/>
            <c:bubble3D val="0"/>
            <c:spPr>
              <a:solidFill>
                <a:srgbClr val="BBEEC5"/>
              </a:solidFill>
              <a:ln>
                <a:noFill/>
              </a:ln>
              <a:effectLst/>
              <a:scene3d>
                <a:camera prst="orthographicFront"/>
                <a:lightRig rig="threePt" dir="t">
                  <a:rot lat="0" lon="0" rev="1200000"/>
                </a:lightRig>
              </a:scene3d>
              <a:sp3d>
                <a:bevelT w="63500" h="25400"/>
              </a:sp3d>
            </c:spPr>
          </c:dPt>
          <c:dLbls>
            <c:dLbl>
              <c:idx val="0"/>
              <c:layout>
                <c:manualLayout>
                  <c:x val="5.3246394967502927E-3"/>
                  <c:y val="-5.558304969481505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
              <c:layout>
                <c:manualLayout>
                  <c:x val="4.2597115974002342E-2"/>
                  <c:y val="-4.703181128022812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
              <c:layout>
                <c:manualLayout>
                  <c:x val="4.6590490780826985E-2"/>
                  <c:y val="-4.4894085842313816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3"/>
              <c:layout>
                <c:manualLayout>
                  <c:x val="7.9869592451254495E-2"/>
                  <c:y val="5.3444398433844052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4"/>
              <c:layout>
                <c:manualLayout>
                  <c:x val="7.4544952954504098E-2"/>
                  <c:y val="1.603348786161807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5"/>
              <c:layout>
                <c:manualLayout>
                  <c:x val="7.7207272702879248E-2"/>
                  <c:y val="2.351590564011406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6"/>
              <c:layout>
                <c:manualLayout>
                  <c:x val="7.4544743323027851E-2"/>
                  <c:y val="3.4204869492615302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7"/>
              <c:layout>
                <c:manualLayout>
                  <c:x val="7.587600801295355E-2"/>
                  <c:y val="4.596290647840459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8"/>
              <c:layout>
                <c:manualLayout>
                  <c:x val="-6.8857860635317542E-2"/>
                  <c:y val="4.703172711449569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9"/>
              <c:layout>
                <c:manualLayout>
                  <c:x val="-7.9869697266992515E-2"/>
                  <c:y val="3.848057286564118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0"/>
              <c:layout>
                <c:manualLayout>
                  <c:x val="-9.012298240185683E-2"/>
                  <c:y val="1.9240286432820594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1"/>
              <c:layout>
                <c:manualLayout>
                  <c:x val="-8.9187816386305532E-2"/>
                  <c:y val="-3.2067144054700992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12"/>
              <c:layout>
                <c:manualLayout>
                  <c:x val="-8.5194651210957192E-2"/>
                  <c:y val="-2.030919123464396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3"/>
              <c:layout>
                <c:manualLayout>
                  <c:x val="-6.655820334085491E-2"/>
                  <c:y val="-3.20673123861658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4"/>
              <c:layout>
                <c:manualLayout>
                  <c:x val="-6.7889258399304361E-2"/>
                  <c:y val="-3.634276326199446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5"/>
              <c:delete val="1"/>
            </c:dLbl>
            <c:dLbl>
              <c:idx val="16"/>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18"/>
              <c:layout>
                <c:manualLayout>
                  <c:x val="-7.5876427275906044E-2"/>
                  <c:y val="-3.8480572865641188E-2"/>
                </c:manualLayout>
              </c:layout>
              <c:tx>
                <c:rich>
                  <a:bodyPr/>
                  <a:lstStyle/>
                  <a:p>
                    <a:r>
                      <a:rPr lang="ru-RU" dirty="0" smtClean="0"/>
                      <a:t>1</a:t>
                    </a:r>
                    <a:r>
                      <a:rPr lang="en-US" dirty="0" smtClean="0"/>
                      <a:t>,</a:t>
                    </a:r>
                    <a:r>
                      <a:rPr lang="ru-RU" dirty="0" smtClean="0"/>
                      <a:t>3</a:t>
                    </a:r>
                    <a:r>
                      <a:rPr lang="en-US" dirty="0" smtClean="0"/>
                      <a:t>%</a:t>
                    </a:r>
                    <a:endParaRPr lang="en-US" dirty="0"/>
                  </a:p>
                </c:rich>
              </c:tx>
              <c:showLegendKey val="1"/>
              <c:showVal val="1"/>
              <c:showCatName val="0"/>
              <c:showSerName val="0"/>
              <c:showPercent val="0"/>
              <c:showBubbleSize val="0"/>
              <c:extLst>
                <c:ext xmlns:c15="http://schemas.microsoft.com/office/drawing/2012/chart" uri="{CE6537A1-D6FC-4f65-9D91-7224C49458BB}">
                  <c15:layout/>
                </c:ext>
              </c:extLst>
            </c:dLbl>
            <c:dLbl>
              <c:idx val="19"/>
              <c:layout>
                <c:manualLayout>
                  <c:x val="-3.4610471176091277E-2"/>
                  <c:y val="-5.1307430487521587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0"/>
              <c:delete val="1"/>
              <c:extLst>
                <c:ext xmlns:c15="http://schemas.microsoft.com/office/drawing/2012/chart" uri="{CE6537A1-D6FC-4f65-9D91-7224C49458BB}"/>
              </c:extLst>
            </c:dLbl>
            <c:dLbl>
              <c:idx val="21"/>
              <c:layout>
                <c:manualLayout>
                  <c:x val="-5.4577659657428626E-2"/>
                  <c:y val="-4.7031811280228202E-2"/>
                </c:manualLayout>
              </c:layout>
              <c:tx>
                <c:rich>
                  <a:bodyPr/>
                  <a:lstStyle/>
                  <a:p>
                    <a:r>
                      <a:rPr lang="ru-RU" dirty="0" smtClean="0"/>
                      <a:t>4</a:t>
                    </a:r>
                    <a:r>
                      <a:rPr lang="en-US" dirty="0" smtClean="0"/>
                      <a:t>,</a:t>
                    </a:r>
                    <a:r>
                      <a:rPr lang="ru-RU" dirty="0" smtClean="0"/>
                      <a:t>5</a:t>
                    </a:r>
                    <a:r>
                      <a:rPr lang="en-US" dirty="0" smtClean="0"/>
                      <a:t>%</a:t>
                    </a:r>
                    <a:endParaRPr lang="en-US" dirty="0"/>
                  </a:p>
                </c:rich>
              </c:tx>
              <c:showLegendKey val="1"/>
              <c:showVal val="1"/>
              <c:showCatName val="0"/>
              <c:showSerName val="0"/>
              <c:showPercent val="0"/>
              <c:showBubbleSize val="0"/>
            </c:dLbl>
            <c:dLbl>
              <c:idx val="22"/>
              <c:layout>
                <c:manualLayout>
                  <c:x val="-1.3311598741875732E-2"/>
                  <c:y val="-4.7031811280228125E-2"/>
                </c:manualLayout>
              </c:layout>
              <c:showLegendKey val="1"/>
              <c:showVal val="1"/>
              <c:showCatName val="0"/>
              <c:showSerName val="0"/>
              <c:showPercent val="0"/>
              <c:showBubbleSize val="0"/>
            </c:dLbl>
            <c:dLbl>
              <c:idx val="23"/>
              <c:delete val="1"/>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howLeaderLines val="0"/>
            <c:extLst>
              <c:ext xmlns:c15="http://schemas.microsoft.com/office/drawing/2012/chart" uri="{CE6537A1-D6FC-4f65-9D91-7224C49458BB}"/>
            </c:extLst>
          </c:dLbls>
          <c:cat>
            <c:strRef>
              <c:f>Лист1!$A$2:$A$25</c:f>
              <c:strCache>
                <c:ptCount val="24"/>
                <c:pt idx="0">
                  <c:v>"Формирование современной городской среды на территории
Чувашской Республики"
</c:v>
                </c:pt>
                <c:pt idx="1">
                  <c:v>"Развитие туризма и индустрии гостеприимства"</c:v>
                </c:pt>
                <c:pt idx="2">
                  <c:v>"Развитие здравоохранения"</c:v>
                </c:pt>
                <c:pt idx="3">
                  <c:v>"Социальная поддержка граждан"</c:v>
                </c:pt>
                <c:pt idx="4">
                  <c:v>"Развитие культуры"</c:v>
                </c:pt>
                <c:pt idx="5">
                  <c:v>"Развитие физической культуры и спорта"</c:v>
                </c:pt>
                <c:pt idx="6">
                  <c:v>"Содействие занятости населения"</c:v>
                </c:pt>
                <c:pt idx="7">
                  <c:v>"Развитие образования"</c:v>
                </c:pt>
                <c:pt idx="8">
                  <c:v>"Повышение безопасности жизнедеятельности населения и территорий Чувашской Республики"</c:v>
                </c:pt>
                <c:pt idx="9">
                  <c:v>"Развитие сельского хозяйства и регулирование рынка сельскохозяйственной продукции, сырья и продовольствия Чувашской Республики"</c:v>
                </c:pt>
                <c:pt idx="10">
                  <c:v>"Экономическое развитие Чувашской Республики"</c:v>
                </c:pt>
                <c:pt idx="11">
                  <c:v>"Развитие транспортной системы Чувашской Республики"</c:v>
                </c:pt>
                <c:pt idx="12">
                  <c:v>"Развитие потенциала природно-сырьевых ресурсов и обеспечение экологической безопасности"</c:v>
                </c:pt>
                <c:pt idx="13">
                  <c:v>"Управление общественными финансами и государственным долгом Чувашской Республики"</c:v>
                </c:pt>
                <c:pt idx="14">
                  <c:v>"Развитие потенциала государственного управления"</c:v>
                </c:pt>
                <c:pt idx="15">
                  <c:v>"Цифровое общество Чувашии"</c:v>
                </c:pt>
                <c:pt idx="16">
                  <c:v>"Развитие промышленности и инновационная экономика"</c:v>
                </c:pt>
                <c:pt idx="17">
                  <c:v>"Доступная среда"</c:v>
                </c:pt>
                <c:pt idx="18">
                  <c:v>"Молодежь Чувашской Республики"
</c:v>
                </c:pt>
                <c:pt idx="19">
                  <c:v>"Модернизация и развитие сферы жилищно-коммунального хозяйства"
</c:v>
                </c:pt>
                <c:pt idx="20">
                  <c:v>"Обеспечение граждан в Чувашской Республике доступным и комфортным жильем"
</c:v>
                </c:pt>
                <c:pt idx="21">
                  <c:v>"Обеспечение общественного порядка и противодействие преступности"
</c:v>
                </c:pt>
                <c:pt idx="22">
                  <c:v>"Комплексное развитие сельских территорий Чувашской Республики"</c:v>
                </c:pt>
                <c:pt idx="23">
                  <c:v>"Развитие земельных и имущественных отношений"</c:v>
                </c:pt>
              </c:strCache>
            </c:strRef>
          </c:cat>
          <c:val>
            <c:numRef>
              <c:f>Лист1!$B$2:$B$25</c:f>
              <c:numCache>
                <c:formatCode>0.0%</c:formatCode>
                <c:ptCount val="24"/>
                <c:pt idx="0">
                  <c:v>8.2097444696282423E-3</c:v>
                </c:pt>
                <c:pt idx="1">
                  <c:v>1.2929346589494223E-3</c:v>
                </c:pt>
                <c:pt idx="2">
                  <c:v>0.15872140090056219</c:v>
                </c:pt>
                <c:pt idx="3">
                  <c:v>0.10145435618396781</c:v>
                </c:pt>
                <c:pt idx="4">
                  <c:v>3.3836021901766267E-2</c:v>
                </c:pt>
                <c:pt idx="5">
                  <c:v>2.4395841125282827E-2</c:v>
                </c:pt>
                <c:pt idx="6">
                  <c:v>6.1228854317317803E-3</c:v>
                </c:pt>
                <c:pt idx="7">
                  <c:v>0.28669263603401079</c:v>
                </c:pt>
                <c:pt idx="8">
                  <c:v>6.642402983515084E-3</c:v>
                </c:pt>
                <c:pt idx="9">
                  <c:v>4.1390510211156542E-2</c:v>
                </c:pt>
                <c:pt idx="10">
                  <c:v>4.1259654286459252E-2</c:v>
                </c:pt>
                <c:pt idx="11">
                  <c:v>7.8676636455874693E-2</c:v>
                </c:pt>
                <c:pt idx="12">
                  <c:v>9.6013093404763751E-3</c:v>
                </c:pt>
                <c:pt idx="13">
                  <c:v>3.8377894332864274E-2</c:v>
                </c:pt>
                <c:pt idx="14">
                  <c:v>1.4970308400071483E-2</c:v>
                </c:pt>
                <c:pt idx="15">
                  <c:v>1.6695848839923168E-2</c:v>
                </c:pt>
                <c:pt idx="16">
                  <c:v>1.9571749573009306E-2</c:v>
                </c:pt>
                <c:pt idx="17">
                  <c:v>2.6073531264312369E-4</c:v>
                </c:pt>
                <c:pt idx="18">
                  <c:v>4.8553407283206404E-3</c:v>
                </c:pt>
                <c:pt idx="19">
                  <c:v>3.5324263911010165E-2</c:v>
                </c:pt>
                <c:pt idx="20">
                  <c:v>3.958391722093265E-2</c:v>
                </c:pt>
                <c:pt idx="21">
                  <c:v>7.8122940117789866E-4</c:v>
                </c:pt>
                <c:pt idx="22">
                  <c:v>3.0488453917718965E-2</c:v>
                </c:pt>
                <c:pt idx="23">
                  <c:v>7.9392437894703943E-4</c:v>
                </c:pt>
              </c:numCache>
            </c:numRef>
          </c:val>
        </c:ser>
        <c:dLbls>
          <c:showLegendKey val="0"/>
          <c:showVal val="0"/>
          <c:showCatName val="0"/>
          <c:showSerName val="0"/>
          <c:showPercent val="0"/>
          <c:showBubbleSize val="0"/>
          <c:showLeaderLines val="0"/>
        </c:dLbls>
        <c:firstSliceAng val="0"/>
        <c:holeSize val="50"/>
      </c:doughnutChart>
    </c:plotArea>
    <c:legend>
      <c:legendPos val="r"/>
      <c:legendEntry>
        <c:idx val="1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Entry>
      <c:layout>
        <c:manualLayout>
          <c:xMode val="edge"/>
          <c:yMode val="edge"/>
          <c:x val="0.540980228397686"/>
          <c:y val="0.33748295643918358"/>
          <c:w val="0.41908497537668676"/>
          <c:h val="0.52035270491830876"/>
        </c:manualLayout>
      </c:layout>
      <c:overlay val="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679716324981464E-2"/>
                  <c:y val="-0.25915496724802861"/>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53687405374913E-2"/>
                  <c:y val="-0.21288318503535114"/>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3 930</a:t>
                    </a:r>
                    <a:endPar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6121361626372085E-2"/>
                  <c:y val="-0.38294243450548687"/>
                </c:manualLayout>
              </c:layout>
              <c:tx>
                <c:rich>
                  <a:bodyPr/>
                  <a:lstStyle/>
                  <a:p>
                    <a:r>
                      <a:rPr lang="ru-RU" baseline="0" dirty="0" smtClean="0"/>
                      <a:t>10 549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537363942566413E-2"/>
                  <c:y val="-0.28767488263433999"/>
                </c:manualLayout>
              </c:layout>
              <c:tx>
                <c:rich>
                  <a:bodyPr/>
                  <a:lstStyle/>
                  <a:p>
                    <a:r>
                      <a:rPr lang="ru-RU" baseline="0" dirty="0" smtClean="0"/>
                      <a:t>6 962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7181694128609039E-3"/>
                  <c:y val="-0.28699251417800492"/>
                </c:manualLayout>
              </c:layout>
              <c:tx>
                <c:rich>
                  <a:bodyPr/>
                  <a:lstStyle/>
                  <a:p>
                    <a:r>
                      <a:rPr lang="ru-RU" baseline="0" dirty="0" smtClean="0"/>
                      <a:t>6 942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3323819692501687E-3"/>
                  <c:y val="-0.1437088542965038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6169.7</c:v>
                </c:pt>
                <c:pt idx="1">
                  <c:v>3930</c:v>
                </c:pt>
                <c:pt idx="2">
                  <c:v>10549</c:v>
                </c:pt>
                <c:pt idx="3">
                  <c:v>6962</c:v>
                </c:pt>
                <c:pt idx="4">
                  <c:v>6942</c:v>
                </c:pt>
              </c:numCache>
            </c:numRef>
          </c:val>
        </c:ser>
        <c:dLbls>
          <c:showLegendKey val="0"/>
          <c:showVal val="1"/>
          <c:showCatName val="0"/>
          <c:showSerName val="0"/>
          <c:showPercent val="0"/>
          <c:showBubbleSize val="0"/>
        </c:dLbls>
        <c:gapWidth val="150"/>
        <c:shape val="box"/>
        <c:axId val="206924800"/>
        <c:axId val="202426624"/>
        <c:axId val="0"/>
      </c:bar3DChart>
      <c:catAx>
        <c:axId val="2069248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2426624"/>
        <c:crosses val="autoZero"/>
        <c:auto val="1"/>
        <c:lblAlgn val="ctr"/>
        <c:lblOffset val="100"/>
        <c:noMultiLvlLbl val="0"/>
      </c:catAx>
      <c:valAx>
        <c:axId val="20242662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6924800"/>
        <c:crosses val="autoZero"/>
        <c:crossBetween val="between"/>
      </c:valAx>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C459">
                      <a:tint val="66000"/>
                      <a:satMod val="160000"/>
                    </a:srgbClr>
                  </a:gs>
                  <a:gs pos="50000">
                    <a:srgbClr val="00C459">
                      <a:tint val="44500"/>
                      <a:satMod val="160000"/>
                    </a:srgbClr>
                  </a:gs>
                  <a:gs pos="100000">
                    <a:srgbClr val="00C459">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Pt>
            <c:idx val="3"/>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Pt>
            <c:idx val="4"/>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Lbls>
            <c:dLbl>
              <c:idx val="0"/>
              <c:layout>
                <c:manualLayout>
                  <c:x val="2.0515737472289769E-2"/>
                  <c:y val="-0.320798547682854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753998589275326E-2"/>
                  <c:y val="-0.2959274748416665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85332828831462E-2"/>
                  <c:y val="-0.39137143628596427"/>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7922276198497074E-2"/>
                  <c:y val="-0.3488599267170088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7610542868418589E-2"/>
                  <c:y val="-0.3483749220156450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1597.8</c:v>
                </c:pt>
                <c:pt idx="1">
                  <c:v>1533</c:v>
                </c:pt>
                <c:pt idx="2">
                  <c:v>2149.8000000000002</c:v>
                </c:pt>
                <c:pt idx="3">
                  <c:v>1681.5</c:v>
                </c:pt>
                <c:pt idx="4">
                  <c:v>1605.5</c:v>
                </c:pt>
              </c:numCache>
            </c:numRef>
          </c:val>
        </c:ser>
        <c:dLbls>
          <c:showLegendKey val="0"/>
          <c:showVal val="1"/>
          <c:showCatName val="0"/>
          <c:showSerName val="0"/>
          <c:showPercent val="0"/>
          <c:showBubbleSize val="0"/>
        </c:dLbls>
        <c:gapWidth val="150"/>
        <c:shape val="box"/>
        <c:axId val="207093760"/>
        <c:axId val="183627712"/>
        <c:axId val="0"/>
      </c:bar3DChart>
      <c:catAx>
        <c:axId val="20709376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3627712"/>
        <c:crosses val="autoZero"/>
        <c:auto val="1"/>
        <c:lblAlgn val="ctr"/>
        <c:lblOffset val="100"/>
        <c:noMultiLvlLbl val="0"/>
      </c:catAx>
      <c:valAx>
        <c:axId val="183627712"/>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7093760"/>
        <c:crosses val="autoZero"/>
        <c:crossBetween val="between"/>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504873132215193E-2"/>
                  <c:y val="-0.35533754107427529"/>
                </c:manualLayout>
              </c:layout>
              <c:tx>
                <c:rich>
                  <a:bodyPr/>
                  <a:lstStyle/>
                  <a:p>
                    <a:r>
                      <a:rPr lang="ru-RU" dirty="0" smtClean="0"/>
                      <a:t>30 340</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8537667830785635E-2"/>
                  <c:y val="-0.34294205680450274"/>
                </c:manualLayout>
              </c:layout>
              <c:tx>
                <c:rich>
                  <a:bodyPr/>
                  <a:lstStyle/>
                  <a:p>
                    <a:r>
                      <a:rPr lang="ru-RU" dirty="0" smtClean="0"/>
                      <a:t>29 358</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580003196109344E-2"/>
                  <c:y val="-0.35533754107427529"/>
                </c:manualLayout>
              </c:layout>
              <c:tx>
                <c:rich>
                  <a:bodyPr/>
                  <a:lstStyle/>
                  <a:p>
                    <a:r>
                      <a:rPr lang="ru-RU" dirty="0" smtClean="0"/>
                      <a:t>30 410</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4.6689642461047606E-2"/>
                  <c:y val="-0.37832701011755204"/>
                </c:manualLayout>
              </c:layout>
              <c:tx>
                <c:rich>
                  <a:bodyPr/>
                  <a:lstStyle/>
                  <a:p>
                    <a:r>
                      <a:rPr lang="ru-RU" dirty="0" smtClean="0"/>
                      <a:t>30 894</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4.9888669617822186E-2"/>
                  <c:y val="-0.33364857889335386"/>
                </c:manualLayout>
              </c:layout>
              <c:tx>
                <c:rich>
                  <a:bodyPr/>
                  <a:lstStyle/>
                  <a:p>
                    <a:r>
                      <a:rPr lang="ru-RU" dirty="0" smtClean="0"/>
                      <a:t>27 588</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30340.1</c:v>
                </c:pt>
                <c:pt idx="1">
                  <c:v>29358.1</c:v>
                </c:pt>
                <c:pt idx="2">
                  <c:v>30409.8</c:v>
                </c:pt>
                <c:pt idx="3">
                  <c:v>30893.4</c:v>
                </c:pt>
                <c:pt idx="4">
                  <c:v>27587.8</c:v>
                </c:pt>
              </c:numCache>
            </c:numRef>
          </c:val>
        </c:ser>
        <c:dLbls>
          <c:showLegendKey val="0"/>
          <c:showVal val="1"/>
          <c:showCatName val="0"/>
          <c:showSerName val="0"/>
          <c:showPercent val="0"/>
          <c:showBubbleSize val="0"/>
        </c:dLbls>
        <c:gapWidth val="150"/>
        <c:shape val="box"/>
        <c:axId val="207981568"/>
        <c:axId val="183631168"/>
        <c:axId val="0"/>
      </c:bar3DChart>
      <c:catAx>
        <c:axId val="20798156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3631168"/>
        <c:crosses val="autoZero"/>
        <c:auto val="1"/>
        <c:lblAlgn val="ctr"/>
        <c:lblOffset val="100"/>
        <c:noMultiLvlLbl val="0"/>
      </c:catAx>
      <c:valAx>
        <c:axId val="183631168"/>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207981568"/>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3.6716296510925367E-3"/>
                  <c:y val="-0.38372792388867627"/>
                </c:manualLayout>
              </c:layout>
              <c:tx>
                <c:rich>
                  <a:bodyPr/>
                  <a:lstStyle/>
                  <a:p>
                    <a:r>
                      <a:rPr lang="ru-RU" sz="1200" dirty="0" smtClean="0"/>
                      <a:t>17 06</a:t>
                    </a:r>
                    <a:r>
                      <a:rPr lang="en-US" sz="1200" dirty="0" smtClean="0"/>
                      <a:t>6</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1651934498480442E-2"/>
                  <c:y val="-0.35721338407760672"/>
                </c:manualLayout>
              </c:layout>
              <c:tx>
                <c:rich>
                  <a:bodyPr/>
                  <a:lstStyle/>
                  <a:p>
                    <a:r>
                      <a:rPr lang="ru-RU" sz="1200" dirty="0" smtClean="0"/>
                      <a:t>16 25</a:t>
                    </a:r>
                    <a:r>
                      <a:rPr lang="en-US" sz="1200" dirty="0" smtClean="0"/>
                      <a:t>4</a:t>
                    </a:r>
                    <a:endParaRPr lang="en-US" sz="1200"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4124028268092113E-2"/>
                  <c:y val="-0.39641536976731473"/>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17 49</a:t>
                    </a:r>
                    <a:r>
                      <a:rPr lang="en-US" sz="1200" dirty="0" smtClean="0"/>
                      <a:t>6</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3"/>
              <c:layout>
                <c:manualLayout>
                  <c:x val="2.3934067104885329E-2"/>
                  <c:y val="-0.36353151659340283"/>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15 76</a:t>
                    </a:r>
                    <a:r>
                      <a:rPr lang="en-US" sz="1200" dirty="0" smtClean="0"/>
                      <a:t>3</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layout>
                <c:manualLayout>
                  <c:x val="3.0276846956528641E-2"/>
                  <c:y val="-0.37060559975687507"/>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16 552</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17065.5</c:v>
                </c:pt>
                <c:pt idx="1">
                  <c:v>16253.5</c:v>
                </c:pt>
                <c:pt idx="2">
                  <c:v>17495.8</c:v>
                </c:pt>
                <c:pt idx="3">
                  <c:v>15762.7</c:v>
                </c:pt>
                <c:pt idx="4">
                  <c:v>16552.099999999999</c:v>
                </c:pt>
              </c:numCache>
            </c:numRef>
          </c:val>
        </c:ser>
        <c:dLbls>
          <c:showLegendKey val="0"/>
          <c:showVal val="1"/>
          <c:showCatName val="0"/>
          <c:showSerName val="0"/>
          <c:showPercent val="0"/>
          <c:showBubbleSize val="0"/>
        </c:dLbls>
        <c:gapWidth val="150"/>
        <c:shape val="box"/>
        <c:axId val="208664064"/>
        <c:axId val="208275136"/>
        <c:axId val="0"/>
      </c:bar3DChart>
      <c:catAx>
        <c:axId val="20866406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8275136"/>
        <c:crosses val="autoZero"/>
        <c:auto val="1"/>
        <c:lblAlgn val="ctr"/>
        <c:lblOffset val="100"/>
        <c:noMultiLvlLbl val="0"/>
      </c:catAx>
      <c:valAx>
        <c:axId val="208275136"/>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8664064"/>
        <c:crosses val="autoZero"/>
        <c:crossBetween val="between"/>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3.2719023871981561E-3"/>
                  <c:y val="-0.30561485748312489"/>
                </c:manualLayout>
              </c:layout>
              <c:tx>
                <c:rich>
                  <a:bodyPr/>
                  <a:lstStyle/>
                  <a:p>
                    <a:r>
                      <a:rPr lang="ru-RU" sz="1200" dirty="0" smtClean="0">
                        <a:latin typeface="Times New Roman" panose="02020603050405020304" pitchFamily="18" charset="0"/>
                        <a:cs typeface="Times New Roman" panose="02020603050405020304" pitchFamily="18" charset="0"/>
                      </a:rPr>
                      <a:t>10 510</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1442716089842216E-2"/>
                  <c:y val="-0.29123574212227155"/>
                </c:manualLayout>
              </c:layout>
              <c:tx>
                <c:rich>
                  <a:bodyPr/>
                  <a:lstStyle/>
                  <a:p>
                    <a:r>
                      <a:rPr lang="ru-RU" sz="1200" dirty="0" smtClean="0">
                        <a:latin typeface="Times New Roman" panose="02020603050405020304" pitchFamily="18" charset="0"/>
                        <a:cs typeface="Times New Roman" panose="02020603050405020304" pitchFamily="18" charset="0"/>
                      </a:rPr>
                      <a:t>10 389</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2606418999752145E-2"/>
                  <c:y val="-0.36700458196720814"/>
                </c:manualLayout>
              </c:layout>
              <c:tx>
                <c:rich>
                  <a:bodyPr/>
                  <a:lstStyle/>
                  <a:p>
                    <a:r>
                      <a:rPr lang="ru-RU" dirty="0" smtClean="0"/>
                      <a:t>12 843</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877531084039409E-2"/>
                  <c:y val="-0.26661650075882987"/>
                </c:manualLayout>
              </c:layout>
              <c:tx>
                <c:rich>
                  <a:bodyPr/>
                  <a:lstStyle/>
                  <a:p>
                    <a:r>
                      <a:rPr lang="ru-RU" sz="1200" dirty="0" smtClean="0">
                        <a:latin typeface="Times New Roman" panose="02020603050405020304" pitchFamily="18" charset="0"/>
                        <a:cs typeface="Times New Roman" panose="02020603050405020304" pitchFamily="18" charset="0"/>
                      </a:rPr>
                      <a:t>8 594</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4234264150651552E-2"/>
                  <c:y val="-0.27884413883233811"/>
                </c:manualLayout>
              </c:layout>
              <c:tx>
                <c:rich>
                  <a:bodyPr/>
                  <a:lstStyle/>
                  <a:p>
                    <a:r>
                      <a:rPr lang="ru-RU" sz="1200" dirty="0" smtClean="0">
                        <a:latin typeface="Times New Roman" panose="02020603050405020304" pitchFamily="18" charset="0"/>
                        <a:cs typeface="Times New Roman" panose="02020603050405020304" pitchFamily="18" charset="0"/>
                      </a:rPr>
                      <a:t>8 976</a:t>
                    </a:r>
                    <a:endParaRPr lang="ru-RU"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#,##0.0</c:formatCode>
                <c:ptCount val="5"/>
                <c:pt idx="0">
                  <c:v>10509.9</c:v>
                </c:pt>
                <c:pt idx="1">
                  <c:v>10389.200000000001</c:v>
                </c:pt>
                <c:pt idx="2">
                  <c:v>12842.5</c:v>
                </c:pt>
                <c:pt idx="3">
                  <c:v>8594.2000000000007</c:v>
                </c:pt>
                <c:pt idx="4">
                  <c:v>8976</c:v>
                </c:pt>
              </c:numCache>
            </c:numRef>
          </c:val>
        </c:ser>
        <c:dLbls>
          <c:showLegendKey val="0"/>
          <c:showVal val="1"/>
          <c:showCatName val="0"/>
          <c:showSerName val="0"/>
          <c:showPercent val="0"/>
          <c:showBubbleSize val="0"/>
        </c:dLbls>
        <c:gapWidth val="150"/>
        <c:gapDepth val="374"/>
        <c:shape val="box"/>
        <c:axId val="208937984"/>
        <c:axId val="208279168"/>
        <c:axId val="0"/>
      </c:bar3DChart>
      <c:catAx>
        <c:axId val="2089379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8279168"/>
        <c:crosses val="autoZero"/>
        <c:auto val="1"/>
        <c:lblAlgn val="ctr"/>
        <c:lblOffset val="100"/>
        <c:noMultiLvlLbl val="0"/>
      </c:catAx>
      <c:valAx>
        <c:axId val="208279168"/>
        <c:scaling>
          <c:orientation val="minMax"/>
          <c:max val="150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8937984"/>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2950199903374897E-2"/>
                  <c:y val="-0.40718412186587022"/>
                </c:manualLayout>
              </c:layout>
              <c:tx>
                <c:rich>
                  <a:bodyPr/>
                  <a:lstStyle/>
                  <a:p>
                    <a:r>
                      <a:rPr lang="ru-RU" dirty="0" smtClean="0">
                        <a:solidFill>
                          <a:schemeClr val="tx1"/>
                        </a:solidFill>
                      </a:rPr>
                      <a:t>629</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008987186439288E-2"/>
                  <c:y val="-0.37835512868530724"/>
                </c:manualLayout>
              </c:layout>
              <c:tx>
                <c:rich>
                  <a:bodyPr/>
                  <a:lstStyle/>
                  <a:p>
                    <a:r>
                      <a:rPr lang="ru-RU" dirty="0" smtClean="0">
                        <a:solidFill>
                          <a:schemeClr val="tx1"/>
                        </a:solidFill>
                      </a:rPr>
                      <a:t>627</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905457126055735E-2"/>
                  <c:y val="-0.42022085813277477"/>
                </c:manualLayout>
              </c:layout>
              <c:tx>
                <c:rich>
                  <a:bodyPr/>
                  <a:lstStyle/>
                  <a:p>
                    <a:r>
                      <a:rPr lang="ru-RU" dirty="0" smtClean="0"/>
                      <a:t>699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3941251347910931E-2"/>
                  <c:y val="-0.3946107940738855"/>
                </c:manualLayout>
              </c:layout>
              <c:tx>
                <c:rich>
                  <a:bodyPr/>
                  <a:lstStyle/>
                  <a:p>
                    <a:r>
                      <a:rPr lang="ru-RU" dirty="0" smtClean="0">
                        <a:solidFill>
                          <a:schemeClr val="tx1"/>
                        </a:solidFill>
                      </a:rPr>
                      <a:t>682</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9296649168265671E-2"/>
                  <c:y val="-0.42018566255240108"/>
                </c:manualLayout>
              </c:layout>
              <c:tx>
                <c:rich>
                  <a:bodyPr/>
                  <a:lstStyle/>
                  <a:p>
                    <a:r>
                      <a:rPr lang="ru-RU" dirty="0" smtClean="0"/>
                      <a:t>695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#,##0.0</c:formatCode>
                <c:ptCount val="5"/>
                <c:pt idx="0">
                  <c:v>629.20000000000005</c:v>
                </c:pt>
                <c:pt idx="1">
                  <c:v>627</c:v>
                </c:pt>
                <c:pt idx="2">
                  <c:v>699.2</c:v>
                </c:pt>
                <c:pt idx="3">
                  <c:v>682.4</c:v>
                </c:pt>
                <c:pt idx="4">
                  <c:v>695.3</c:v>
                </c:pt>
              </c:numCache>
            </c:numRef>
          </c:val>
        </c:ser>
        <c:dLbls>
          <c:showLegendKey val="0"/>
          <c:showVal val="1"/>
          <c:showCatName val="0"/>
          <c:showSerName val="0"/>
          <c:showPercent val="0"/>
          <c:showBubbleSize val="0"/>
        </c:dLbls>
        <c:gapWidth val="150"/>
        <c:shape val="box"/>
        <c:axId val="278563840"/>
        <c:axId val="235322688"/>
        <c:axId val="0"/>
      </c:bar3DChart>
      <c:catAx>
        <c:axId val="2785638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35322688"/>
        <c:crosses val="autoZero"/>
        <c:auto val="1"/>
        <c:lblAlgn val="ctr"/>
        <c:lblOffset val="100"/>
        <c:noMultiLvlLbl val="0"/>
      </c:catAx>
      <c:valAx>
        <c:axId val="235322688"/>
        <c:scaling>
          <c:orientation val="minMax"/>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78563840"/>
        <c:crosses val="autoZero"/>
        <c:crossBetween val="between"/>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3617631618371222E-3"/>
                  <c:y val="-0.37255519033623219"/>
                </c:manualLayout>
              </c:layout>
              <c:tx>
                <c:rich>
                  <a:bodyPr/>
                  <a:lstStyle/>
                  <a:p>
                    <a:r>
                      <a:rPr lang="ru-RU" dirty="0" smtClean="0"/>
                      <a:t>27</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5902953822328628E-2"/>
                  <c:y val="-0.38207911438534292"/>
                </c:manualLayout>
              </c:layout>
              <c:tx>
                <c:rich>
                  <a:bodyPr/>
                  <a:lstStyle/>
                  <a:p>
                    <a:r>
                      <a:rPr lang="ru-RU" dirty="0" smtClean="0"/>
                      <a:t>27</a:t>
                    </a:r>
                  </a:p>
                </c:rich>
              </c:tx>
              <c:showLegendKey val="0"/>
              <c:showVal val="1"/>
              <c:showCatName val="0"/>
              <c:showSerName val="0"/>
              <c:showPercent val="0"/>
              <c:showBubbleSize val="0"/>
              <c:extLst>
                <c:ext xmlns:c15="http://schemas.microsoft.com/office/drawing/2012/chart" uri="{CE6537A1-D6FC-4f65-9D91-7224C49458BB}">
                  <c15:layout>
                    <c:manualLayout>
                      <c:w val="8.6088570117440005E-2"/>
                      <c:h val="6.6842859652637213E-2"/>
                    </c:manualLayout>
                  </c15:layout>
                </c:ext>
              </c:extLst>
            </c:dLbl>
            <c:dLbl>
              <c:idx val="2"/>
              <c:layout>
                <c:manualLayout>
                  <c:x val="1.4139370881961127E-2"/>
                  <c:y val="-0.38452286084928694"/>
                </c:manualLayout>
              </c:layout>
              <c:tx>
                <c:rich>
                  <a:bodyPr/>
                  <a:lstStyle/>
                  <a:p>
                    <a:r>
                      <a:rPr lang="ru-RU" dirty="0" smtClean="0"/>
                      <a:t>27</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0692449414653729E-2"/>
                  <c:y val="-0.38343443752623169"/>
                </c:manualLayout>
              </c:layout>
              <c:tx>
                <c:rich>
                  <a:bodyPr/>
                  <a:lstStyle/>
                  <a:p>
                    <a:r>
                      <a:rPr lang="en-US" dirty="0" smtClean="0"/>
                      <a:t>2</a:t>
                    </a:r>
                    <a:r>
                      <a:rPr lang="ru-RU" dirty="0" smtClean="0"/>
                      <a:t>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6183178890528215E-2"/>
                  <c:y val="-0.37921184777090255"/>
                </c:manualLayout>
              </c:layout>
              <c:tx>
                <c:rich>
                  <a:bodyPr/>
                  <a:lstStyle/>
                  <a:p>
                    <a:r>
                      <a:rPr lang="ru-RU" dirty="0" smtClean="0"/>
                      <a:t>26</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#,##0.0</c:formatCode>
                <c:ptCount val="5"/>
                <c:pt idx="0">
                  <c:v>26.7</c:v>
                </c:pt>
                <c:pt idx="1">
                  <c:v>26.7</c:v>
                </c:pt>
                <c:pt idx="2">
                  <c:v>27</c:v>
                </c:pt>
                <c:pt idx="3">
                  <c:v>26.1</c:v>
                </c:pt>
                <c:pt idx="4">
                  <c:v>26.2</c:v>
                </c:pt>
              </c:numCache>
            </c:numRef>
          </c:val>
        </c:ser>
        <c:dLbls>
          <c:showLegendKey val="0"/>
          <c:showVal val="1"/>
          <c:showCatName val="0"/>
          <c:showSerName val="0"/>
          <c:showPercent val="0"/>
          <c:showBubbleSize val="0"/>
        </c:dLbls>
        <c:gapWidth val="150"/>
        <c:shape val="box"/>
        <c:axId val="279682560"/>
        <c:axId val="235491840"/>
        <c:axId val="0"/>
      </c:bar3DChart>
      <c:catAx>
        <c:axId val="27968256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35491840"/>
        <c:crosses val="autoZero"/>
        <c:auto val="1"/>
        <c:lblAlgn val="ctr"/>
        <c:lblOffset val="100"/>
        <c:noMultiLvlLbl val="0"/>
      </c:catAx>
      <c:valAx>
        <c:axId val="235491840"/>
        <c:scaling>
          <c:orientation val="minMax"/>
          <c:max val="3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79682560"/>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586672409038543E-2"/>
                  <c:y val="-0.36589242109587167"/>
                </c:manualLayout>
              </c:layout>
              <c:tx>
                <c:rich>
                  <a:bodyPr/>
                  <a:lstStyle/>
                  <a:p>
                    <a:r>
                      <a:rPr lang="en-US" dirty="0" smtClean="0"/>
                      <a:t>4 016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0.16728383166140412"/>
                  <c:y val="-0.4085771012574454"/>
                </c:manualLayout>
              </c:layout>
              <c:tx>
                <c:rich>
                  <a:bodyPr/>
                  <a:lstStyle/>
                  <a:p>
                    <a:r>
                      <a:rPr lang="en-US" dirty="0" smtClean="0"/>
                      <a:t>4 000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0.13847810658507895"/>
                  <c:y val="-0.27297443270423027"/>
                </c:manualLayout>
              </c:layout>
              <c:tx>
                <c:rich>
                  <a:bodyPr/>
                  <a:lstStyle/>
                  <a:p>
                    <a:r>
                      <a:rPr lang="en-US" dirty="0" smtClean="0"/>
                      <a:t>3 465</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0585203998071982E-2"/>
                  <c:y val="-0.25762249252607322"/>
                </c:manualLayout>
              </c:layout>
              <c:tx>
                <c:rich>
                  <a:bodyPr/>
                  <a:lstStyle/>
                  <a:p>
                    <a:r>
                      <a:rPr lang="en-US" dirty="0" smtClean="0"/>
                      <a:t>2 731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2318880816076277E-2"/>
                  <c:y val="-0.24684877944879322"/>
                </c:manualLayout>
              </c:layout>
              <c:tx>
                <c:rich>
                  <a:bodyPr/>
                  <a:lstStyle/>
                  <a:p>
                    <a:r>
                      <a:rPr lang="en-US" dirty="0" smtClean="0"/>
                      <a:t>2 560</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4015.5</c:v>
                </c:pt>
                <c:pt idx="1">
                  <c:v>3464.9</c:v>
                </c:pt>
                <c:pt idx="2">
                  <c:v>4000.3</c:v>
                </c:pt>
                <c:pt idx="3">
                  <c:v>2731.1</c:v>
                </c:pt>
                <c:pt idx="4">
                  <c:v>2559.9</c:v>
                </c:pt>
              </c:numCache>
            </c:numRef>
          </c:val>
        </c:ser>
        <c:dLbls>
          <c:showLegendKey val="0"/>
          <c:showVal val="1"/>
          <c:showCatName val="0"/>
          <c:showSerName val="0"/>
          <c:showPercent val="0"/>
          <c:showBubbleSize val="0"/>
        </c:dLbls>
        <c:gapWidth val="150"/>
        <c:shape val="box"/>
        <c:axId val="204381184"/>
        <c:axId val="280061632"/>
        <c:axId val="0"/>
      </c:bar3DChart>
      <c:catAx>
        <c:axId val="2043811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0061632"/>
        <c:crosses val="autoZero"/>
        <c:auto val="1"/>
        <c:lblAlgn val="ctr"/>
        <c:lblOffset val="100"/>
        <c:noMultiLvlLbl val="0"/>
      </c:catAx>
      <c:valAx>
        <c:axId val="28006163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4381184"/>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7.1042207720004675E-4"/>
                  <c:y val="-0.3728467319517194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1992773051239E-2"/>
                  <c:y val="-0.3699869863682206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8408319151075079E-2"/>
                  <c:y val="-0.34307967596056871"/>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220270858150432E-2"/>
                  <c:y val="-0.3341350814978690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3092183047656834E-2"/>
                  <c:y val="-0.3290981553176952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132</c:v>
                </c:pt>
                <c:pt idx="1">
                  <c:v>132</c:v>
                </c:pt>
                <c:pt idx="2">
                  <c:v>126</c:v>
                </c:pt>
                <c:pt idx="3">
                  <c:v>103</c:v>
                </c:pt>
                <c:pt idx="4">
                  <c:v>103</c:v>
                </c:pt>
              </c:numCache>
            </c:numRef>
          </c:val>
        </c:ser>
        <c:dLbls>
          <c:showLegendKey val="0"/>
          <c:showVal val="1"/>
          <c:showCatName val="0"/>
          <c:showSerName val="0"/>
          <c:showPercent val="0"/>
          <c:showBubbleSize val="0"/>
        </c:dLbls>
        <c:gapWidth val="150"/>
        <c:shape val="box"/>
        <c:axId val="280878592"/>
        <c:axId val="235492416"/>
        <c:axId val="0"/>
      </c:bar3DChart>
      <c:catAx>
        <c:axId val="2808785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35492416"/>
        <c:crosses val="autoZero"/>
        <c:auto val="1"/>
        <c:lblAlgn val="ctr"/>
        <c:lblOffset val="100"/>
        <c:noMultiLvlLbl val="0"/>
      </c:catAx>
      <c:valAx>
        <c:axId val="23549241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0878592"/>
        <c:crosses val="autoZero"/>
        <c:crossBetween val="between"/>
        <c:majorUnit val="50"/>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4544792843269264"/>
          <c:y val="5.4122204319140096E-2"/>
          <c:w val="0.81794884089332842"/>
          <c:h val="0.7613479459330664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0.16430789369499532"/>
                  <c:y val="-0.32956908019011794"/>
                </c:manualLayout>
              </c:layout>
              <c:tx>
                <c:rich>
                  <a:bodyPr/>
                  <a:lstStyle/>
                  <a:p>
                    <a:r>
                      <a:rPr lang="ru-RU" dirty="0" smtClean="0"/>
                      <a:t>2 </a:t>
                    </a:r>
                    <a:r>
                      <a:rPr lang="en-US" dirty="0" smtClean="0"/>
                      <a:t>498</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0.13724351209701402"/>
                  <c:y val="-0.39850148843476246"/>
                </c:manualLayout>
              </c:layout>
              <c:tx>
                <c:rich>
                  <a:bodyPr/>
                  <a:lstStyle/>
                  <a:p>
                    <a:r>
                      <a:rPr lang="en-US" dirty="0" smtClean="0"/>
                      <a:t>2 665</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007270601631808E-2"/>
                  <c:y val="-0.40661112404881217"/>
                </c:manualLayout>
              </c:layout>
              <c:tx>
                <c:rich>
                  <a:bodyPr/>
                  <a:lstStyle/>
                  <a:p>
                    <a:r>
                      <a:rPr lang="en-US" dirty="0" smtClean="0"/>
                      <a:t>2 990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8190783793860667E-2"/>
                  <c:y val="-0.2996089593898108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7894970999079548E-2"/>
                  <c:y val="-0.3167284025301874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2664.9</c:v>
                </c:pt>
                <c:pt idx="1">
                  <c:v>2498.1999999999998</c:v>
                </c:pt>
                <c:pt idx="2">
                  <c:v>2990.1</c:v>
                </c:pt>
                <c:pt idx="3">
                  <c:v>1938.9</c:v>
                </c:pt>
                <c:pt idx="4">
                  <c:v>2271.5</c:v>
                </c:pt>
              </c:numCache>
            </c:numRef>
          </c:val>
        </c:ser>
        <c:dLbls>
          <c:showLegendKey val="0"/>
          <c:showVal val="1"/>
          <c:showCatName val="0"/>
          <c:showSerName val="0"/>
          <c:showPercent val="0"/>
          <c:showBubbleSize val="0"/>
        </c:dLbls>
        <c:gapWidth val="150"/>
        <c:shape val="box"/>
        <c:axId val="281425920"/>
        <c:axId val="280062784"/>
        <c:axId val="0"/>
      </c:bar3DChart>
      <c:catAx>
        <c:axId val="28142592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0062784"/>
        <c:crosses val="autoZero"/>
        <c:auto val="1"/>
        <c:lblAlgn val="ctr"/>
        <c:lblOffset val="100"/>
        <c:noMultiLvlLbl val="0"/>
      </c:catAx>
      <c:valAx>
        <c:axId val="28006278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1425920"/>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4.6985005493915995E-3"/>
                  <c:y val="-0.29105076200297925"/>
                </c:manualLayout>
              </c:layout>
              <c:tx>
                <c:rich>
                  <a:bodyPr/>
                  <a:lstStyle/>
                  <a:p>
                    <a:r>
                      <a:rPr lang="en-US" sz="1300" b="1" dirty="0" smtClean="0">
                        <a:latin typeface="Times New Roman" panose="02020603050405020304" pitchFamily="18" charset="0"/>
                        <a:cs typeface="Times New Roman" panose="02020603050405020304" pitchFamily="18" charset="0"/>
                      </a:rPr>
                      <a:t>682</a:t>
                    </a:r>
                    <a:endParaRPr lang="ru-RU" sz="1300" b="1" dirty="0" smtClean="0">
                      <a:latin typeface="Times New Roman" panose="02020603050405020304" pitchFamily="18" charset="0"/>
                      <a:cs typeface="Times New Roman" panose="02020603050405020304" pitchFamily="18" charset="0"/>
                    </a:endParaRPr>
                  </a:p>
                </c:rich>
              </c:tx>
              <c:showLegendKey val="0"/>
              <c:showVal val="1"/>
              <c:showCatName val="0"/>
              <c:showSerName val="0"/>
              <c:showPercent val="0"/>
              <c:showBubbleSize val="0"/>
              <c:extLst>
                <c:ext xmlns:c15="http://schemas.microsoft.com/office/drawing/2012/chart" uri="{CE6537A1-D6FC-4f65-9D91-7224C49458BB}">
                  <c15:layout>
                    <c:manualLayout>
                      <c:w val="0.14097055483002158"/>
                      <c:h val="0.10135300702505928"/>
                    </c:manualLayout>
                  </c15:layout>
                </c:ext>
              </c:extLst>
            </c:dLbl>
            <c:dLbl>
              <c:idx val="1"/>
              <c:layout>
                <c:manualLayout>
                  <c:x val="1.8794002197566398E-2"/>
                  <c:y val="-0.27537844532000599"/>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sz="1300" b="1" dirty="0" smtClean="0">
                        <a:latin typeface="Times New Roman" panose="02020603050405020304" pitchFamily="18" charset="0"/>
                        <a:cs typeface="Times New Roman" panose="02020603050405020304" pitchFamily="18" charset="0"/>
                      </a:rPr>
                      <a:t>680</a:t>
                    </a:r>
                    <a:endParaRPr lang="en-US" sz="1300" dirty="0" smtClean="0"/>
                  </a:p>
                </c:rich>
              </c:tx>
              <c:spPr/>
              <c:showLegendKey val="0"/>
              <c:showVal val="1"/>
              <c:showCatName val="0"/>
              <c:showSerName val="0"/>
              <c:showPercent val="0"/>
              <c:showBubbleSize val="0"/>
              <c:extLst>
                <c:ext xmlns:c15="http://schemas.microsoft.com/office/drawing/2012/chart" uri="{CE6537A1-D6FC-4f65-9D91-7224C49458BB}">
                  <c15:layout>
                    <c:manualLayout>
                      <c:w val="0.1104147629107026"/>
                      <c:h val="7.5874871089721546E-2"/>
                    </c:manualLayout>
                  </c15:layout>
                </c:ext>
              </c:extLst>
            </c:dLbl>
            <c:dLbl>
              <c:idx val="2"/>
              <c:layout>
                <c:manualLayout>
                  <c:x val="9.3967544583342978E-3"/>
                  <c:y val="-0.32687274682462031"/>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sz="1300" b="1" dirty="0" smtClean="0">
                        <a:latin typeface="Times New Roman" panose="02020603050405020304" pitchFamily="18" charset="0"/>
                        <a:cs typeface="Times New Roman" panose="02020603050405020304" pitchFamily="18" charset="0"/>
                      </a:rPr>
                      <a:t>826</a:t>
                    </a:r>
                    <a:endParaRPr lang="en-US" dirty="0" smtClean="0"/>
                  </a:p>
                </c:rich>
              </c:tx>
              <c:spPr/>
              <c:showLegendKey val="0"/>
              <c:showVal val="1"/>
              <c:showCatName val="0"/>
              <c:showSerName val="0"/>
              <c:showPercent val="0"/>
              <c:showBubbleSize val="0"/>
              <c:extLst>
                <c:ext xmlns:c15="http://schemas.microsoft.com/office/drawing/2012/chart" uri="{CE6537A1-D6FC-4f65-9D91-7224C49458BB}"/>
              </c:extLst>
            </c:dLbl>
            <c:dLbl>
              <c:idx val="3"/>
              <c:layout>
                <c:manualLayout>
                  <c:x val="1.2529088157928811E-2"/>
                  <c:y val="-0.27761800248565466"/>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sz="1300" b="1" dirty="0" smtClean="0">
                        <a:latin typeface="Times New Roman" panose="02020603050405020304" pitchFamily="18" charset="0"/>
                        <a:cs typeface="Times New Roman" panose="02020603050405020304" pitchFamily="18" charset="0"/>
                      </a:rPr>
                      <a:t>660</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4"/>
              <c:layout>
                <c:manualLayout>
                  <c:x val="9.3970010987830845E-3"/>
                  <c:y val="-0.2328406096023834"/>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sz="1300" b="1" dirty="0" smtClean="0">
                        <a:latin typeface="Times New Roman" panose="02020603050405020304" pitchFamily="18" charset="0"/>
                        <a:cs typeface="Times New Roman" panose="02020603050405020304" pitchFamily="18" charset="0"/>
                      </a:rPr>
                      <a:t>487</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 ##0.0</c:formatCode>
                <c:ptCount val="5"/>
                <c:pt idx="0">
                  <c:v>682.4</c:v>
                </c:pt>
                <c:pt idx="1">
                  <c:v>680.2</c:v>
                </c:pt>
                <c:pt idx="2">
                  <c:v>826.1</c:v>
                </c:pt>
                <c:pt idx="3">
                  <c:v>660.4</c:v>
                </c:pt>
                <c:pt idx="4">
                  <c:v>486.7</c:v>
                </c:pt>
              </c:numCache>
            </c:numRef>
          </c:val>
        </c:ser>
        <c:dLbls>
          <c:showLegendKey val="0"/>
          <c:showVal val="1"/>
          <c:showCatName val="0"/>
          <c:showSerName val="0"/>
          <c:showPercent val="0"/>
          <c:showBubbleSize val="0"/>
        </c:dLbls>
        <c:gapWidth val="150"/>
        <c:gapDepth val="374"/>
        <c:shape val="box"/>
        <c:axId val="282055168"/>
        <c:axId val="280401536"/>
        <c:axId val="0"/>
      </c:bar3DChart>
      <c:catAx>
        <c:axId val="28205516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0401536"/>
        <c:crosses val="autoZero"/>
        <c:auto val="1"/>
        <c:lblAlgn val="ctr"/>
        <c:lblOffset val="100"/>
        <c:noMultiLvlLbl val="0"/>
      </c:catAx>
      <c:valAx>
        <c:axId val="280401536"/>
        <c:scaling>
          <c:orientation val="minMax"/>
          <c:max val="1000"/>
          <c:min val="0"/>
        </c:scaling>
        <c:delete val="0"/>
        <c:axPos val="l"/>
        <c:majorGridlines/>
        <c:numFmt formatCode="#\ ##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2055168"/>
        <c:crosses val="autoZero"/>
        <c:crossBetween val="between"/>
        <c:majorUnit val="200"/>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7374097062266685E-2"/>
          <c:y val="5.2768705002344214E-2"/>
          <c:w val="0.90262590293773337"/>
          <c:h val="0.7948920413066793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5375844441124333E-2"/>
                  <c:y val="-0.33984349075837617"/>
                </c:manualLayout>
              </c:layout>
              <c:tx>
                <c:rich>
                  <a:bodyPr/>
                  <a:lstStyle/>
                  <a:p>
                    <a:r>
                      <a:rPr lang="en-US" dirty="0" smtClean="0"/>
                      <a:t>8</a:t>
                    </a:r>
                    <a:r>
                      <a:rPr lang="ru-RU" dirty="0" smtClean="0"/>
                      <a:t>5</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9.7337865285141469E-3"/>
                  <c:y val="-0.33984384756405195"/>
                </c:manualLayout>
              </c:layout>
              <c:tx>
                <c:rich>
                  <a:bodyPr/>
                  <a:lstStyle/>
                  <a:p>
                    <a:r>
                      <a:rPr lang="en-US" dirty="0"/>
                      <a:t> </a:t>
                    </a:r>
                    <a:r>
                      <a:rPr lang="en-US" dirty="0" smtClean="0"/>
                      <a:t>8</a:t>
                    </a:r>
                    <a:r>
                      <a:rPr lang="ru-RU" dirty="0" smtClean="0"/>
                      <a:t>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8971154739167127E-2"/>
                  <c:y val="-0.25432109513652462"/>
                </c:manualLayout>
              </c:layout>
              <c:tx>
                <c:rich>
                  <a:bodyPr/>
                  <a:lstStyle/>
                  <a:p>
                    <a:r>
                      <a:rPr lang="en-US" dirty="0" smtClean="0"/>
                      <a:t>52</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433232114807651E-2"/>
                  <c:y val="-0.2596264387296861"/>
                </c:manualLayout>
              </c:layout>
              <c:tx>
                <c:rich>
                  <a:bodyPr/>
                  <a:lstStyle/>
                  <a:p>
                    <a:r>
                      <a:rPr lang="en-US" dirty="0" smtClean="0"/>
                      <a:t>52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0761531441677537E-2"/>
                  <c:y val="-0.2579219780164887"/>
                </c:manualLayout>
              </c:layout>
              <c:tx>
                <c:rich>
                  <a:bodyPr/>
                  <a:lstStyle/>
                  <a:p>
                    <a:r>
                      <a:rPr lang="en-US" dirty="0" smtClean="0"/>
                      <a:t>52</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 ##0.0</c:formatCode>
                <c:ptCount val="5"/>
                <c:pt idx="0">
                  <c:v>84.7</c:v>
                </c:pt>
                <c:pt idx="1">
                  <c:v>80.5</c:v>
                </c:pt>
                <c:pt idx="2">
                  <c:v>52</c:v>
                </c:pt>
                <c:pt idx="3">
                  <c:v>52.6</c:v>
                </c:pt>
                <c:pt idx="4">
                  <c:v>52.6</c:v>
                </c:pt>
              </c:numCache>
            </c:numRef>
          </c:val>
        </c:ser>
        <c:dLbls>
          <c:showLegendKey val="0"/>
          <c:showVal val="1"/>
          <c:showCatName val="0"/>
          <c:showSerName val="0"/>
          <c:showPercent val="0"/>
          <c:showBubbleSize val="0"/>
        </c:dLbls>
        <c:gapWidth val="150"/>
        <c:shape val="box"/>
        <c:axId val="282693632"/>
        <c:axId val="235515840"/>
        <c:axId val="0"/>
      </c:bar3DChart>
      <c:catAx>
        <c:axId val="2826936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35515840"/>
        <c:crosses val="autoZero"/>
        <c:auto val="1"/>
        <c:lblAlgn val="ctr"/>
        <c:lblOffset val="100"/>
        <c:noMultiLvlLbl val="0"/>
      </c:catAx>
      <c:valAx>
        <c:axId val="235515840"/>
        <c:scaling>
          <c:orientation val="minMax"/>
          <c:max val="100"/>
          <c:min val="0"/>
        </c:scaling>
        <c:delete val="0"/>
        <c:axPos val="l"/>
        <c:majorGridlines/>
        <c:numFmt formatCode="#\ ##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2693632"/>
        <c:crosses val="autoZero"/>
        <c:crossBetween val="between"/>
        <c:majorUnit val="20"/>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60298562369102"/>
          <c:y val="2.641113453774099E-2"/>
          <c:w val="0.85477022569843608"/>
          <c:h val="0.8022322653857095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2220782315342417E-2"/>
                  <c:y val="-0.31449661207535146"/>
                </c:manualLayout>
              </c:layout>
              <c:tx>
                <c:rich>
                  <a:bodyPr/>
                  <a:lstStyle/>
                  <a:p>
                    <a:r>
                      <a:rPr lang="ru-RU" dirty="0" smtClean="0"/>
                      <a:t>1 712</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4754089451660237E-2"/>
                  <c:y val="-0.31449629911755289"/>
                </c:manualLayout>
              </c:layout>
              <c:tx>
                <c:rich>
                  <a:bodyPr/>
                  <a:lstStyle/>
                  <a:p>
                    <a:r>
                      <a:rPr lang="ru-RU" dirty="0" smtClean="0"/>
                      <a:t>1 710</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0705396445845334E-2"/>
                  <c:y val="-0.39758002252670233"/>
                </c:manualLayout>
              </c:layout>
              <c:tx>
                <c:rich>
                  <a:bodyPr/>
                  <a:lstStyle/>
                  <a:p>
                    <a:r>
                      <a:rPr lang="ru-RU" dirty="0" smtClean="0"/>
                      <a:t>2 402</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921893877005012E-2"/>
                  <c:y val="-0.28585502730713269"/>
                </c:manualLayout>
              </c:layout>
              <c:tx>
                <c:rich>
                  <a:bodyPr/>
                  <a:lstStyle/>
                  <a:p>
                    <a:r>
                      <a:rPr lang="ru-RU" dirty="0" smtClean="0"/>
                      <a:t>1 550</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7691847851078328E-2"/>
                  <c:y val="-0.20577288214416159"/>
                </c:manualLayout>
              </c:layout>
              <c:tx>
                <c:rich>
                  <a:bodyPr/>
                  <a:lstStyle/>
                  <a:p>
                    <a:r>
                      <a:rPr lang="ru-RU" dirty="0" smtClean="0"/>
                      <a:t>899</a:t>
                    </a:r>
                    <a:endParaRPr lang="ru-RU"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1712</c:v>
                </c:pt>
                <c:pt idx="1">
                  <c:v>1710</c:v>
                </c:pt>
                <c:pt idx="2">
                  <c:v>2402</c:v>
                </c:pt>
                <c:pt idx="3">
                  <c:v>1550</c:v>
                </c:pt>
                <c:pt idx="4">
                  <c:v>899</c:v>
                </c:pt>
              </c:numCache>
            </c:numRef>
          </c:val>
        </c:ser>
        <c:dLbls>
          <c:showLegendKey val="0"/>
          <c:showVal val="1"/>
          <c:showCatName val="0"/>
          <c:showSerName val="0"/>
          <c:showPercent val="0"/>
          <c:showBubbleSize val="0"/>
        </c:dLbls>
        <c:gapWidth val="150"/>
        <c:shape val="box"/>
        <c:axId val="282940928"/>
        <c:axId val="282239552"/>
        <c:axId val="0"/>
      </c:bar3DChart>
      <c:catAx>
        <c:axId val="2829409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2239552"/>
        <c:crosses val="autoZero"/>
        <c:auto val="1"/>
        <c:lblAlgn val="ctr"/>
        <c:lblOffset val="100"/>
        <c:noMultiLvlLbl val="0"/>
      </c:catAx>
      <c:valAx>
        <c:axId val="282239552"/>
        <c:scaling>
          <c:orientation val="minMax"/>
          <c:max val="250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2940928"/>
        <c:crosses val="autoZero"/>
        <c:crossBetween val="between"/>
        <c:majorUnit val="500"/>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540725337001207"/>
          <c:y val="2.5536313417155253E-2"/>
          <c:w val="0.82275818052510052"/>
          <c:h val="0.7549821713007567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7814894752822871E-4"/>
                  <c:y val="-0.30182184372715432"/>
                </c:manualLayout>
              </c:layout>
              <c:tx>
                <c:rich>
                  <a:bodyPr/>
                  <a:lstStyle/>
                  <a:p>
                    <a:r>
                      <a:rPr lang="ru-RU" sz="1200" dirty="0" smtClean="0">
                        <a:latin typeface="Times New Roman" panose="02020603050405020304" pitchFamily="18" charset="0"/>
                        <a:cs typeface="Times New Roman" panose="02020603050405020304" pitchFamily="18" charset="0"/>
                      </a:rPr>
                      <a:t>8 102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1443020297474134E-2"/>
                  <c:y val="-0.27398068981210272"/>
                </c:manualLayout>
              </c:layout>
              <c:tx>
                <c:rich>
                  <a:bodyPr/>
                  <a:lstStyle/>
                  <a:p>
                    <a:r>
                      <a:rPr lang="ru-RU" sz="1200" dirty="0" smtClean="0">
                        <a:latin typeface="Times New Roman" panose="02020603050405020304" pitchFamily="18" charset="0"/>
                        <a:cs typeface="Times New Roman" panose="02020603050405020304" pitchFamily="18" charset="0"/>
                      </a:rPr>
                      <a:t>8 057</a:t>
                    </a:r>
                    <a:endParaRPr lang="en-US" sz="1200" dirty="0" smtClean="0">
                      <a:latin typeface="Times New Roman" panose="02020603050405020304" pitchFamily="18" charset="0"/>
                      <a:cs typeface="Times New Roman" panose="02020603050405020304" pitchFamily="18" charset="0"/>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5645672769683903E-2"/>
                  <c:y val="-0.31617648838774337"/>
                </c:manualLayout>
              </c:layout>
              <c:tx>
                <c:rich>
                  <a:bodyPr/>
                  <a:lstStyle/>
                  <a:p>
                    <a:r>
                      <a:rPr lang="ru-RU" sz="1200" dirty="0" smtClean="0"/>
                      <a:t>8 629</a:t>
                    </a:r>
                    <a:endParaRPr lang="en-US" sz="1200"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4258424761668701E-2"/>
                  <c:y val="-0.32273849062450072"/>
                </c:manualLayout>
              </c:layout>
              <c:tx>
                <c:rich>
                  <a:bodyPr/>
                  <a:lstStyle/>
                  <a:p>
                    <a:r>
                      <a:rPr lang="ru-RU" sz="1200" dirty="0" smtClean="0">
                        <a:latin typeface="Times New Roman" panose="02020603050405020304" pitchFamily="18" charset="0"/>
                        <a:cs typeface="Times New Roman" panose="02020603050405020304" pitchFamily="18" charset="0"/>
                      </a:rPr>
                      <a:t>9 763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3893898316499004E-2"/>
                  <c:y val="-0.36096065582501002"/>
                </c:manualLayout>
              </c:layout>
              <c:tx>
                <c:rich>
                  <a:bodyPr/>
                  <a:lstStyle/>
                  <a:p>
                    <a:r>
                      <a:rPr lang="ru-RU" sz="1200" dirty="0" smtClean="0">
                        <a:latin typeface="Times New Roman" panose="02020603050405020304" pitchFamily="18" charset="0"/>
                        <a:cs typeface="Times New Roman" panose="02020603050405020304" pitchFamily="18" charset="0"/>
                      </a:rPr>
                      <a:t>10 503</a:t>
                    </a:r>
                    <a:endParaRPr lang="en-US" sz="1200" baseline="0" dirty="0" smtClean="0">
                      <a:latin typeface="Times New Roman" panose="02020603050405020304" pitchFamily="18" charset="0"/>
                      <a:cs typeface="Times New Roman" panose="02020603050405020304" pitchFamily="18" charset="0"/>
                    </a:endParaRP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8101.6</c:v>
                </c:pt>
                <c:pt idx="1">
                  <c:v>8056.7</c:v>
                </c:pt>
                <c:pt idx="2">
                  <c:v>8629.1</c:v>
                </c:pt>
                <c:pt idx="3">
                  <c:v>9762.7000000000007</c:v>
                </c:pt>
                <c:pt idx="4">
                  <c:v>10502.8</c:v>
                </c:pt>
              </c:numCache>
            </c:numRef>
          </c:val>
        </c:ser>
        <c:dLbls>
          <c:showLegendKey val="0"/>
          <c:showVal val="1"/>
          <c:showCatName val="0"/>
          <c:showSerName val="0"/>
          <c:showPercent val="0"/>
          <c:showBubbleSize val="0"/>
        </c:dLbls>
        <c:gapWidth val="150"/>
        <c:gapDepth val="374"/>
        <c:shape val="box"/>
        <c:axId val="283365888"/>
        <c:axId val="282244160"/>
        <c:axId val="0"/>
      </c:bar3DChart>
      <c:catAx>
        <c:axId val="2833658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2244160"/>
        <c:crosses val="autoZero"/>
        <c:auto val="1"/>
        <c:lblAlgn val="ctr"/>
        <c:lblOffset val="100"/>
        <c:noMultiLvlLbl val="0"/>
      </c:catAx>
      <c:valAx>
        <c:axId val="28224416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3365888"/>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7614410467520353E-2"/>
                  <c:y val="-0.3947851626720179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7168354699991553E-2"/>
                  <c:y val="-0.3251918967393177"/>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6229035764517515E-2"/>
                  <c:y val="-0.30443031358172784"/>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6010203482073675E-2"/>
                  <c:y val="-0.22023899561337165"/>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6172473183038388E-2"/>
                  <c:y val="-0.2171751888889991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1121.3516</c:v>
                </c:pt>
                <c:pt idx="1">
                  <c:v>840.66</c:v>
                </c:pt>
                <c:pt idx="2">
                  <c:v>797.399</c:v>
                </c:pt>
                <c:pt idx="3">
                  <c:v>368.48919999999998</c:v>
                </c:pt>
                <c:pt idx="4">
                  <c:v>346.8689</c:v>
                </c:pt>
              </c:numCache>
            </c:numRef>
          </c:val>
        </c:ser>
        <c:dLbls>
          <c:showLegendKey val="0"/>
          <c:showVal val="1"/>
          <c:showCatName val="0"/>
          <c:showSerName val="0"/>
          <c:showPercent val="0"/>
          <c:showBubbleSize val="0"/>
        </c:dLbls>
        <c:gapWidth val="150"/>
        <c:shape val="box"/>
        <c:axId val="284505088"/>
        <c:axId val="283583040"/>
        <c:axId val="0"/>
      </c:bar3DChart>
      <c:catAx>
        <c:axId val="2845050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3583040"/>
        <c:crosses val="autoZero"/>
        <c:auto val="1"/>
        <c:lblAlgn val="ctr"/>
        <c:lblOffset val="100"/>
        <c:noMultiLvlLbl val="0"/>
      </c:catAx>
      <c:valAx>
        <c:axId val="283583040"/>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4505088"/>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445564781008158"/>
          <c:y val="8.7689348920630114E-2"/>
          <c:w val="0.84927203510807181"/>
          <c:h val="0.7487132420576679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4001264987321566E-2"/>
                  <c:y val="-0.36067359361868512"/>
                </c:manualLayout>
              </c:layout>
              <c:tx>
                <c:rich>
                  <a:bodyPr/>
                  <a:lstStyle/>
                  <a:p>
                    <a:r>
                      <a:rPr lang="en-US" dirty="0" smtClean="0"/>
                      <a:t>2</a:t>
                    </a:r>
                    <a:r>
                      <a:rPr lang="ru-RU" dirty="0" smtClean="0"/>
                      <a:t> </a:t>
                    </a:r>
                    <a:r>
                      <a:rPr lang="en-US" dirty="0" smtClean="0"/>
                      <a:t>005</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8.4085825962462696E-2"/>
                      <c:h val="6.284191142760194E-2"/>
                    </c:manualLayout>
                  </c15:layout>
                </c:ext>
              </c:extLst>
            </c:dLbl>
            <c:dLbl>
              <c:idx val="1"/>
              <c:layout>
                <c:manualLayout>
                  <c:x val="1.886835563591837E-2"/>
                  <c:y val="-0.35857927205680951"/>
                </c:manualLayout>
              </c:layout>
              <c:tx>
                <c:rich>
                  <a:bodyPr/>
                  <a:lstStyle/>
                  <a:p>
                    <a:r>
                      <a:rPr lang="en-US" dirty="0" smtClean="0"/>
                      <a:t>2</a:t>
                    </a:r>
                    <a:r>
                      <a:rPr lang="ru-RU" dirty="0" smtClean="0"/>
                      <a:t> </a:t>
                    </a:r>
                    <a:r>
                      <a:rPr lang="en-US" dirty="0" smtClean="0"/>
                      <a:t>004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4002360686520519E-2"/>
                  <c:y val="-9.349837552832561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3133331013843839E-2"/>
                  <c:y val="-6.818809647428615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0449906553994862E-2"/>
                  <c:y val="-6.1796794741886256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2005</c:v>
                </c:pt>
                <c:pt idx="1">
                  <c:v>2004.2</c:v>
                </c:pt>
                <c:pt idx="2">
                  <c:v>263.39999999999998</c:v>
                </c:pt>
                <c:pt idx="3">
                  <c:v>81.099999999999994</c:v>
                </c:pt>
                <c:pt idx="4">
                  <c:v>81.7</c:v>
                </c:pt>
              </c:numCache>
            </c:numRef>
          </c:val>
        </c:ser>
        <c:dLbls>
          <c:showLegendKey val="0"/>
          <c:showVal val="1"/>
          <c:showCatName val="0"/>
          <c:showSerName val="0"/>
          <c:showPercent val="0"/>
          <c:showBubbleSize val="0"/>
        </c:dLbls>
        <c:gapWidth val="150"/>
        <c:shape val="box"/>
        <c:axId val="285005312"/>
        <c:axId val="283587648"/>
        <c:axId val="0"/>
      </c:bar3DChart>
      <c:catAx>
        <c:axId val="28500531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3587648"/>
        <c:crosses val="autoZero"/>
        <c:auto val="1"/>
        <c:lblAlgn val="ctr"/>
        <c:lblOffset val="100"/>
        <c:noMultiLvlLbl val="0"/>
      </c:catAx>
      <c:valAx>
        <c:axId val="28358764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5005312"/>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866324154623704E-2"/>
          <c:y val="6.6156774957367326E-2"/>
          <c:w val="0.87866106775133457"/>
          <c:h val="0.7783848811339337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912436222646991E-2"/>
                  <c:y val="-0.28991876691668816"/>
                </c:manualLayout>
              </c:layout>
              <c:tx>
                <c:rich>
                  <a:bodyPr/>
                  <a:lstStyle/>
                  <a:p>
                    <a:r>
                      <a:rPr lang="en-US" dirty="0" smtClean="0"/>
                      <a:t>86</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957079275238845E-2"/>
                  <c:y val="-0.2835255903505742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7.5582785127563459E-3"/>
                  <c:y val="-0.38877571245909243"/>
                </c:manualLayout>
              </c:layout>
              <c:tx>
                <c:rich>
                  <a:bodyPr/>
                  <a:lstStyle/>
                  <a:p>
                    <a:r>
                      <a:rPr lang="en-US" dirty="0" smtClean="0"/>
                      <a:t>133</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1985370282971371E-2"/>
                  <c:y val="-0.19306667669259225"/>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853834171439478E-2"/>
                  <c:y val="-0.1904262964197881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86</c:v>
                </c:pt>
                <c:pt idx="1">
                  <c:v>81</c:v>
                </c:pt>
                <c:pt idx="2">
                  <c:v>133</c:v>
                </c:pt>
                <c:pt idx="3">
                  <c:v>48</c:v>
                </c:pt>
                <c:pt idx="4">
                  <c:v>48</c:v>
                </c:pt>
              </c:numCache>
            </c:numRef>
          </c:val>
        </c:ser>
        <c:dLbls>
          <c:showLegendKey val="0"/>
          <c:showVal val="1"/>
          <c:showCatName val="0"/>
          <c:showSerName val="0"/>
          <c:showPercent val="0"/>
          <c:showBubbleSize val="0"/>
        </c:dLbls>
        <c:gapWidth val="150"/>
        <c:shape val="box"/>
        <c:axId val="285987840"/>
        <c:axId val="285814144"/>
        <c:axId val="0"/>
      </c:bar3DChart>
      <c:catAx>
        <c:axId val="285987840"/>
        <c:scaling>
          <c:orientation val="minMax"/>
        </c:scaling>
        <c:delete val="0"/>
        <c:axPos val="b"/>
        <c:numFmt formatCode="General" sourceLinked="0"/>
        <c:majorTickMark val="out"/>
        <c:minorTickMark val="none"/>
        <c:tickLblPos val="nextTo"/>
        <c:txPr>
          <a:bodyPr/>
          <a:lstStyle/>
          <a:p>
            <a:pPr>
              <a:defRPr sz="1200" b="1" baseline="0">
                <a:latin typeface="Times New Roman" panose="02020603050405020304" pitchFamily="18" charset="0"/>
                <a:cs typeface="Times New Roman" panose="02020603050405020304" pitchFamily="18" charset="0"/>
              </a:defRPr>
            </a:pPr>
            <a:endParaRPr lang="ru-RU"/>
          </a:p>
        </c:txPr>
        <c:crossAx val="285814144"/>
        <c:crosses val="autoZero"/>
        <c:auto val="1"/>
        <c:lblAlgn val="ctr"/>
        <c:lblOffset val="100"/>
        <c:noMultiLvlLbl val="0"/>
      </c:catAx>
      <c:valAx>
        <c:axId val="2858141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5987840"/>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5682854535027119"/>
          <c:y val="6.6547343290940489E-2"/>
          <c:w val="0.83722083634768851"/>
          <c:h val="0.76282770946008405"/>
        </c:manualLayout>
      </c:layout>
      <c:bar3DChart>
        <c:barDir val="col"/>
        <c:grouping val="stacked"/>
        <c:varyColors val="0"/>
        <c:dLbls>
          <c:showLegendKey val="0"/>
          <c:showVal val="1"/>
          <c:showCatName val="0"/>
          <c:showSerName val="0"/>
          <c:showPercent val="0"/>
          <c:showBubbleSize val="0"/>
        </c:dLbls>
        <c:gapWidth val="150"/>
        <c:shape val="box"/>
        <c:axId val="286088192"/>
        <c:axId val="285818176"/>
        <c:axId val="0"/>
      </c:bar3DChart>
      <c:catAx>
        <c:axId val="2860881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5818176"/>
        <c:crosses val="autoZero"/>
        <c:auto val="1"/>
        <c:lblAlgn val="ctr"/>
        <c:lblOffset val="100"/>
        <c:noMultiLvlLbl val="0"/>
      </c:catAx>
      <c:valAx>
        <c:axId val="285818176"/>
        <c:scaling>
          <c:orientation val="minMax"/>
        </c:scaling>
        <c:delete val="0"/>
        <c:axPos val="l"/>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6088192"/>
        <c:crosses val="autoZero"/>
        <c:crossBetween val="between"/>
      </c:valAx>
    </c:plotArea>
    <c:plotVisOnly val="1"/>
    <c:dispBlanksAs val="gap"/>
    <c:showDLblsOverMax val="0"/>
  </c:chart>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blipFill>
          <a:blip xmlns:r="http://schemas.openxmlformats.org/officeDocument/2006/relationships" r:embed="rId1"/>
          <a:stretch>
            <a:fillRect/>
          </a:stretch>
        </a:blipFill>
      </c:spPr>
    </c:sideWall>
    <c:backWall>
      <c:thickness val="0"/>
      <c:spPr>
        <a:blipFill>
          <a:blip xmlns:r="http://schemas.openxmlformats.org/officeDocument/2006/relationships" r:embed="rId1"/>
          <a:stretch>
            <a:fillRect/>
          </a:stretch>
        </a:blipFill>
      </c:spPr>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46114464688339E-2"/>
                  <c:y val="-0.41710878324127554"/>
                </c:manualLayout>
              </c:layout>
              <c:tx>
                <c:rich>
                  <a:bodyPr/>
                  <a:lstStyle/>
                  <a:p>
                    <a:r>
                      <a:rPr lang="ru-RU" dirty="0" smtClean="0"/>
                      <a:t>1 028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5163603401695026E-2"/>
                  <c:y val="-0.37943824012313543"/>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983</a:t>
                    </a:r>
                  </a:p>
                  <a:p>
                    <a:endParaRPr lang="en-US" dirty="0" smtClean="0">
                      <a:solidFill>
                        <a:schemeClr val="tx1"/>
                      </a:solidFill>
                      <a:latin typeface="Times New Roman" panose="02020603050405020304" pitchFamily="18" charset="0"/>
                      <a:cs typeface="Times New Roman" panose="02020603050405020304" pitchFamily="18" charset="0"/>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852252255998231E-2"/>
                  <c:y val="-0.27003835260958575"/>
                </c:manualLayout>
              </c:layout>
              <c:tx>
                <c:rich>
                  <a:bodyPr/>
                  <a:lstStyle/>
                  <a:p>
                    <a:r>
                      <a:rPr lang="ru-RU" dirty="0" smtClean="0"/>
                      <a:t>699</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6375932830972433E-2"/>
                  <c:y val="-0.32451189997004604"/>
                </c:manualLayout>
              </c:layout>
              <c:tx>
                <c:rich>
                  <a:bodyPr/>
                  <a:lstStyle/>
                  <a:p>
                    <a:r>
                      <a:rPr lang="ru-RU" dirty="0" smtClean="0"/>
                      <a:t>899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0548955239706106E-2"/>
                  <c:y val="-0.17905547120586135"/>
                </c:manualLayout>
              </c:layout>
              <c:tx>
                <c:rich>
                  <a:bodyPr/>
                  <a:lstStyle/>
                  <a:p>
                    <a:r>
                      <a:rPr lang="ru-RU" dirty="0" smtClean="0"/>
                      <a:t>435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1028</c:v>
                </c:pt>
                <c:pt idx="1">
                  <c:v>983</c:v>
                </c:pt>
                <c:pt idx="2">
                  <c:v>699.3</c:v>
                </c:pt>
                <c:pt idx="3">
                  <c:v>898.9</c:v>
                </c:pt>
                <c:pt idx="4">
                  <c:v>434.6</c:v>
                </c:pt>
              </c:numCache>
            </c:numRef>
          </c:val>
        </c:ser>
        <c:dLbls>
          <c:showLegendKey val="0"/>
          <c:showVal val="1"/>
          <c:showCatName val="0"/>
          <c:showSerName val="0"/>
          <c:showPercent val="0"/>
          <c:showBubbleSize val="0"/>
        </c:dLbls>
        <c:gapWidth val="150"/>
        <c:shape val="box"/>
        <c:axId val="210876928"/>
        <c:axId val="284649728"/>
        <c:axId val="0"/>
      </c:bar3DChart>
      <c:catAx>
        <c:axId val="2108769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4649728"/>
        <c:crosses val="autoZero"/>
        <c:auto val="1"/>
        <c:lblAlgn val="ctr"/>
        <c:lblOffset val="100"/>
        <c:noMultiLvlLbl val="0"/>
      </c:catAx>
      <c:valAx>
        <c:axId val="28464972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0876928"/>
        <c:crosses val="autoZero"/>
        <c:crossBetween val="between"/>
      </c:valAx>
    </c:plotArea>
    <c:plotVisOnly val="1"/>
    <c:dispBlanksAs val="gap"/>
    <c:showDLblsOverMax val="0"/>
  </c:chart>
  <c:externalData r:id="rId2">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787197456770551E-2"/>
                  <c:y val="-0.36293159675036696"/>
                </c:manualLayout>
              </c:layout>
              <c:tx>
                <c:rich>
                  <a:bodyPr/>
                  <a:lstStyle/>
                  <a:p>
                    <a:r>
                      <a:rPr lang="ru-RU" dirty="0" smtClean="0"/>
                      <a:t>4 240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186472243623856E-2"/>
                  <c:y val="-0.36112006176731098"/>
                </c:manualLayout>
              </c:layout>
              <c:tx>
                <c:rich>
                  <a:bodyPr/>
                  <a:lstStyle/>
                  <a:p>
                    <a:pPr marL="0" indent="0">
                      <a:buNone/>
                      <a:defRPr sz="1300" b="1">
                        <a:latin typeface="Times New Roman" panose="02020603050405020304" pitchFamily="18" charset="0"/>
                        <a:cs typeface="Times New Roman" panose="02020603050405020304" pitchFamily="18" charset="0"/>
                      </a:defRPr>
                    </a:pPr>
                    <a:r>
                      <a:rPr lang="ru-RU" dirty="0" smtClean="0"/>
                      <a:t>4 239</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layout>
                <c:manualLayout>
                  <c:x val="1.9253528884019291E-2"/>
                  <c:y val="-0.33795191561578897"/>
                </c:manualLayout>
              </c:layout>
              <c:tx>
                <c:rich>
                  <a:bodyPr/>
                  <a:lstStyle/>
                  <a:p>
                    <a:r>
                      <a:rPr lang="ru-RU" dirty="0" smtClean="0"/>
                      <a:t>4</a:t>
                    </a:r>
                    <a:r>
                      <a:rPr lang="ru-RU" baseline="0" dirty="0" smtClean="0"/>
                      <a:t> 234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9849231649565993E-2"/>
                  <c:y val="-0.2342479494772877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353858507721666E-2"/>
                  <c:y val="-0.211591644662666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4240.3999999999996</c:v>
                </c:pt>
                <c:pt idx="1">
                  <c:v>4238.5</c:v>
                </c:pt>
                <c:pt idx="2">
                  <c:v>4234.1000000000004</c:v>
                </c:pt>
                <c:pt idx="3">
                  <c:v>2246.3000000000002</c:v>
                </c:pt>
                <c:pt idx="4">
                  <c:v>2279</c:v>
                </c:pt>
              </c:numCache>
            </c:numRef>
          </c:val>
        </c:ser>
        <c:dLbls>
          <c:showLegendKey val="0"/>
          <c:showVal val="1"/>
          <c:showCatName val="0"/>
          <c:showSerName val="0"/>
          <c:showPercent val="0"/>
          <c:showBubbleSize val="0"/>
        </c:dLbls>
        <c:gapWidth val="150"/>
        <c:shape val="box"/>
        <c:axId val="287448576"/>
        <c:axId val="284653184"/>
        <c:axId val="0"/>
      </c:bar3DChart>
      <c:catAx>
        <c:axId val="28744857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4653184"/>
        <c:crosses val="autoZero"/>
        <c:auto val="1"/>
        <c:lblAlgn val="ctr"/>
        <c:lblOffset val="100"/>
        <c:noMultiLvlLbl val="0"/>
      </c:catAx>
      <c:valAx>
        <c:axId val="284653184"/>
        <c:scaling>
          <c:orientation val="minMax"/>
          <c:max val="5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7448576"/>
        <c:crosses val="autoZero"/>
        <c:crossBetween val="between"/>
      </c:valAx>
    </c:plotArea>
    <c:plotVisOnly val="1"/>
    <c:dispBlanksAs val="gap"/>
    <c:showDLblsOverMax val="0"/>
  </c:chart>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88440832"/>
        <c:axId val="283042368"/>
        <c:axId val="0"/>
      </c:bar3DChart>
      <c:catAx>
        <c:axId val="288440832"/>
        <c:scaling>
          <c:orientation val="minMax"/>
        </c:scaling>
        <c:delete val="0"/>
        <c:axPos val="b"/>
        <c:majorTickMark val="out"/>
        <c:minorTickMark val="none"/>
        <c:tickLblPos val="nextTo"/>
        <c:txPr>
          <a:bodyPr/>
          <a:lstStyle/>
          <a:p>
            <a:pPr>
              <a:defRPr sz="1300" b="1"/>
            </a:pPr>
            <a:endParaRPr lang="ru-RU"/>
          </a:p>
        </c:txPr>
        <c:crossAx val="283042368"/>
        <c:crosses val="autoZero"/>
        <c:auto val="1"/>
        <c:lblAlgn val="ctr"/>
        <c:lblOffset val="100"/>
        <c:noMultiLvlLbl val="0"/>
      </c:catAx>
      <c:valAx>
        <c:axId val="283042368"/>
        <c:scaling>
          <c:orientation val="minMax"/>
        </c:scaling>
        <c:delete val="0"/>
        <c:axPos val="l"/>
        <c:majorGridlines/>
        <c:numFmt formatCode="#,##0" sourceLinked="1"/>
        <c:majorTickMark val="out"/>
        <c:minorTickMark val="none"/>
        <c:tickLblPos val="nextTo"/>
        <c:txPr>
          <a:bodyPr/>
          <a:lstStyle/>
          <a:p>
            <a:pPr>
              <a:defRPr sz="1200"/>
            </a:pPr>
            <a:endParaRPr lang="ru-RU"/>
          </a:p>
        </c:txPr>
        <c:crossAx val="288440832"/>
        <c:crosses val="autoZero"/>
        <c:crossBetween val="between"/>
      </c:valAx>
      <c:spPr>
        <a:noFill/>
        <a:ln w="25400">
          <a:noFill/>
        </a:ln>
      </c:spPr>
    </c:plotArea>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449054071707343"/>
          <c:y val="0.1087705371376517"/>
          <c:w val="0.82190655361342291"/>
          <c:h val="0.70016043650488069"/>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6211936523790079E-2"/>
                  <c:y val="-0.35520214009068929"/>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1.3054553008478725E-2"/>
                  <c:y val="-0.34586608392736806"/>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3054034970660868E-2"/>
                  <c:y val="-0.21414423053265494"/>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9.7753736218251404E-3"/>
                  <c:y val="-0.19189720560572368"/>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3116458527705439E-2"/>
                  <c:y val="-0.1483767666468451"/>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3128</c:v>
                </c:pt>
                <c:pt idx="1">
                  <c:v>3122</c:v>
                </c:pt>
                <c:pt idx="2">
                  <c:v>1470</c:v>
                </c:pt>
                <c:pt idx="3">
                  <c:v>1257</c:v>
                </c:pt>
                <c:pt idx="4">
                  <c:v>803</c:v>
                </c:pt>
              </c:numCache>
            </c:numRef>
          </c:val>
        </c:ser>
        <c:dLbls>
          <c:showLegendKey val="0"/>
          <c:showVal val="1"/>
          <c:showCatName val="0"/>
          <c:showSerName val="0"/>
          <c:showPercent val="0"/>
          <c:showBubbleSize val="0"/>
        </c:dLbls>
        <c:gapWidth val="150"/>
        <c:shape val="box"/>
        <c:axId val="288441344"/>
        <c:axId val="283044096"/>
        <c:axId val="0"/>
      </c:bar3DChart>
      <c:catAx>
        <c:axId val="28844134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3044096"/>
        <c:crosses val="autoZero"/>
        <c:auto val="1"/>
        <c:lblAlgn val="ctr"/>
        <c:lblOffset val="100"/>
        <c:noMultiLvlLbl val="0"/>
      </c:catAx>
      <c:valAx>
        <c:axId val="283044096"/>
        <c:scaling>
          <c:orientation val="minMax"/>
          <c:max val="3500"/>
          <c:min val="0"/>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8441344"/>
        <c:crosses val="autoZero"/>
        <c:crossBetween val="between"/>
      </c:valAx>
    </c:plotArea>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5"/>
            <c:invertIfNegative val="0"/>
            <c:bubble3D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scene3d>
                <a:camera prst="orthographicFront"/>
                <a:lightRig rig="threePt" dir="t"/>
              </a:scene3d>
              <a:sp3d/>
            </c:spPr>
          </c:dPt>
          <c:dLbls>
            <c:dLbl>
              <c:idx val="0"/>
              <c:layout>
                <c:manualLayout>
                  <c:x val="1.7614331620288724E-2"/>
                  <c:y val="-0.40777036682605389"/>
                </c:manualLayout>
              </c:layout>
              <c:tx>
                <c:rich>
                  <a:bodyPr/>
                  <a:lstStyle/>
                  <a:p>
                    <a:r>
                      <a:rPr lang="ru-RU" dirty="0" smtClean="0"/>
                      <a:t>4 304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689222460083891E-2"/>
                  <c:y val="-0.39380605714175615"/>
                </c:manualLayout>
              </c:layout>
              <c:tx>
                <c:rich>
                  <a:bodyPr/>
                  <a:lstStyle/>
                  <a:p>
                    <a:r>
                      <a:rPr lang="ru-RU" dirty="0" smtClean="0"/>
                      <a:t>4 225</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7.8922230757225952E-3"/>
                  <c:y val="-0.25747669403759138"/>
                </c:manualLayout>
              </c:layout>
              <c:tx>
                <c:rich>
                  <a:bodyPr/>
                  <a:lstStyle/>
                  <a:p>
                    <a:r>
                      <a:rPr lang="ru-RU" dirty="0" smtClean="0"/>
                      <a:t>1</a:t>
                    </a:r>
                    <a:r>
                      <a:rPr lang="ru-RU" baseline="0" dirty="0" smtClean="0"/>
                      <a:t> 987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3095091514608208E-2"/>
                  <c:y val="-0.24337622550987312"/>
                </c:manualLayout>
              </c:layout>
              <c:tx>
                <c:rich>
                  <a:bodyPr/>
                  <a:lstStyle/>
                  <a:p>
                    <a:pPr>
                      <a:defRPr sz="1300" b="1">
                        <a:solidFill>
                          <a:schemeClr val="tx1"/>
                        </a:solidFill>
                        <a:latin typeface="Times New Roman" panose="02020603050405020304" pitchFamily="18" charset="0"/>
                        <a:cs typeface="Times New Roman" panose="02020603050405020304" pitchFamily="18" charset="0"/>
                      </a:defRPr>
                    </a:pPr>
                    <a:r>
                      <a:rPr lang="ru-RU" dirty="0" smtClean="0"/>
                      <a:t>2 013</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layout>
                <c:manualLayout>
                  <c:x val="2.0342256450352633E-2"/>
                  <c:y val="-0.22197166996894679"/>
                </c:manualLayout>
              </c:layout>
              <c:tx>
                <c:rich>
                  <a:bodyPr/>
                  <a:lstStyle/>
                  <a:p>
                    <a:pPr>
                      <a:defRPr sz="1300" b="1">
                        <a:solidFill>
                          <a:schemeClr val="tx1"/>
                        </a:solidFill>
                        <a:latin typeface="Times New Roman" panose="02020603050405020304" pitchFamily="18" charset="0"/>
                        <a:cs typeface="Times New Roman" panose="02020603050405020304" pitchFamily="18" charset="0"/>
                      </a:defRPr>
                    </a:pPr>
                    <a:r>
                      <a:rPr lang="ru-RU" dirty="0" smtClean="0"/>
                      <a:t>1 674</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5"/>
              <c:layout>
                <c:manualLayout>
                  <c:x val="1.936897801443065E-2"/>
                  <c:y val="-0.1386636523325230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4304</c:v>
                </c:pt>
                <c:pt idx="1">
                  <c:v>4225</c:v>
                </c:pt>
                <c:pt idx="2">
                  <c:v>1987</c:v>
                </c:pt>
                <c:pt idx="3">
                  <c:v>2013</c:v>
                </c:pt>
                <c:pt idx="4">
                  <c:v>1674</c:v>
                </c:pt>
              </c:numCache>
            </c:numRef>
          </c:val>
        </c:ser>
        <c:dLbls>
          <c:showLegendKey val="0"/>
          <c:showVal val="1"/>
          <c:showCatName val="0"/>
          <c:showSerName val="0"/>
          <c:showPercent val="0"/>
          <c:showBubbleSize val="0"/>
        </c:dLbls>
        <c:gapWidth val="150"/>
        <c:shape val="box"/>
        <c:axId val="289177088"/>
        <c:axId val="284651456"/>
        <c:axId val="0"/>
      </c:bar3DChart>
      <c:catAx>
        <c:axId val="2891770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4651456"/>
        <c:crosses val="autoZero"/>
        <c:auto val="1"/>
        <c:lblAlgn val="ctr"/>
        <c:lblOffset val="100"/>
        <c:noMultiLvlLbl val="0"/>
      </c:catAx>
      <c:valAx>
        <c:axId val="28465145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89177088"/>
        <c:crosses val="autoZero"/>
        <c:crossBetween val="between"/>
      </c:valAx>
    </c:plotArea>
    <c:plotVisOnly val="1"/>
    <c:dispBlanksAs val="gap"/>
    <c:showDLblsOverMax val="0"/>
  </c:chart>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90223616"/>
        <c:axId val="283049280"/>
        <c:axId val="0"/>
      </c:bar3DChart>
      <c:catAx>
        <c:axId val="290223616"/>
        <c:scaling>
          <c:orientation val="minMax"/>
        </c:scaling>
        <c:delete val="0"/>
        <c:axPos val="b"/>
        <c:majorTickMark val="out"/>
        <c:minorTickMark val="none"/>
        <c:tickLblPos val="nextTo"/>
        <c:txPr>
          <a:bodyPr/>
          <a:lstStyle/>
          <a:p>
            <a:pPr>
              <a:defRPr sz="1300" b="1"/>
            </a:pPr>
            <a:endParaRPr lang="ru-RU"/>
          </a:p>
        </c:txPr>
        <c:crossAx val="283049280"/>
        <c:crosses val="autoZero"/>
        <c:auto val="1"/>
        <c:lblAlgn val="ctr"/>
        <c:lblOffset val="100"/>
        <c:noMultiLvlLbl val="0"/>
      </c:catAx>
      <c:valAx>
        <c:axId val="283049280"/>
        <c:scaling>
          <c:orientation val="minMax"/>
        </c:scaling>
        <c:delete val="0"/>
        <c:axPos val="l"/>
        <c:majorGridlines/>
        <c:numFmt formatCode="#,##0" sourceLinked="1"/>
        <c:majorTickMark val="out"/>
        <c:minorTickMark val="none"/>
        <c:tickLblPos val="nextTo"/>
        <c:txPr>
          <a:bodyPr/>
          <a:lstStyle/>
          <a:p>
            <a:pPr>
              <a:defRPr sz="1200"/>
            </a:pPr>
            <a:endParaRPr lang="ru-RU"/>
          </a:p>
        </c:txPr>
        <c:crossAx val="290223616"/>
        <c:crosses val="autoZero"/>
        <c:crossBetween val="between"/>
      </c:valAx>
      <c:spPr>
        <a:noFill/>
        <a:ln w="25400">
          <a:noFill/>
        </a:ln>
      </c:spPr>
    </c:plotArea>
    <c:plotVisOnly val="1"/>
    <c:dispBlanksAs val="gap"/>
    <c:showDLblsOverMax val="0"/>
  </c:chart>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3476859643137809"/>
          <c:y val="5.092494387871295E-2"/>
          <c:w val="0.83204342897108252"/>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3.2791270464850718E-2"/>
                  <c:y val="-0.36773367602563684"/>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1.6395635232425345E-2"/>
                  <c:y val="-0.3388102287145785"/>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3116714748377318E-2"/>
                  <c:y val="-0.39252399388359305"/>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2.9512608183848831E-2"/>
                  <c:y val="-0.25617431759768355"/>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6.558099171142401E-3"/>
                  <c:y val="-0.23138269837654948"/>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8032</c:v>
                </c:pt>
                <c:pt idx="1">
                  <c:v>7534.8781799999997</c:v>
                </c:pt>
                <c:pt idx="2">
                  <c:v>8630</c:v>
                </c:pt>
                <c:pt idx="3">
                  <c:v>5328</c:v>
                </c:pt>
                <c:pt idx="4">
                  <c:v>4620</c:v>
                </c:pt>
              </c:numCache>
            </c:numRef>
          </c:val>
        </c:ser>
        <c:dLbls>
          <c:showLegendKey val="0"/>
          <c:showVal val="1"/>
          <c:showCatName val="0"/>
          <c:showSerName val="0"/>
          <c:showPercent val="0"/>
          <c:showBubbleSize val="0"/>
        </c:dLbls>
        <c:gapWidth val="150"/>
        <c:shape val="box"/>
        <c:axId val="290629120"/>
        <c:axId val="288945216"/>
        <c:axId val="0"/>
      </c:bar3DChart>
      <c:catAx>
        <c:axId val="29062912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88945216"/>
        <c:crosses val="autoZero"/>
        <c:auto val="1"/>
        <c:lblAlgn val="ctr"/>
        <c:lblOffset val="100"/>
        <c:noMultiLvlLbl val="0"/>
      </c:catAx>
      <c:valAx>
        <c:axId val="288945216"/>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90629120"/>
        <c:crosses val="autoZero"/>
        <c:crossBetween val="between"/>
      </c:valAx>
    </c:plotArea>
    <c:plotVisOnly val="1"/>
    <c:dispBlanksAs val="gap"/>
    <c:showDLblsOverMax val="0"/>
  </c:chart>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151831552"/>
        <c:axId val="288943488"/>
        <c:axId val="0"/>
      </c:bar3DChart>
      <c:catAx>
        <c:axId val="151831552"/>
        <c:scaling>
          <c:orientation val="minMax"/>
        </c:scaling>
        <c:delete val="0"/>
        <c:axPos val="b"/>
        <c:majorTickMark val="out"/>
        <c:minorTickMark val="none"/>
        <c:tickLblPos val="nextTo"/>
        <c:txPr>
          <a:bodyPr/>
          <a:lstStyle/>
          <a:p>
            <a:pPr>
              <a:defRPr sz="1300" b="1"/>
            </a:pPr>
            <a:endParaRPr lang="ru-RU"/>
          </a:p>
        </c:txPr>
        <c:crossAx val="288943488"/>
        <c:crosses val="autoZero"/>
        <c:auto val="1"/>
        <c:lblAlgn val="ctr"/>
        <c:lblOffset val="100"/>
        <c:noMultiLvlLbl val="0"/>
      </c:catAx>
      <c:valAx>
        <c:axId val="288943488"/>
        <c:scaling>
          <c:orientation val="minMax"/>
        </c:scaling>
        <c:delete val="0"/>
        <c:axPos val="l"/>
        <c:majorGridlines/>
        <c:numFmt formatCode="#,##0" sourceLinked="1"/>
        <c:majorTickMark val="out"/>
        <c:minorTickMark val="none"/>
        <c:tickLblPos val="nextTo"/>
        <c:txPr>
          <a:bodyPr/>
          <a:lstStyle/>
          <a:p>
            <a:pPr>
              <a:defRPr sz="1200"/>
            </a:pPr>
            <a:endParaRPr lang="ru-RU"/>
          </a:p>
        </c:txPr>
        <c:crossAx val="151831552"/>
        <c:crosses val="autoZero"/>
        <c:crossBetween val="between"/>
      </c:valAx>
      <c:spPr>
        <a:noFill/>
        <a:ln w="25400">
          <a:noFill/>
        </a:ln>
      </c:spPr>
    </c:plotArea>
    <c:plotVisOnly val="1"/>
    <c:dispBlanksAs val="gap"/>
    <c:showDLblsOverMax val="0"/>
  </c:chart>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3202118544278E-2"/>
          <c:y val="0.10877046298082632"/>
          <c:w val="0.9090485815651127"/>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5454750439693137E-3"/>
                  <c:y val="-0.3834048916504626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2272775102595066E-2"/>
                  <c:y val="-0.3395869350891836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8636425131907943E-2"/>
                  <c:y val="-0.4016622537520316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5454349579848774E-2"/>
                  <c:y val="-8.033239324690365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9.5454750439691975E-3"/>
                  <c:y val="-7.668092082658985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2024 план</c:v>
                </c:pt>
                <c:pt idx="1">
                  <c:v>2024 факт</c:v>
                </c:pt>
                <c:pt idx="2">
                  <c:v>2025</c:v>
                </c:pt>
                <c:pt idx="3">
                  <c:v>2026</c:v>
                </c:pt>
                <c:pt idx="4">
                  <c:v>2027</c:v>
                </c:pt>
              </c:strCache>
            </c:strRef>
          </c:cat>
          <c:val>
            <c:numRef>
              <c:f>'Лист1 (2)'!$C$8:$C$12</c:f>
              <c:numCache>
                <c:formatCode>#,##0</c:formatCode>
                <c:ptCount val="5"/>
                <c:pt idx="0">
                  <c:v>4420.7</c:v>
                </c:pt>
                <c:pt idx="1">
                  <c:v>4001.9</c:v>
                </c:pt>
                <c:pt idx="2">
                  <c:v>4915.5</c:v>
                </c:pt>
                <c:pt idx="3">
                  <c:v>289.10000000000002</c:v>
                </c:pt>
                <c:pt idx="4">
                  <c:v>268.3</c:v>
                </c:pt>
              </c:numCache>
            </c:numRef>
          </c:val>
        </c:ser>
        <c:dLbls>
          <c:showLegendKey val="0"/>
          <c:showVal val="1"/>
          <c:showCatName val="0"/>
          <c:showSerName val="0"/>
          <c:showPercent val="0"/>
          <c:showBubbleSize val="0"/>
        </c:dLbls>
        <c:gapWidth val="150"/>
        <c:shape val="box"/>
        <c:axId val="151832064"/>
        <c:axId val="283048128"/>
        <c:axId val="0"/>
      </c:bar3DChart>
      <c:catAx>
        <c:axId val="151832064"/>
        <c:scaling>
          <c:orientation val="minMax"/>
        </c:scaling>
        <c:delete val="0"/>
        <c:axPos val="b"/>
        <c:numFmt formatCode="General" sourceLinked="0"/>
        <c:majorTickMark val="out"/>
        <c:minorTickMark val="none"/>
        <c:tickLblPos val="nextTo"/>
        <c:txPr>
          <a:bodyPr/>
          <a:lstStyle/>
          <a:p>
            <a:pPr>
              <a:defRPr sz="1200" b="1">
                <a:latin typeface="Times New Roman" panose="02020603050405020304" pitchFamily="18" charset="0"/>
                <a:cs typeface="Times New Roman" panose="02020603050405020304" pitchFamily="18" charset="0"/>
              </a:defRPr>
            </a:pPr>
            <a:endParaRPr lang="ru-RU"/>
          </a:p>
        </c:txPr>
        <c:crossAx val="283048128"/>
        <c:crosses val="autoZero"/>
        <c:auto val="1"/>
        <c:lblAlgn val="ctr"/>
        <c:lblOffset val="100"/>
        <c:noMultiLvlLbl val="0"/>
      </c:catAx>
      <c:valAx>
        <c:axId val="283048128"/>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51832064"/>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B1933F79-0630-431E-88FD-947D764BB8F3}"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3.xml.rels><?xml version="1.0" encoding="UTF-8" standalone="yes"?>
<Relationships xmlns="http://schemas.openxmlformats.org/package/2006/relationships"><Relationship Id="rId1" Type="http://schemas.openxmlformats.org/officeDocument/2006/relationships/image" Target="../media/image45.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0.33733</cdr:y>
    </cdr:from>
    <cdr:to>
      <cdr:x>0.14727</cdr:x>
      <cdr:y>0.38215</cdr:y>
    </cdr:to>
    <cdr:sp macro="" textlink="">
      <cdr:nvSpPr>
        <cdr:cNvPr id="7" name="TextBox 1"/>
        <cdr:cNvSpPr txBox="1"/>
      </cdr:nvSpPr>
      <cdr:spPr>
        <a:xfrm xmlns:a="http://schemas.openxmlformats.org/drawingml/2006/main">
          <a:off x="518385" y="1937938"/>
          <a:ext cx="816810" cy="2574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12 910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0.15248</cdr:x>
      <cdr:y>0.38808</cdr:y>
    </cdr:from>
    <cdr:to>
      <cdr:x>0.23519</cdr:x>
      <cdr:y>0.43196</cdr:y>
    </cdr:to>
    <cdr:sp macro="" textlink="">
      <cdr:nvSpPr>
        <cdr:cNvPr id="9" name="TextBox 1"/>
        <cdr:cNvSpPr txBox="1"/>
      </cdr:nvSpPr>
      <cdr:spPr>
        <a:xfrm xmlns:a="http://schemas.openxmlformats.org/drawingml/2006/main">
          <a:off x="1382481" y="2229451"/>
          <a:ext cx="749899" cy="2520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solidFill>
                <a:schemeClr val="tx1"/>
              </a:solidFill>
              <a:latin typeface="Times New Roman" panose="02020603050405020304" pitchFamily="18" charset="0"/>
              <a:cs typeface="Times New Roman" panose="02020603050405020304" pitchFamily="18" charset="0"/>
            </a:rPr>
            <a:t>10 350</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0.25218</cdr:x>
      <cdr:y>0.38808</cdr:y>
    </cdr:from>
    <cdr:to>
      <cdr:x>0.32366</cdr:x>
      <cdr:y>0.42568</cdr:y>
    </cdr:to>
    <cdr:sp macro="" textlink="">
      <cdr:nvSpPr>
        <cdr:cNvPr id="11" name="TextBox 1"/>
        <cdr:cNvSpPr txBox="1"/>
      </cdr:nvSpPr>
      <cdr:spPr>
        <a:xfrm xmlns:a="http://schemas.openxmlformats.org/drawingml/2006/main">
          <a:off x="2286444" y="2229451"/>
          <a:ext cx="648081" cy="216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i="1" dirty="0" smtClean="0">
              <a:latin typeface="Times New Roman" panose="02020603050405020304" pitchFamily="18" charset="0"/>
              <a:cs typeface="Times New Roman" panose="02020603050405020304" pitchFamily="18" charset="0"/>
            </a:rPr>
            <a:t>8 896</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0.40061</cdr:y>
    </cdr:from>
    <cdr:to>
      <cdr:x>0.42687</cdr:x>
      <cdr:y>0.45075</cdr:y>
    </cdr:to>
    <cdr:sp macro="" textlink="">
      <cdr:nvSpPr>
        <cdr:cNvPr id="12" name="TextBox 1"/>
        <cdr:cNvSpPr txBox="1"/>
      </cdr:nvSpPr>
      <cdr:spPr>
        <a:xfrm xmlns:a="http://schemas.openxmlformats.org/drawingml/2006/main">
          <a:off x="3182681" y="2301459"/>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i="1" dirty="0" smtClean="0">
              <a:latin typeface="Times New Roman" panose="02020603050405020304" pitchFamily="18" charset="0"/>
              <a:cs typeface="Times New Roman" panose="02020603050405020304" pitchFamily="18" charset="0"/>
            </a:rPr>
            <a:t>7 968</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0.44634</cdr:x>
      <cdr:y>0.37554</cdr:y>
    </cdr:from>
    <cdr:to>
      <cdr:x>0.52218</cdr:x>
      <cdr:y>0.42568</cdr:y>
    </cdr:to>
    <cdr:sp macro="" textlink="">
      <cdr:nvSpPr>
        <cdr:cNvPr id="13" name="TextBox 1"/>
        <cdr:cNvSpPr txBox="1"/>
      </cdr:nvSpPr>
      <cdr:spPr>
        <a:xfrm xmlns:a="http://schemas.openxmlformats.org/drawingml/2006/main">
          <a:off x="4046777" y="2157443"/>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10 611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0.64073</cdr:x>
      <cdr:y>0.26273</cdr:y>
    </cdr:from>
    <cdr:to>
      <cdr:x>0.71657</cdr:x>
      <cdr:y>0.31287</cdr:y>
    </cdr:to>
    <cdr:sp macro="" textlink="">
      <cdr:nvSpPr>
        <cdr:cNvPr id="14" name="TextBox 1"/>
        <cdr:cNvSpPr txBox="1"/>
      </cdr:nvSpPr>
      <cdr:spPr>
        <a:xfrm xmlns:a="http://schemas.openxmlformats.org/drawingml/2006/main">
          <a:off x="5809273" y="1509371"/>
          <a:ext cx="687611" cy="2880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16 183</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0.54164</cdr:x>
      <cdr:y>0.23767</cdr:y>
    </cdr:from>
    <cdr:to>
      <cdr:x>0.61748</cdr:x>
      <cdr:y>0.28781</cdr:y>
    </cdr:to>
    <cdr:sp macro="" textlink="">
      <cdr:nvSpPr>
        <cdr:cNvPr id="15" name="TextBox 1"/>
        <cdr:cNvSpPr txBox="1"/>
      </cdr:nvSpPr>
      <cdr:spPr>
        <a:xfrm xmlns:a="http://schemas.openxmlformats.org/drawingml/2006/main">
          <a:off x="4910873" y="1365355"/>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a:t>
          </a:r>
          <a:r>
            <a:rPr lang="ru-RU" sz="1200" b="1" dirty="0" smtClean="0">
              <a:latin typeface="Times New Roman" panose="02020603050405020304" pitchFamily="18" charset="0"/>
              <a:cs typeface="Times New Roman" panose="02020603050405020304" pitchFamily="18" charset="0"/>
            </a:rPr>
            <a:t>7 269</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0.10124</cdr:y>
    </cdr:to>
    <cdr:sp macro="" textlink="">
      <cdr:nvSpPr>
        <cdr:cNvPr id="2" name="TextBox 1"/>
        <cdr:cNvSpPr txBox="1"/>
      </cdr:nvSpPr>
      <cdr:spPr>
        <a:xfrm xmlns:a="http://schemas.openxmlformats.org/drawingml/2006/main">
          <a:off x="2952348" y="41904"/>
          <a:ext cx="129612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b="1" dirty="0" smtClean="0">
              <a:solidFill>
                <a:prstClr val="black"/>
              </a:solidFill>
              <a:latin typeface="Times New Roman" panose="02020603050405020304" pitchFamily="18" charset="0"/>
              <a:cs typeface="Times New Roman" panose="02020603050405020304" pitchFamily="18" charset="0"/>
            </a:rPr>
            <a:t>103,3</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0.39148</cdr:x>
      <cdr:y>0.60425</cdr:y>
    </cdr:from>
    <cdr:to>
      <cdr:x>0.58292</cdr:x>
      <cdr:y>0.70862</cdr:y>
    </cdr:to>
    <cdr:cxnSp macro="">
      <cdr:nvCxnSpPr>
        <cdr:cNvPr id="6" name="Прямая со стрелкой 5"/>
        <cdr:cNvCxnSpPr/>
      </cdr:nvCxnSpPr>
      <cdr:spPr>
        <a:xfrm xmlns:a="http://schemas.openxmlformats.org/drawingml/2006/main" flipV="1">
          <a:off x="1663208" y="3091645"/>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66 976,6</a:t>
          </a:r>
          <a:endParaRPr lang="ru-RU" sz="1200" b="1" dirty="0" smtClean="0">
            <a:solidFill>
              <a:schemeClr val="accent1">
                <a:lumMod val="50000"/>
              </a:schemeClr>
            </a:solidFill>
            <a:latin typeface="Times New Roman" panose="02020603050405020304" pitchFamily="18" charset="0"/>
            <a:cs typeface="Times New Roman" panose="02020603050405020304" pitchFamily="18" charset="0"/>
          </a:endParaRP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105,2</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0.60755</cdr:x>
      <cdr:y>0.15042</cdr:y>
    </cdr:from>
    <cdr:to>
      <cdr:x>0.70991</cdr:x>
      <cdr:y>0.20003</cdr:y>
    </cdr:to>
    <cdr:sp macro="" textlink="">
      <cdr:nvSpPr>
        <cdr:cNvPr id="6" name="Скругленный прямоугольник 5"/>
        <cdr:cNvSpPr/>
      </cdr:nvSpPr>
      <cdr:spPr>
        <a:xfrm xmlns:a="http://schemas.openxmlformats.org/drawingml/2006/main">
          <a:off x="5555464" y="873238"/>
          <a:ext cx="935980" cy="28801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5,</a:t>
          </a:r>
          <a:r>
            <a:rPr lang="en-US" sz="1200" b="1" dirty="0" smtClean="0">
              <a:solidFill>
                <a:schemeClr val="tx1"/>
              </a:solidFill>
              <a:latin typeface="Times New Roman" pitchFamily="18" charset="0"/>
              <a:cs typeface="Times New Roman" pitchFamily="18" charset="0"/>
            </a:rPr>
            <a:t>0</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0.40045</cdr:x>
      <cdr:y>0.36127</cdr:y>
    </cdr:from>
    <cdr:to>
      <cdr:x>0.50281</cdr:x>
      <cdr:y>0.41088</cdr:y>
    </cdr:to>
    <cdr:sp macro="" textlink="">
      <cdr:nvSpPr>
        <cdr:cNvPr id="9" name="Скругленный прямоугольник 8"/>
        <cdr:cNvSpPr/>
      </cdr:nvSpPr>
      <cdr:spPr>
        <a:xfrm xmlns:a="http://schemas.openxmlformats.org/drawingml/2006/main">
          <a:off x="3661676" y="20973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a:t>
          </a:r>
          <a:r>
            <a:rPr lang="en-US" sz="1200" b="1" dirty="0" smtClean="0">
              <a:solidFill>
                <a:schemeClr val="tx1"/>
              </a:solidFill>
              <a:latin typeface="Times New Roman" pitchFamily="18" charset="0"/>
              <a:cs typeface="Times New Roman" pitchFamily="18" charset="0"/>
            </a:rPr>
            <a:t>5,5</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0.89401</cdr:x>
      <cdr:y>0.05119</cdr:y>
    </cdr:from>
    <cdr:to>
      <cdr:x>0.99637</cdr:x>
      <cdr:y>0.1008</cdr:y>
    </cdr:to>
    <cdr:sp macro="" textlink="">
      <cdr:nvSpPr>
        <cdr:cNvPr id="11" name="Скругленный прямоугольник 10"/>
        <cdr:cNvSpPr/>
      </cdr:nvSpPr>
      <cdr:spPr>
        <a:xfrm xmlns:a="http://schemas.openxmlformats.org/drawingml/2006/main">
          <a:off x="8174788" y="2971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103,3</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0.31618</cdr:x>
      <cdr:y>0.68376</cdr:y>
    </cdr:from>
    <cdr:to>
      <cdr:x>0.41854</cdr:x>
      <cdr:y>0.73362</cdr:y>
    </cdr:to>
    <cdr:sp macro="" textlink="">
      <cdr:nvSpPr>
        <cdr:cNvPr id="13" name="Скругленный прямоугольник 12"/>
        <cdr:cNvSpPr/>
      </cdr:nvSpPr>
      <cdr:spPr>
        <a:xfrm xmlns:a="http://schemas.openxmlformats.org/drawingml/2006/main">
          <a:off x="2891168" y="3969582"/>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102,9</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0.30831</cdr:x>
      <cdr:y>0.79539</cdr:y>
    </cdr:from>
    <cdr:to>
      <cdr:x>0.41067</cdr:x>
      <cdr:y>0.84525</cdr:y>
    </cdr:to>
    <cdr:sp macro="" textlink="">
      <cdr:nvSpPr>
        <cdr:cNvPr id="17" name="Скругленный прямоугольник 16"/>
        <cdr:cNvSpPr/>
      </cdr:nvSpPr>
      <cdr:spPr>
        <a:xfrm xmlns:a="http://schemas.openxmlformats.org/drawingml/2006/main">
          <a:off x="2819160" y="4617654"/>
          <a:ext cx="935980"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107,0</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0.50368</cdr:x>
      <cdr:y>0.4481</cdr:y>
    </cdr:from>
    <cdr:to>
      <cdr:x>0.97703</cdr:x>
      <cdr:y>0.94424</cdr:y>
    </cdr:to>
    <cdr:sp macro="" textlink="">
      <cdr:nvSpPr>
        <cdr:cNvPr id="14" name="Скругленный прямоугольник 13"/>
        <cdr:cNvSpPr/>
      </cdr:nvSpPr>
      <cdr:spPr>
        <a:xfrm xmlns:a="http://schemas.openxmlformats.org/drawingml/2006/main">
          <a:off x="4605655" y="2601430"/>
          <a:ext cx="4328312" cy="2880334"/>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fontAlgn="b">
            <a:spcBef>
              <a:spcPts val="0"/>
            </a:spcBef>
            <a:spcAft>
              <a:spcPts val="0"/>
            </a:spcAft>
          </a:pPr>
          <a:r>
            <a:rPr lang="ru-RU" sz="11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1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100" dirty="0" smtClean="0">
              <a:solidFill>
                <a:schemeClr val="tx1"/>
              </a:solidFill>
              <a:latin typeface="Times New Roman" panose="02020603050405020304" pitchFamily="18" charset="0"/>
              <a:cs typeface="Times New Roman" panose="02020603050405020304" pitchFamily="18" charset="0"/>
            </a:rPr>
            <a:t>направленных </a:t>
          </a:r>
          <a:r>
            <a:rPr lang="ru-RU" sz="1100" dirty="0">
              <a:solidFill>
                <a:schemeClr val="tx1"/>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100" dirty="0" smtClean="0">
              <a:solidFill>
                <a:schemeClr val="tx1"/>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осуществление </a:t>
          </a:r>
          <a:r>
            <a:rPr lang="ru-RU" sz="1100" dirty="0">
              <a:solidFill>
                <a:schemeClr val="tx1"/>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a:t>
          </a:r>
          <a:r>
            <a:rPr lang="ru-RU" sz="1100" dirty="0" smtClean="0">
              <a:solidFill>
                <a:schemeClr val="tx1"/>
              </a:solidFill>
              <a:latin typeface="Times New Roman" panose="02020603050405020304" pitchFamily="18" charset="0"/>
              <a:cs typeface="Times New Roman" panose="02020603050405020304" pitchFamily="18" charset="0"/>
            </a:rPr>
            <a:t>принятие </a:t>
          </a:r>
          <a:r>
            <a:rPr lang="ru-RU" sz="1100" dirty="0">
              <a:solidFill>
                <a:schemeClr val="tx1"/>
              </a:solidFill>
              <a:latin typeface="Times New Roman" panose="02020603050405020304" pitchFamily="18" charset="0"/>
              <a:cs typeface="Times New Roman" panose="02020603050405020304" pitchFamily="18" charset="0"/>
            </a:rPr>
            <a:t>мер по отмене неэффективных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эффективное взаимодействие с УФНС России по Чувашской Республике в части повышения </a:t>
          </a:r>
          <a:r>
            <a:rPr lang="ru-RU" sz="1100" dirty="0">
              <a:solidFill>
                <a:schemeClr val="tx1"/>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100" dirty="0" smtClean="0">
              <a:solidFill>
                <a:schemeClr val="tx1"/>
              </a:solidFill>
              <a:latin typeface="Times New Roman" panose="02020603050405020304" pitchFamily="18" charset="0"/>
              <a:cs typeface="Times New Roman" panose="02020603050405020304" pitchFamily="18" charset="0"/>
            </a:rPr>
            <a:t>недоимки, проведения </a:t>
          </a:r>
          <a:r>
            <a:rPr lang="ru-RU" sz="1100" dirty="0">
              <a:solidFill>
                <a:schemeClr val="tx1"/>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100" dirty="0" smtClean="0">
              <a:solidFill>
                <a:schemeClr val="tx1"/>
              </a:solidFill>
              <a:latin typeface="Times New Roman" panose="02020603050405020304" pitchFamily="18" charset="0"/>
              <a:cs typeface="Times New Roman" panose="02020603050405020304" pitchFamily="18" charset="0"/>
            </a:rPr>
            <a:t>налогообложению объектов недвижимого имущества, легализации </a:t>
          </a:r>
          <a:r>
            <a:rPr lang="ru-RU" sz="1100" dirty="0">
              <a:solidFill>
                <a:schemeClr val="tx1"/>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100" dirty="0" smtClean="0">
              <a:solidFill>
                <a:schemeClr val="tx1"/>
              </a:solidFill>
              <a:latin typeface="Times New Roman" panose="02020603050405020304" pitchFamily="18" charset="0"/>
              <a:cs typeface="Times New Roman" panose="02020603050405020304" pitchFamily="18" charset="0"/>
            </a:rPr>
            <a:t>аренду, налогоплательщиков,</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использующих теневые схемы оплаты </a:t>
          </a:r>
          <a:r>
            <a:rPr lang="ru-RU" dirty="0" smtClean="0">
              <a:solidFill>
                <a:schemeClr val="tx1"/>
              </a:solidFill>
              <a:latin typeface="Times New Roman" panose="02020603050405020304" pitchFamily="18" charset="0"/>
              <a:cs typeface="Times New Roman" panose="02020603050405020304" pitchFamily="18" charset="0"/>
            </a:rPr>
            <a:t>труда</a:t>
          </a:r>
          <a:endParaRPr lang="ru-RU" sz="11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0.40264</cdr:x>
      <cdr:y>0.26205</cdr:y>
    </cdr:from>
    <cdr:to>
      <cdr:x>0.505</cdr:x>
      <cdr:y>0.31166</cdr:y>
    </cdr:to>
    <cdr:sp macro="" textlink="">
      <cdr:nvSpPr>
        <cdr:cNvPr id="12" name="Скругленный прямоугольник 11"/>
        <cdr:cNvSpPr/>
      </cdr:nvSpPr>
      <cdr:spPr>
        <a:xfrm xmlns:a="http://schemas.openxmlformats.org/drawingml/2006/main">
          <a:off x="3681757" y="1521310"/>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a:t>
          </a:r>
          <a:r>
            <a:rPr lang="en-US" sz="1200" b="1" dirty="0" smtClean="0">
              <a:solidFill>
                <a:schemeClr val="tx1"/>
              </a:solidFill>
              <a:latin typeface="Times New Roman" pitchFamily="18" charset="0"/>
              <a:cs typeface="Times New Roman" pitchFamily="18" charset="0"/>
            </a:rPr>
            <a:t>5,6</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0.32406</cdr:x>
      <cdr:y>0.58454</cdr:y>
    </cdr:from>
    <cdr:to>
      <cdr:x>0.42642</cdr:x>
      <cdr:y>0.63415</cdr:y>
    </cdr:to>
    <cdr:sp macro="" textlink="">
      <cdr:nvSpPr>
        <cdr:cNvPr id="15" name="Скругленный прямоугольник 14"/>
        <cdr:cNvSpPr/>
      </cdr:nvSpPr>
      <cdr:spPr>
        <a:xfrm xmlns:a="http://schemas.openxmlformats.org/drawingml/2006/main">
          <a:off x="2963176" y="339351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105,6</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0.33193</cdr:x>
      <cdr:y>0.47291</cdr:y>
    </cdr:from>
    <cdr:to>
      <cdr:x>0.43429</cdr:x>
      <cdr:y>0.52252</cdr:y>
    </cdr:to>
    <cdr:sp macro="" textlink="">
      <cdr:nvSpPr>
        <cdr:cNvPr id="16" name="Скругленный прямоугольник 15"/>
        <cdr:cNvSpPr/>
      </cdr:nvSpPr>
      <cdr:spPr>
        <a:xfrm xmlns:a="http://schemas.openxmlformats.org/drawingml/2006/main">
          <a:off x="3035184" y="2745446"/>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a:t>
          </a:r>
          <a:r>
            <a:rPr lang="en-US" sz="1200" b="1" dirty="0" smtClean="0">
              <a:solidFill>
                <a:schemeClr val="tx1"/>
              </a:solidFill>
              <a:latin typeface="Times New Roman" pitchFamily="18" charset="0"/>
              <a:cs typeface="Times New Roman" pitchFamily="18" charset="0"/>
            </a:rPr>
            <a:t>2,9</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0.49292</cdr:x>
      <cdr:y>0.40839</cdr:y>
    </cdr:from>
    <cdr:to>
      <cdr:x>0.73485</cdr:x>
      <cdr:y>0.48282</cdr:y>
    </cdr:to>
    <cdr:sp macro="" textlink="">
      <cdr:nvSpPr>
        <cdr:cNvPr id="5" name="TextBox 1"/>
        <cdr:cNvSpPr txBox="1">
          <a:spLocks xmlns:a="http://schemas.openxmlformats.org/drawingml/2006/main" noChangeArrowheads="1"/>
        </cdr:cNvSpPr>
      </cdr:nvSpPr>
      <cdr:spPr bwMode="auto">
        <a:xfrm xmlns:a="http://schemas.openxmlformats.org/drawingml/2006/main" rot="19298139">
          <a:off x="1455112" y="1705647"/>
          <a:ext cx="714177"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+2 966</a:t>
          </a: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0.42285</cdr:x>
      <cdr:y>0.32068</cdr:y>
    </cdr:from>
    <cdr:to>
      <cdr:x>0.675</cdr:x>
      <cdr:y>0.39947</cdr:y>
    </cdr:to>
    <cdr:sp macro="" textlink="">
      <cdr:nvSpPr>
        <cdr:cNvPr id="6" name="TextBox 1"/>
        <cdr:cNvSpPr txBox="1">
          <a:spLocks xmlns:a="http://schemas.openxmlformats.org/drawingml/2006/main" noChangeArrowheads="1"/>
        </cdr:cNvSpPr>
      </cdr:nvSpPr>
      <cdr:spPr bwMode="auto">
        <a:xfrm xmlns:a="http://schemas.openxmlformats.org/drawingml/2006/main" rot="19531824">
          <a:off x="1248266" y="1339288"/>
          <a:ext cx="744347"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+17,2</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0.49996</cdr:x>
      <cdr:y>0.34612</cdr:y>
    </cdr:from>
    <cdr:to>
      <cdr:x>0.66411</cdr:x>
      <cdr:y>0.43233</cdr:y>
    </cdr:to>
    <cdr:cxnSp macro="">
      <cdr:nvCxnSpPr>
        <cdr:cNvPr id="7" name="Прямая со стрелкой 6"/>
        <cdr:cNvCxnSpPr/>
      </cdr:nvCxnSpPr>
      <cdr:spPr>
        <a:xfrm xmlns:a="http://schemas.openxmlformats.org/drawingml/2006/main" flipV="1">
          <a:off x="1475889" y="1445570"/>
          <a:ext cx="484559" cy="360039"/>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0.44498</cdr:x>
      <cdr:y>0.25269</cdr:y>
    </cdr:from>
    <cdr:to>
      <cdr:x>0.69713</cdr:x>
      <cdr:y>0.33148</cdr:y>
    </cdr:to>
    <cdr:sp macro="" textlink="">
      <cdr:nvSpPr>
        <cdr:cNvPr id="2" name="TextBox 1"/>
        <cdr:cNvSpPr txBox="1">
          <a:spLocks xmlns:a="http://schemas.openxmlformats.org/drawingml/2006/main" noChangeArrowheads="1"/>
        </cdr:cNvSpPr>
      </cdr:nvSpPr>
      <cdr:spPr bwMode="auto">
        <a:xfrm xmlns:a="http://schemas.openxmlformats.org/drawingml/2006/main" rot="20106259">
          <a:off x="1313576" y="1055371"/>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+26,1</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0.48497</cdr:x>
      <cdr:y>0.28781</cdr:y>
    </cdr:from>
    <cdr:to>
      <cdr:x>0.65277</cdr:x>
      <cdr:y>0.35063</cdr:y>
    </cdr:to>
    <cdr:cxnSp macro="">
      <cdr:nvCxnSpPr>
        <cdr:cNvPr id="3" name="Прямая со стрелкой 2"/>
        <cdr:cNvCxnSpPr/>
      </cdr:nvCxnSpPr>
      <cdr:spPr>
        <a:xfrm xmlns:a="http://schemas.openxmlformats.org/drawingml/2006/main" flipV="1">
          <a:off x="1431631" y="1202019"/>
          <a:ext cx="495338" cy="262376"/>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0.48408</cdr:x>
      <cdr:y>0.32346</cdr:y>
    </cdr:from>
    <cdr:to>
      <cdr:x>0.72601</cdr:x>
      <cdr:y>0.39789</cdr:y>
    </cdr:to>
    <cdr:sp macro="" textlink="">
      <cdr:nvSpPr>
        <cdr:cNvPr id="4" name="TextBox 1"/>
        <cdr:cNvSpPr txBox="1">
          <a:spLocks xmlns:a="http://schemas.openxmlformats.org/drawingml/2006/main" noChangeArrowheads="1"/>
        </cdr:cNvSpPr>
      </cdr:nvSpPr>
      <cdr:spPr bwMode="auto">
        <a:xfrm xmlns:a="http://schemas.openxmlformats.org/drawingml/2006/main" rot="19927750">
          <a:off x="1428999" y="1350922"/>
          <a:ext cx="714177"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+4 402</a:t>
          </a:r>
          <a:endParaRPr lang="ru-RU" altLang="ru-RU" sz="1300" b="1" dirty="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0.43824</cdr:x>
      <cdr:y>0.46205</cdr:y>
    </cdr:from>
    <cdr:to>
      <cdr:x>0.71063</cdr:x>
      <cdr:y>0.54085</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93684" y="1929536"/>
          <a:ext cx="804099"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009E41"/>
              </a:solidFill>
              <a:latin typeface="Times New Roman" panose="02020603050405020304" pitchFamily="18" charset="0"/>
              <a:cs typeface="Times New Roman" panose="02020603050405020304" pitchFamily="18" charset="0"/>
            </a:rPr>
            <a:t>+</a:t>
          </a:r>
          <a:r>
            <a:rPr lang="en-US" altLang="ru-RU" sz="1300" b="1" dirty="0" smtClean="0">
              <a:solidFill>
                <a:srgbClr val="009E41"/>
              </a:solidFill>
              <a:latin typeface="Times New Roman" panose="02020603050405020304" pitchFamily="18" charset="0"/>
              <a:cs typeface="Times New Roman" panose="02020603050405020304" pitchFamily="18" charset="0"/>
            </a:rPr>
            <a:t>33,7</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+1 540</a:t>
          </a:r>
          <a:endParaRPr lang="ru-RU" altLang="ru-RU" sz="1300" b="1" dirty="0" smtClean="0">
            <a:solidFill>
              <a:srgbClr val="009E41"/>
            </a:solidFill>
            <a:latin typeface="Times New Roman" panose="02020603050405020304" pitchFamily="18" charset="0"/>
            <a:cs typeface="Times New Roman" panose="02020603050405020304" pitchFamily="18" charset="0"/>
          </a:endParaRPr>
        </a:p>
        <a:p xmlns:a="http://schemas.openxmlformats.org/drawingml/2006/main">
          <a:pPr eaLnBrk="1" hangingPunct="1">
            <a:spcBef>
              <a:spcPct val="0"/>
            </a:spcBef>
            <a:buFontTx/>
            <a:buNone/>
            <a:defRPr/>
          </a:pP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9.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10.xml><?xml version="1.0" encoding="utf-8"?>
<c:userShapes xmlns:c="http://schemas.openxmlformats.org/drawingml/2006/chart">
  <cdr:relSizeAnchor xmlns:cdr="http://schemas.openxmlformats.org/drawingml/2006/chartDrawing">
    <cdr:from>
      <cdr:x>0.58422</cdr:x>
      <cdr:y>0.31297</cdr:y>
    </cdr:from>
    <cdr:to>
      <cdr:x>0.74344</cdr:x>
      <cdr:y>0.38017</cdr:y>
    </cdr:to>
    <cdr:sp macro="" textlink="">
      <cdr:nvSpPr>
        <cdr:cNvPr id="2" name="TextBox 1"/>
        <cdr:cNvSpPr txBox="1"/>
      </cdr:nvSpPr>
      <cdr:spPr>
        <a:xfrm xmlns:a="http://schemas.openxmlformats.org/drawingml/2006/main">
          <a:off x="2747119" y="1411009"/>
          <a:ext cx="748680" cy="302971"/>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16,0%</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84,0%</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0.15517</cdr:x>
      <cdr:y>0.15457</cdr:y>
    </cdr:from>
    <cdr:to>
      <cdr:x>0.66646</cdr:x>
      <cdr:y>0.31129</cdr:y>
    </cdr:to>
    <cdr:sp macro="" textlink="">
      <cdr:nvSpPr>
        <cdr:cNvPr id="6" name="TextBox 1"/>
        <cdr:cNvSpPr txBox="1"/>
      </cdr:nvSpPr>
      <cdr:spPr>
        <a:xfrm xmlns:a="http://schemas.openxmlformats.org/drawingml/2006/main">
          <a:off x="715626" y="667824"/>
          <a:ext cx="2358049"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30 896,5 млн. рублей</a:t>
          </a:r>
        </a:p>
      </cdr:txBody>
    </cdr:sp>
  </cdr:relSizeAnchor>
  <cdr:relSizeAnchor xmlns:cdr="http://schemas.openxmlformats.org/drawingml/2006/chartDrawing">
    <cdr:from>
      <cdr:x>0.58366</cdr:x>
      <cdr:y>0.41498</cdr:y>
    </cdr:from>
    <cdr:to>
      <cdr:x>0.89938</cdr:x>
      <cdr:y>0.53165</cdr:y>
    </cdr:to>
    <cdr:sp macro="" textlink="">
      <cdr:nvSpPr>
        <cdr:cNvPr id="2" name="TextBox 1"/>
        <cdr:cNvSpPr txBox="1"/>
      </cdr:nvSpPr>
      <cdr:spPr>
        <a:xfrm xmlns:a="http://schemas.openxmlformats.org/drawingml/2006/main">
          <a:off x="2691828" y="1792899"/>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0.47374</cdr:x>
      <cdr:y>0.57531</cdr:y>
    </cdr:from>
    <cdr:to>
      <cdr:x>0.72731</cdr:x>
      <cdr:y>0.66721</cdr:y>
    </cdr:to>
    <cdr:sp macro="" textlink="">
      <cdr:nvSpPr>
        <cdr:cNvPr id="2" name="TextBox 1"/>
        <cdr:cNvSpPr txBox="1">
          <a:spLocks xmlns:a="http://schemas.openxmlformats.org/drawingml/2006/main" noChangeArrowheads="1"/>
        </cdr:cNvSpPr>
      </cdr:nvSpPr>
      <cdr:spPr bwMode="auto">
        <a:xfrm xmlns:a="http://schemas.openxmlformats.org/drawingml/2006/main" rot="19195959">
          <a:off x="1398488" y="1609750"/>
          <a:ext cx="748527" cy="25713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eaLnBrk="1" hangingPunct="1">
            <a:spcBef>
              <a:spcPct val="0"/>
            </a:spcBef>
            <a:buFontTx/>
            <a:buNone/>
            <a:defRPr/>
          </a:pPr>
          <a:r>
            <a:rPr lang="ru-RU" altLang="ru-RU" sz="1200" b="1" dirty="0">
              <a:solidFill>
                <a:srgbClr val="00B050"/>
              </a:solidFill>
              <a:latin typeface="Times New Roman" panose="02020603050405020304" pitchFamily="18" charset="0"/>
              <a:cs typeface="Times New Roman" panose="02020603050405020304" pitchFamily="18" charset="0"/>
            </a:rPr>
            <a:t>+</a:t>
          </a:r>
          <a:r>
            <a:rPr lang="ru-RU" altLang="ru-RU" sz="1200" b="1" dirty="0" smtClean="0">
              <a:solidFill>
                <a:srgbClr val="00B050"/>
              </a:solidFill>
              <a:latin typeface="Times New Roman" panose="02020603050405020304" pitchFamily="18" charset="0"/>
              <a:cs typeface="Times New Roman" panose="02020603050405020304" pitchFamily="18" charset="0"/>
            </a:rPr>
            <a:t> 2,8%</a:t>
          </a:r>
        </a:p>
      </cdr:txBody>
    </cdr:sp>
  </cdr:relSizeAnchor>
  <cdr:relSizeAnchor xmlns:cdr="http://schemas.openxmlformats.org/drawingml/2006/chartDrawing">
    <cdr:from>
      <cdr:x>0.5</cdr:x>
      <cdr:y>0.5</cdr:y>
    </cdr:from>
    <cdr:to>
      <cdr:x>0.65861</cdr:x>
      <cdr:y>0.63814</cdr:y>
    </cdr:to>
    <cdr:cxnSp macro="">
      <cdr:nvCxnSpPr>
        <cdr:cNvPr id="3" name="Прямая со стрелкой 2"/>
        <cdr:cNvCxnSpPr/>
      </cdr:nvCxnSpPr>
      <cdr:spPr>
        <a:xfrm xmlns:a="http://schemas.openxmlformats.org/drawingml/2006/main" flipV="1">
          <a:off x="1476000" y="1399017"/>
          <a:ext cx="468216" cy="386512"/>
        </a:xfrm>
        <a:prstGeom xmlns:a="http://schemas.openxmlformats.org/drawingml/2006/main" prst="straightConnector1">
          <a:avLst/>
        </a:prstGeom>
        <a:ln xmlns:a="http://schemas.openxmlformats.org/drawingml/2006/main">
          <a:solidFill>
            <a:srgbClr val="00B050"/>
          </a:solidFill>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0.44517</cdr:x>
      <cdr:y>0.44871</cdr:y>
    </cdr:from>
    <cdr:to>
      <cdr:x>0.68256</cdr:x>
      <cdr:y>0.55129</cdr:y>
    </cdr:to>
    <cdr:sp macro="" textlink="">
      <cdr:nvSpPr>
        <cdr:cNvPr id="4" name="TextBox 1"/>
        <cdr:cNvSpPr txBox="1">
          <a:spLocks xmlns:a="http://schemas.openxmlformats.org/drawingml/2006/main" noChangeArrowheads="1"/>
        </cdr:cNvSpPr>
      </cdr:nvSpPr>
      <cdr:spPr bwMode="auto">
        <a:xfrm xmlns:a="http://schemas.openxmlformats.org/drawingml/2006/main" rot="19186474">
          <a:off x="1314154" y="1255505"/>
          <a:ext cx="700750" cy="28702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00B050"/>
              </a:solidFill>
              <a:latin typeface="Times New Roman" panose="02020603050405020304" pitchFamily="18" charset="0"/>
              <a:cs typeface="Times New Roman" panose="02020603050405020304" pitchFamily="18" charset="0"/>
            </a:rPr>
            <a:t>+ 351,0 </a:t>
          </a:r>
        </a:p>
      </cdr:txBody>
    </cdr:sp>
  </cdr:relSizeAnchor>
</c:userShapes>
</file>

<file path=ppt/drawings/drawing13.xml><?xml version="1.0" encoding="utf-8"?>
<c:userShapes xmlns:c="http://schemas.openxmlformats.org/drawingml/2006/chart">
  <cdr:relSizeAnchor xmlns:cdr="http://schemas.openxmlformats.org/drawingml/2006/chartDrawing">
    <cdr:from>
      <cdr:x>0.82695</cdr:x>
      <cdr:y>0.15532</cdr:y>
    </cdr:from>
    <cdr:to>
      <cdr:x>0.98359</cdr:x>
      <cdr:y>0.32901</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61725" y="759738"/>
          <a:ext cx="1034557" cy="849597"/>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0.35315</cdr:x>
      <cdr:y>0.28803</cdr:y>
    </cdr:from>
    <cdr:to>
      <cdr:x>0.44037</cdr:x>
      <cdr:y>0.33214</cdr:y>
    </cdr:to>
    <cdr:sp macro="" textlink="">
      <cdr:nvSpPr>
        <cdr:cNvPr id="5" name="TextBox 1"/>
        <cdr:cNvSpPr txBox="1"/>
      </cdr:nvSpPr>
      <cdr:spPr>
        <a:xfrm xmlns:a="http://schemas.openxmlformats.org/drawingml/2006/main">
          <a:off x="2332475" y="1408864"/>
          <a:ext cx="576060" cy="215763"/>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b="1" dirty="0">
              <a:latin typeface="Times New Roman" panose="02020603050405020304" pitchFamily="18" charset="0"/>
              <a:cs typeface="Times New Roman" panose="02020603050405020304" pitchFamily="18" charset="0"/>
            </a:rPr>
            <a:t>8</a:t>
          </a:r>
          <a:r>
            <a:rPr lang="ru-RU" b="1" dirty="0" smtClean="0">
              <a:latin typeface="Times New Roman" panose="02020603050405020304" pitchFamily="18" charset="0"/>
              <a:cs typeface="Times New Roman" panose="02020603050405020304" pitchFamily="18" charset="0"/>
            </a:rPr>
            <a:t>,2</a:t>
          </a:r>
          <a:r>
            <a:rPr lang="ru-RU" sz="1100" b="1" dirty="0" smtClean="0">
              <a:solidFill>
                <a:schemeClr val="tx1"/>
              </a:solidFill>
              <a:effectLst/>
              <a:latin typeface="Times New Roman" panose="02020603050405020304" pitchFamily="18" charset="0"/>
              <a:cs typeface="Times New Roman" panose="02020603050405020304" pitchFamily="18" charset="0"/>
            </a:rPr>
            <a:t>%</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0.30958</cdr:x>
      <cdr:y>0.5381</cdr:y>
    </cdr:from>
    <cdr:to>
      <cdr:x>0.40771</cdr:x>
      <cdr:y>0.59253</cdr:y>
    </cdr:to>
    <cdr:sp macro="" textlink="">
      <cdr:nvSpPr>
        <cdr:cNvPr id="6" name="TextBox 1"/>
        <cdr:cNvSpPr txBox="1"/>
      </cdr:nvSpPr>
      <cdr:spPr>
        <a:xfrm xmlns:a="http://schemas.openxmlformats.org/drawingml/2006/main">
          <a:off x="2044696" y="2632087"/>
          <a:ext cx="648117" cy="26624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10,5</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0.5812</cdr:x>
      <cdr:y>0.35227</cdr:y>
    </cdr:from>
    <cdr:to>
      <cdr:x>0.66842</cdr:x>
      <cdr:y>0.40642</cdr:y>
    </cdr:to>
    <cdr:sp macro="" textlink="">
      <cdr:nvSpPr>
        <cdr:cNvPr id="8" name="TextBox 1"/>
        <cdr:cNvSpPr txBox="1"/>
      </cdr:nvSpPr>
      <cdr:spPr>
        <a:xfrm xmlns:a="http://schemas.openxmlformats.org/drawingml/2006/main">
          <a:off x="3838636" y="1723106"/>
          <a:ext cx="576060" cy="264873"/>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3%</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0.4921</cdr:x>
      <cdr:y>0.57228</cdr:y>
    </cdr:from>
    <cdr:to>
      <cdr:x>0.5804</cdr:x>
      <cdr:y>0.6311</cdr:y>
    </cdr:to>
    <cdr:sp macro="" textlink="">
      <cdr:nvSpPr>
        <cdr:cNvPr id="11" name="TextBox 1"/>
        <cdr:cNvSpPr txBox="1"/>
      </cdr:nvSpPr>
      <cdr:spPr>
        <a:xfrm xmlns:a="http://schemas.openxmlformats.org/drawingml/2006/main">
          <a:off x="3250179" y="2799274"/>
          <a:ext cx="583193" cy="287716"/>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45,3%</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0.30782</cdr:x>
      <cdr:y>0.40398</cdr:y>
    </cdr:from>
    <cdr:to>
      <cdr:x>0.42516</cdr:x>
      <cdr:y>0.4628</cdr:y>
    </cdr:to>
    <cdr:sp macro="" textlink="">
      <cdr:nvSpPr>
        <cdr:cNvPr id="12" name="TextBox 1"/>
        <cdr:cNvSpPr txBox="1"/>
      </cdr:nvSpPr>
      <cdr:spPr>
        <a:xfrm xmlns:a="http://schemas.openxmlformats.org/drawingml/2006/main">
          <a:off x="2033057" y="1976065"/>
          <a:ext cx="774993" cy="2877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14,4%</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0.49256</cdr:x>
      <cdr:y>0.29134</cdr:y>
    </cdr:from>
    <cdr:to>
      <cdr:x>0.58197</cdr:x>
      <cdr:y>0.35017</cdr:y>
    </cdr:to>
    <cdr:sp macro="" textlink="">
      <cdr:nvSpPr>
        <cdr:cNvPr id="14" name="TextBox 1"/>
        <cdr:cNvSpPr txBox="1"/>
      </cdr:nvSpPr>
      <cdr:spPr>
        <a:xfrm xmlns:a="http://schemas.openxmlformats.org/drawingml/2006/main">
          <a:off x="3253214" y="1426547"/>
          <a:ext cx="590524" cy="288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14,8%</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0.41092</cdr:x>
      <cdr:y>0.24536</cdr:y>
    </cdr:from>
    <cdr:to>
      <cdr:x>0.49814</cdr:x>
      <cdr:y>0.28947</cdr:y>
    </cdr:to>
    <cdr:sp macro="" textlink="">
      <cdr:nvSpPr>
        <cdr:cNvPr id="17" name="TextBox 1"/>
        <cdr:cNvSpPr txBox="1"/>
      </cdr:nvSpPr>
      <cdr:spPr>
        <a:xfrm xmlns:a="http://schemas.openxmlformats.org/drawingml/2006/main">
          <a:off x="2713978" y="1200172"/>
          <a:ext cx="576060" cy="21576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b="1" dirty="0">
              <a:latin typeface="Times New Roman" panose="02020603050405020304" pitchFamily="18" charset="0"/>
              <a:cs typeface="Times New Roman" panose="02020603050405020304" pitchFamily="18" charset="0"/>
            </a:rPr>
            <a:t>3</a:t>
          </a:r>
          <a:r>
            <a:rPr lang="ru-RU" b="1" dirty="0" smtClean="0">
              <a:latin typeface="Times New Roman" panose="02020603050405020304" pitchFamily="18" charset="0"/>
              <a:cs typeface="Times New Roman" panose="02020603050405020304" pitchFamily="18" charset="0"/>
            </a:rPr>
            <a:t>,3</a:t>
          </a:r>
          <a:r>
            <a:rPr lang="ru-RU" sz="1100" b="1" dirty="0" smtClean="0">
              <a:solidFill>
                <a:schemeClr val="tx1"/>
              </a:solidFill>
              <a:effectLst/>
              <a:latin typeface="Times New Roman" panose="02020603050405020304" pitchFamily="18" charset="0"/>
              <a:cs typeface="Times New Roman" panose="02020603050405020304" pitchFamily="18" charset="0"/>
            </a:rPr>
            <a:t>%</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0.47614</cdr:x>
      <cdr:y>0.58518</cdr:y>
    </cdr:from>
    <cdr:to>
      <cdr:x>0.73418</cdr:x>
      <cdr:y>0.67957</cdr:y>
    </cdr:to>
    <cdr:sp macro="" textlink="">
      <cdr:nvSpPr>
        <cdr:cNvPr id="2" name="TextBox 1"/>
        <cdr:cNvSpPr txBox="1">
          <a:spLocks xmlns:a="http://schemas.openxmlformats.org/drawingml/2006/main" noChangeArrowheads="1"/>
        </cdr:cNvSpPr>
      </cdr:nvSpPr>
      <cdr:spPr bwMode="auto">
        <a:xfrm xmlns:a="http://schemas.openxmlformats.org/drawingml/2006/main" rot="19655260">
          <a:off x="1405575" y="1671407"/>
          <a:ext cx="761734" cy="26960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00B050"/>
              </a:solidFill>
              <a:latin typeface="Times New Roman" panose="02020603050405020304" pitchFamily="18" charset="0"/>
              <a:cs typeface="Times New Roman" panose="02020603050405020304" pitchFamily="18" charset="0"/>
            </a:rPr>
            <a:t>+ 2,2%</a:t>
          </a:r>
        </a:p>
      </cdr:txBody>
    </cdr:sp>
  </cdr:relSizeAnchor>
  <cdr:relSizeAnchor xmlns:cdr="http://schemas.openxmlformats.org/drawingml/2006/chartDrawing">
    <cdr:from>
      <cdr:x>0.49616</cdr:x>
      <cdr:y>0.53026</cdr:y>
    </cdr:from>
    <cdr:to>
      <cdr:x>0.66691</cdr:x>
      <cdr:y>0.64191</cdr:y>
    </cdr:to>
    <cdr:cxnSp macro="">
      <cdr:nvCxnSpPr>
        <cdr:cNvPr id="3" name="Прямая со стрелкой 2"/>
        <cdr:cNvCxnSpPr/>
      </cdr:nvCxnSpPr>
      <cdr:spPr>
        <a:xfrm xmlns:a="http://schemas.openxmlformats.org/drawingml/2006/main" flipV="1">
          <a:off x="1464663" y="1514557"/>
          <a:ext cx="504056" cy="318905"/>
        </a:xfrm>
        <a:prstGeom xmlns:a="http://schemas.openxmlformats.org/drawingml/2006/main" prst="straightConnector1">
          <a:avLst/>
        </a:prstGeom>
        <a:ln xmlns:a="http://schemas.openxmlformats.org/drawingml/2006/main">
          <a:solidFill>
            <a:srgbClr val="00B050"/>
          </a:solidFill>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0.45275</cdr:x>
      <cdr:y>0.48565</cdr:y>
    </cdr:from>
    <cdr:to>
      <cdr:x>0.68219</cdr:x>
      <cdr:y>0.57923</cdr:y>
    </cdr:to>
    <cdr:sp macro="" textlink="">
      <cdr:nvSpPr>
        <cdr:cNvPr id="4" name="TextBox 1"/>
        <cdr:cNvSpPr txBox="1">
          <a:spLocks xmlns:a="http://schemas.openxmlformats.org/drawingml/2006/main" noChangeArrowheads="1"/>
        </cdr:cNvSpPr>
      </cdr:nvSpPr>
      <cdr:spPr bwMode="auto">
        <a:xfrm xmlns:a="http://schemas.openxmlformats.org/drawingml/2006/main" rot="19518630">
          <a:off x="1336512" y="1387127"/>
          <a:ext cx="677307" cy="26728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defRPr/>
          </a:pPr>
          <a:r>
            <a:rPr lang="ru-RU" altLang="ru-RU" sz="1200" b="1" dirty="0" smtClean="0">
              <a:solidFill>
                <a:srgbClr val="00B050"/>
              </a:solidFill>
              <a:latin typeface="Times New Roman" panose="02020603050405020304" pitchFamily="18" charset="0"/>
              <a:cs typeface="Times New Roman" panose="02020603050405020304" pitchFamily="18" charset="0"/>
            </a:rPr>
            <a:t>+ 295,0</a:t>
          </a:r>
          <a:endParaRPr lang="ru-RU" altLang="ru-RU" sz="1200" b="1" dirty="0">
            <a:solidFill>
              <a:srgbClr val="00B050"/>
            </a:solidFill>
            <a:latin typeface="Times New Roman" panose="02020603050405020304" pitchFamily="18" charset="0"/>
            <a:cs typeface="Times New Roman" panose="02020603050405020304" pitchFamily="18"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ru-RU" sz="1400" b="1" dirty="0">
            <a:latin typeface="TimesET" pitchFamily="2" charset="0"/>
          </a:endParaRPr>
        </a:p>
      </cdr:txBody>
    </cdr:sp>
  </cdr:relSizeAnchor>
  <cdr:relSizeAnchor xmlns:cdr="http://schemas.openxmlformats.org/drawingml/2006/chartDrawing">
    <cdr:from>
      <cdr:x>0.46238</cdr:x>
      <cdr:y>0.375</cdr:y>
    </cdr:from>
    <cdr:to>
      <cdr:x>0.55091</cdr:x>
      <cdr:y>0.51541</cdr:y>
    </cdr:to>
    <cdr:cxnSp macro="">
      <cdr:nvCxnSpPr>
        <cdr:cNvPr id="5" name="Прямая со стрелкой 4"/>
        <cdr:cNvCxnSpPr/>
      </cdr:nvCxnSpPr>
      <cdr:spPr>
        <a:xfrm xmlns:a="http://schemas.openxmlformats.org/drawingml/2006/main" rot="3240000" flipV="1">
          <a:off x="1691208" y="2160246"/>
          <a:ext cx="738107" cy="360023"/>
        </a:xfrm>
        <a:prstGeom xmlns:a="http://schemas.openxmlformats.org/drawingml/2006/main" prst="straightConnector1">
          <a:avLst/>
        </a:prstGeom>
        <a:ln xmlns:a="http://schemas.openxmlformats.org/drawingml/2006/main" w="38100">
          <a:solidFill>
            <a:srgbClr val="FF0000"/>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0.39238</cdr:x>
      <cdr:y>0.37355</cdr:y>
    </cdr:from>
    <cdr:to>
      <cdr:x>0.60716</cdr:x>
      <cdr:y>0.45363</cdr:y>
    </cdr:to>
    <cdr:sp macro="" textlink="">
      <cdr:nvSpPr>
        <cdr:cNvPr id="7" name="TextBox 1"/>
        <cdr:cNvSpPr txBox="1"/>
      </cdr:nvSpPr>
      <cdr:spPr>
        <a:xfrm xmlns:a="http://schemas.openxmlformats.org/drawingml/2006/main" rot="1620000">
          <a:off x="1595620" y="1963610"/>
          <a:ext cx="873398" cy="420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FF0000"/>
              </a:solidFill>
              <a:latin typeface="Times New Roman" panose="02020603050405020304" pitchFamily="18" charset="0"/>
              <a:cs typeface="Times New Roman" panose="02020603050405020304" pitchFamily="18" charset="0"/>
            </a:rPr>
            <a:t>-798,5</a:t>
          </a:r>
          <a:endParaRPr lang="ru-RU" sz="1400" b="1"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0.38807</cdr:x>
      <cdr:y>0.45022</cdr:y>
    </cdr:from>
    <cdr:to>
      <cdr:x>0.58463</cdr:x>
      <cdr:y>0.53029</cdr:y>
    </cdr:to>
    <cdr:sp macro="" textlink="">
      <cdr:nvSpPr>
        <cdr:cNvPr id="8" name="TextBox 1"/>
        <cdr:cNvSpPr txBox="1"/>
      </cdr:nvSpPr>
      <cdr:spPr>
        <a:xfrm xmlns:a="http://schemas.openxmlformats.org/drawingml/2006/main" rot="1740000">
          <a:off x="1578097" y="2366594"/>
          <a:ext cx="799307" cy="4208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FF0000"/>
              </a:solidFill>
              <a:latin typeface="Times New Roman" panose="02020603050405020304" pitchFamily="18" charset="0"/>
              <a:cs typeface="Times New Roman" panose="02020603050405020304" pitchFamily="18" charset="0"/>
            </a:rPr>
            <a:t>-8,4%</a:t>
          </a:r>
          <a:endParaRPr lang="ru-RU" sz="1400" b="1"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0.36245</cdr:x>
      <cdr:y>0.45054</cdr:y>
    </cdr:from>
    <cdr:to>
      <cdr:x>0.67824</cdr:x>
      <cdr:y>0.53697</cdr:y>
    </cdr:to>
    <cdr:sp macro="" textlink="">
      <cdr:nvSpPr>
        <cdr:cNvPr id="6" name="TextBox 25"/>
        <cdr:cNvSpPr txBox="1"/>
      </cdr:nvSpPr>
      <cdr:spPr>
        <a:xfrm xmlns:a="http://schemas.openxmlformats.org/drawingml/2006/main">
          <a:off x="2022512" y="2566944"/>
          <a:ext cx="1762144" cy="492434"/>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fontAlgn="auto">
            <a:spcBef>
              <a:spcPts val="0"/>
            </a:spcBef>
            <a:spcAft>
              <a:spcPts val="0"/>
            </a:spcAft>
          </a:pP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8 733,8</a:t>
          </a:r>
          <a:endParaRPr lang="ru-RU" sz="2600" b="1" cap="all"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0.83069</cdr:x>
      <cdr:y>0.46578</cdr:y>
    </cdr:from>
    <cdr:to>
      <cdr:x>0.87711</cdr:x>
      <cdr:y>0.49105</cdr:y>
    </cdr:to>
    <cdr:cxnSp macro="">
      <cdr:nvCxnSpPr>
        <cdr:cNvPr id="8" name="Прямая соединительная линия 7"/>
        <cdr:cNvCxnSpPr/>
      </cdr:nvCxnSpPr>
      <cdr:spPr>
        <a:xfrm xmlns:a="http://schemas.openxmlformats.org/drawingml/2006/main" flipV="1">
          <a:off x="4635369" y="2653756"/>
          <a:ext cx="259019" cy="1440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0.32387</cdr:x>
      <cdr:y>0</cdr:y>
    </cdr:from>
    <cdr:to>
      <cdr:x>0.63908</cdr:x>
      <cdr:y>0.11344</cdr:y>
    </cdr:to>
    <cdr:sp macro="" textlink="">
      <cdr:nvSpPr>
        <cdr:cNvPr id="16" name="TextBox 7"/>
        <cdr:cNvSpPr txBox="1"/>
      </cdr:nvSpPr>
      <cdr:spPr>
        <a:xfrm xmlns:a="http://schemas.openxmlformats.org/drawingml/2006/main">
          <a:off x="1807255" y="-991268"/>
          <a:ext cx="1758908" cy="646323"/>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Капремонт, ремонт и содержание автодорог местного значения</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0.49037</cdr:x>
      <cdr:y>0.1119</cdr:y>
    </cdr:from>
    <cdr:to>
      <cdr:x>0.49037</cdr:x>
      <cdr:y>0.20125</cdr:y>
    </cdr:to>
    <cdr:cxnSp macro="">
      <cdr:nvCxnSpPr>
        <cdr:cNvPr id="17" name="Прямая соединительная линия 16"/>
        <cdr:cNvCxnSpPr/>
      </cdr:nvCxnSpPr>
      <cdr:spPr>
        <a:xfrm xmlns:a="http://schemas.openxmlformats.org/drawingml/2006/main">
          <a:off x="2736305" y="637532"/>
          <a:ext cx="16" cy="509087"/>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0.1486</cdr:x>
      <cdr:y>0.41461</cdr:y>
    </cdr:from>
    <cdr:to>
      <cdr:x>0.21272</cdr:x>
      <cdr:y>0.46517</cdr:y>
    </cdr:to>
    <cdr:cxnSp macro="">
      <cdr:nvCxnSpPr>
        <cdr:cNvPr id="22" name="Прямая соединительная линия 21"/>
        <cdr:cNvCxnSpPr/>
      </cdr:nvCxnSpPr>
      <cdr:spPr>
        <a:xfrm xmlns:a="http://schemas.openxmlformats.org/drawingml/2006/main">
          <a:off x="829206" y="2362242"/>
          <a:ext cx="357813" cy="28803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0.60651</cdr:x>
      <cdr:y>0.78174</cdr:y>
    </cdr:from>
    <cdr:to>
      <cdr:x>0.6988</cdr:x>
      <cdr:y>0.80055</cdr:y>
    </cdr:to>
    <cdr:cxnSp macro="">
      <cdr:nvCxnSpPr>
        <cdr:cNvPr id="23" name="Прямая соединительная линия 22"/>
        <cdr:cNvCxnSpPr/>
      </cdr:nvCxnSpPr>
      <cdr:spPr>
        <a:xfrm xmlns:a="http://schemas.openxmlformats.org/drawingml/2006/main" flipH="1" flipV="1">
          <a:off x="3384377" y="4453956"/>
          <a:ext cx="515020" cy="10717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0.68393</cdr:x>
      <cdr:y>0.70591</cdr:y>
    </cdr:from>
    <cdr:to>
      <cdr:x>1</cdr:x>
      <cdr:y>0.85716</cdr:y>
    </cdr:to>
    <cdr:sp macro="" textlink="">
      <cdr:nvSpPr>
        <cdr:cNvPr id="29" name="TextBox 7"/>
        <cdr:cNvSpPr txBox="1"/>
      </cdr:nvSpPr>
      <cdr:spPr>
        <a:xfrm xmlns:a="http://schemas.openxmlformats.org/drawingml/2006/main">
          <a:off x="3816425" y="4021908"/>
          <a:ext cx="1763688"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Внедрение автоматических </a:t>
          </a:r>
          <a:r>
            <a:rPr lang="ru-RU" sz="1400" b="0" dirty="0" smtClean="0">
              <a:latin typeface="Times New Roman" panose="02020603050405020304" pitchFamily="18" charset="0"/>
              <a:cs typeface="Times New Roman" panose="02020603050405020304" pitchFamily="18" charset="0"/>
            </a:rPr>
            <a:t>пунктов </a:t>
          </a:r>
          <a:r>
            <a:rPr lang="ru-RU" sz="1400" b="0" dirty="0">
              <a:latin typeface="Times New Roman" panose="02020603050405020304" pitchFamily="18" charset="0"/>
              <a:cs typeface="Times New Roman" panose="02020603050405020304" pitchFamily="18" charset="0"/>
            </a:rPr>
            <a:t>весового и габаритного контроля</a:t>
          </a:r>
        </a:p>
      </cdr:txBody>
    </cdr:sp>
  </cdr:relSizeAnchor>
  <cdr:relSizeAnchor xmlns:cdr="http://schemas.openxmlformats.org/drawingml/2006/chartDrawing">
    <cdr:from>
      <cdr:x>0.2968</cdr:x>
      <cdr:y>0.78174</cdr:y>
    </cdr:from>
    <cdr:to>
      <cdr:x>0.40004</cdr:x>
      <cdr:y>0.85445</cdr:y>
    </cdr:to>
    <cdr:cxnSp macro="">
      <cdr:nvCxnSpPr>
        <cdr:cNvPr id="30" name="Прямая соединительная линия 29"/>
        <cdr:cNvCxnSpPr/>
      </cdr:nvCxnSpPr>
      <cdr:spPr>
        <a:xfrm xmlns:a="http://schemas.openxmlformats.org/drawingml/2006/main" flipV="1">
          <a:off x="1656185" y="4453956"/>
          <a:ext cx="576064" cy="414279"/>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0.20647</cdr:x>
      <cdr:y>0.71855</cdr:y>
    </cdr:from>
    <cdr:to>
      <cdr:x>0.29165</cdr:x>
      <cdr:y>0.74383</cdr:y>
    </cdr:to>
    <cdr:cxnSp macro="">
      <cdr:nvCxnSpPr>
        <cdr:cNvPr id="20" name="Прямая соединительная линия 19"/>
        <cdr:cNvCxnSpPr/>
      </cdr:nvCxnSpPr>
      <cdr:spPr>
        <a:xfrm xmlns:a="http://schemas.openxmlformats.org/drawingml/2006/main" flipV="1">
          <a:off x="1152129" y="4093916"/>
          <a:ext cx="475307" cy="1440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0.00645</cdr:x>
      <cdr:y>0.84493</cdr:y>
    </cdr:from>
    <cdr:to>
      <cdr:x>0.35487</cdr:x>
      <cdr:y>0.95837</cdr:y>
    </cdr:to>
    <cdr:sp macro="" textlink="">
      <cdr:nvSpPr>
        <cdr:cNvPr id="24" name="TextBox 7"/>
        <cdr:cNvSpPr txBox="1"/>
      </cdr:nvSpPr>
      <cdr:spPr>
        <a:xfrm xmlns:a="http://schemas.openxmlformats.org/drawingml/2006/main">
          <a:off x="36001" y="4813996"/>
          <a:ext cx="1944223" cy="646323"/>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Строительство и </a:t>
          </a:r>
          <a:r>
            <a:rPr lang="ru-RU" sz="1400" b="0" dirty="0">
              <a:solidFill>
                <a:prstClr val="black"/>
              </a:solidFill>
              <a:latin typeface="Times New Roman" panose="02020603050405020304" pitchFamily="18" charset="0"/>
              <a:cs typeface="Times New Roman" panose="02020603050405020304" pitchFamily="18" charset="0"/>
            </a:rPr>
            <a:t>реконструкция автодорог местного </a:t>
          </a:r>
          <a:r>
            <a:rPr lang="ru-RU" sz="1400" b="0" dirty="0" smtClean="0">
              <a:solidFill>
                <a:prstClr val="black"/>
              </a:solidFill>
              <a:latin typeface="Times New Roman" panose="02020603050405020304" pitchFamily="18" charset="0"/>
              <a:cs typeface="Times New Roman" panose="02020603050405020304" pitchFamily="18" charset="0"/>
            </a:rPr>
            <a:t>значения </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0.52908</cdr:x>
      <cdr:y>0.81654</cdr:y>
    </cdr:from>
    <cdr:to>
      <cdr:x>0.52908</cdr:x>
      <cdr:y>0.8671</cdr:y>
    </cdr:to>
    <cdr:cxnSp macro="">
      <cdr:nvCxnSpPr>
        <cdr:cNvPr id="25" name="Прямая соединительная линия 24"/>
        <cdr:cNvCxnSpPr/>
      </cdr:nvCxnSpPr>
      <cdr:spPr>
        <a:xfrm xmlns:a="http://schemas.openxmlformats.org/drawingml/2006/main" flipV="1">
          <a:off x="2952329" y="4652215"/>
          <a:ext cx="0" cy="28806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0.26356</cdr:y>
    </cdr:from>
    <cdr:to>
      <cdr:x>0.24518</cdr:x>
      <cdr:y>0.377</cdr:y>
    </cdr:to>
    <cdr:sp macro="" textlink="">
      <cdr:nvSpPr>
        <cdr:cNvPr id="35" name="TextBox 7"/>
        <cdr:cNvSpPr txBox="1"/>
      </cdr:nvSpPr>
      <cdr:spPr>
        <a:xfrm xmlns:a="http://schemas.openxmlformats.org/drawingml/2006/main">
          <a:off x="0" y="1501628"/>
          <a:ext cx="1368132" cy="646322"/>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Поддержка местных инициатив</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0.32026</cdr:x>
      <cdr:y>0.84874</cdr:y>
    </cdr:from>
    <cdr:to>
      <cdr:x>0.68254</cdr:x>
      <cdr:y>1</cdr:y>
    </cdr:to>
    <cdr:sp macro="" textlink="">
      <cdr:nvSpPr>
        <cdr:cNvPr id="26" name="TextBox 7"/>
        <cdr:cNvSpPr txBox="1"/>
      </cdr:nvSpPr>
      <cdr:spPr>
        <a:xfrm xmlns:a="http://schemas.openxmlformats.org/drawingml/2006/main">
          <a:off x="1787093" y="4835683"/>
          <a:ext cx="2021563" cy="86180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Проектирование,  строительство, реконструкция автодорог регионального значения</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0.69684</cdr:x>
      <cdr:y>0.21752</cdr:y>
    </cdr:from>
    <cdr:to>
      <cdr:x>0.72634</cdr:x>
      <cdr:y>0.26848</cdr:y>
    </cdr:to>
    <cdr:cxnSp macro="">
      <cdr:nvCxnSpPr>
        <cdr:cNvPr id="27" name="Прямая соединительная линия 26"/>
        <cdr:cNvCxnSpPr/>
      </cdr:nvCxnSpPr>
      <cdr:spPr>
        <a:xfrm xmlns:a="http://schemas.openxmlformats.org/drawingml/2006/main" flipV="1">
          <a:off x="3888433" y="1239328"/>
          <a:ext cx="164613" cy="29034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0.7097</cdr:x>
      <cdr:y>0.14981</cdr:y>
    </cdr:from>
    <cdr:to>
      <cdr:x>0.83484</cdr:x>
      <cdr:y>0.19303</cdr:y>
    </cdr:to>
    <cdr:sp macro="" textlink="">
      <cdr:nvSpPr>
        <cdr:cNvPr id="19" name="TextBox 7"/>
        <cdr:cNvSpPr txBox="1"/>
      </cdr:nvSpPr>
      <cdr:spPr>
        <a:xfrm xmlns:a="http://schemas.openxmlformats.org/drawingml/2006/main">
          <a:off x="3960193" y="853556"/>
          <a:ext cx="698295"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1,4%</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0.50327</cdr:x>
      <cdr:y>0.12454</cdr:y>
    </cdr:from>
    <cdr:to>
      <cdr:x>0.62841</cdr:x>
      <cdr:y>0.16776</cdr:y>
    </cdr:to>
    <cdr:sp macro="" textlink="">
      <cdr:nvSpPr>
        <cdr:cNvPr id="21" name="TextBox 7"/>
        <cdr:cNvSpPr txBox="1"/>
      </cdr:nvSpPr>
      <cdr:spPr>
        <a:xfrm xmlns:a="http://schemas.openxmlformats.org/drawingml/2006/main">
          <a:off x="2808313" y="709540"/>
          <a:ext cx="698295"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30</a:t>
          </a:r>
          <a:r>
            <a:rPr lang="en-US" sz="1600" b="1" dirty="0" smtClean="0">
              <a:latin typeface="Times New Roman" panose="02020603050405020304" pitchFamily="18" charset="0"/>
              <a:cs typeface="Times New Roman" panose="02020603050405020304" pitchFamily="18" charset="0"/>
            </a:rPr>
            <a:t>,</a:t>
          </a:r>
          <a:r>
            <a:rPr lang="ru-RU" sz="1600" b="1" dirty="0" smtClean="0">
              <a:latin typeface="Times New Roman" panose="02020603050405020304" pitchFamily="18" charset="0"/>
              <a:cs typeface="Times New Roman" panose="02020603050405020304" pitchFamily="18" charset="0"/>
            </a:rPr>
            <a:t>0%</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0.05552</cdr:x>
      <cdr:y>0.36794</cdr:y>
    </cdr:from>
    <cdr:to>
      <cdr:x>0.18066</cdr:x>
      <cdr:y>0.41116</cdr:y>
    </cdr:to>
    <cdr:sp macro="" textlink="">
      <cdr:nvSpPr>
        <cdr:cNvPr id="28" name="TextBox 7"/>
        <cdr:cNvSpPr txBox="1"/>
      </cdr:nvSpPr>
      <cdr:spPr>
        <a:xfrm xmlns:a="http://schemas.openxmlformats.org/drawingml/2006/main">
          <a:off x="309818" y="2096336"/>
          <a:ext cx="698295" cy="246246"/>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13,1%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0.14712</cdr:x>
      <cdr:y>0.79493</cdr:y>
    </cdr:from>
    <cdr:to>
      <cdr:x>0.27225</cdr:x>
      <cdr:y>0.83815</cdr:y>
    </cdr:to>
    <cdr:sp macro="" textlink="">
      <cdr:nvSpPr>
        <cdr:cNvPr id="32" name="TextBox 7"/>
        <cdr:cNvSpPr txBox="1"/>
      </cdr:nvSpPr>
      <cdr:spPr>
        <a:xfrm xmlns:a="http://schemas.openxmlformats.org/drawingml/2006/main">
          <a:off x="820922" y="4529092"/>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5,1%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0.1181</cdr:x>
      <cdr:y>0.94604</cdr:y>
    </cdr:from>
    <cdr:to>
      <cdr:x>0.24323</cdr:x>
      <cdr:y>0.98926</cdr:y>
    </cdr:to>
    <cdr:sp macro="" textlink="">
      <cdr:nvSpPr>
        <cdr:cNvPr id="33" name="TextBox 7"/>
        <cdr:cNvSpPr txBox="1"/>
      </cdr:nvSpPr>
      <cdr:spPr>
        <a:xfrm xmlns:a="http://schemas.openxmlformats.org/drawingml/2006/main">
          <a:off x="658993" y="5390060"/>
          <a:ext cx="698239"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7,1%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0.65114</cdr:x>
      <cdr:y>0.95678</cdr:y>
    </cdr:from>
    <cdr:to>
      <cdr:x>0.77627</cdr:x>
      <cdr:y>1</cdr:y>
    </cdr:to>
    <cdr:sp macro="" textlink="">
      <cdr:nvSpPr>
        <cdr:cNvPr id="34" name="TextBox 7"/>
        <cdr:cNvSpPr txBox="1"/>
      </cdr:nvSpPr>
      <cdr:spPr>
        <a:xfrm xmlns:a="http://schemas.openxmlformats.org/drawingml/2006/main">
          <a:off x="3633446" y="5451239"/>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3,8%</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0.79577</cdr:x>
      <cdr:y>0.86764</cdr:y>
    </cdr:from>
    <cdr:to>
      <cdr:x>0.92091</cdr:x>
      <cdr:y>0.91086</cdr:y>
    </cdr:to>
    <cdr:sp macro="" textlink="">
      <cdr:nvSpPr>
        <cdr:cNvPr id="36" name="TextBox 7"/>
        <cdr:cNvSpPr txBox="1"/>
      </cdr:nvSpPr>
      <cdr:spPr>
        <a:xfrm xmlns:a="http://schemas.openxmlformats.org/drawingml/2006/main">
          <a:off x="4440469" y="4943339"/>
          <a:ext cx="698295"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0,1%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0.84308</cdr:x>
      <cdr:y>0.41461</cdr:y>
    </cdr:from>
    <cdr:to>
      <cdr:x>0.96822</cdr:x>
      <cdr:y>0.45783</cdr:y>
    </cdr:to>
    <cdr:sp macro="" textlink="">
      <cdr:nvSpPr>
        <cdr:cNvPr id="37" name="TextBox 7"/>
        <cdr:cNvSpPr txBox="1"/>
      </cdr:nvSpPr>
      <cdr:spPr>
        <a:xfrm xmlns:a="http://schemas.openxmlformats.org/drawingml/2006/main">
          <a:off x="4704474" y="2362242"/>
          <a:ext cx="698295" cy="246246"/>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34,2%</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cdr:x>
      <cdr:y>0.65536</cdr:y>
    </cdr:from>
    <cdr:to>
      <cdr:x>0.20647</cdr:x>
      <cdr:y>0.84494</cdr:y>
    </cdr:to>
    <cdr:sp macro="" textlink="">
      <cdr:nvSpPr>
        <cdr:cNvPr id="39" name="TextBox 7"/>
        <cdr:cNvSpPr txBox="1"/>
      </cdr:nvSpPr>
      <cdr:spPr>
        <a:xfrm xmlns:a="http://schemas.openxmlformats.org/drawingml/2006/main">
          <a:off x="0" y="3733876"/>
          <a:ext cx="1152126" cy="1080129"/>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Внедрение камер фото- и видеофиксации нарушений ПДД</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0.65812</cdr:x>
      <cdr:y>0.00061</cdr:y>
    </cdr:from>
    <cdr:to>
      <cdr:x>0.90811</cdr:x>
      <cdr:y>0.15186</cdr:y>
    </cdr:to>
    <cdr:sp macro="" textlink="">
      <cdr:nvSpPr>
        <cdr:cNvPr id="40" name="TextBox 7"/>
        <cdr:cNvSpPr txBox="1"/>
      </cdr:nvSpPr>
      <cdr:spPr>
        <a:xfrm xmlns:a="http://schemas.openxmlformats.org/drawingml/2006/main">
          <a:off x="3672409" y="3502"/>
          <a:ext cx="1394973" cy="8617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Обеспечение деятельности казенных учреждений</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cdr:x>
      <cdr:y>0.47842</cdr:y>
    </cdr:from>
    <cdr:to>
      <cdr:x>0.27099</cdr:x>
      <cdr:y>0.62967</cdr:y>
    </cdr:to>
    <cdr:sp macro="" textlink="">
      <cdr:nvSpPr>
        <cdr:cNvPr id="41" name="TextBox 7"/>
        <cdr:cNvSpPr txBox="1"/>
      </cdr:nvSpPr>
      <cdr:spPr>
        <a:xfrm xmlns:a="http://schemas.openxmlformats.org/drawingml/2006/main">
          <a:off x="-3563887" y="2725764"/>
          <a:ext cx="1512169"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Внедрение интеллектуальных транспортных систем</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0.05552</cdr:x>
      <cdr:y>0.61744</cdr:y>
    </cdr:from>
    <cdr:to>
      <cdr:x>0.18066</cdr:x>
      <cdr:y>0.66066</cdr:y>
    </cdr:to>
    <cdr:sp macro="" textlink="">
      <cdr:nvSpPr>
        <cdr:cNvPr id="44" name="TextBox 7"/>
        <cdr:cNvSpPr txBox="1"/>
      </cdr:nvSpPr>
      <cdr:spPr>
        <a:xfrm xmlns:a="http://schemas.openxmlformats.org/drawingml/2006/main">
          <a:off x="309817" y="3517852"/>
          <a:ext cx="698296"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1,2%</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0.18066</cdr:x>
      <cdr:y>0.63008</cdr:y>
    </cdr:from>
    <cdr:to>
      <cdr:x>0.25809</cdr:x>
      <cdr:y>0.65536</cdr:y>
    </cdr:to>
    <cdr:cxnSp macro="">
      <cdr:nvCxnSpPr>
        <cdr:cNvPr id="45" name="Прямая соединительная линия 44"/>
        <cdr:cNvCxnSpPr/>
      </cdr:nvCxnSpPr>
      <cdr:spPr>
        <a:xfrm xmlns:a="http://schemas.openxmlformats.org/drawingml/2006/main">
          <a:off x="1008113" y="3589860"/>
          <a:ext cx="432048" cy="1440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7.xml><?xml version="1.0" encoding="utf-8"?>
<c:userShapes xmlns:c="http://schemas.openxmlformats.org/drawingml/2006/chart">
  <cdr:relSizeAnchor xmlns:cdr="http://schemas.openxmlformats.org/drawingml/2006/chartDrawing">
    <cdr:from>
      <cdr:x>0.17364</cdr:x>
      <cdr:y>0.54522</cdr:y>
    </cdr:from>
    <cdr:to>
      <cdr:x>0.38879</cdr:x>
      <cdr:y>0.62336</cdr:y>
    </cdr:to>
    <cdr:sp macro="" textlink="">
      <cdr:nvSpPr>
        <cdr:cNvPr id="2" name="TextBox 1"/>
        <cdr:cNvSpPr txBox="1"/>
      </cdr:nvSpPr>
      <cdr:spPr>
        <a:xfrm xmlns:a="http://schemas.openxmlformats.org/drawingml/2006/main">
          <a:off x="1656621" y="6477921"/>
          <a:ext cx="2052650" cy="928473"/>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ru-RU" sz="3000" b="1" dirty="0" smtClean="0">
              <a:latin typeface="Times New Roman" panose="02020603050405020304" pitchFamily="18" charset="0"/>
              <a:cs typeface="Times New Roman" panose="02020603050405020304" pitchFamily="18" charset="0"/>
            </a:rPr>
            <a:t>102 402,7</a:t>
          </a:r>
        </a:p>
        <a:p xmlns:a="http://schemas.openxmlformats.org/drawingml/2006/main">
          <a:pPr algn="ctr"/>
          <a:r>
            <a:rPr lang="ru-RU" sz="1400" b="1" dirty="0" smtClean="0">
              <a:latin typeface="Times New Roman" panose="02020603050405020304" pitchFamily="18" charset="0"/>
              <a:cs typeface="Times New Roman" panose="02020603050405020304" pitchFamily="18" charset="0"/>
            </a:rPr>
            <a:t>млн. руб.</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07.05.2025</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07.05.2025</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517" indent="-285584">
              <a:spcBef>
                <a:spcPct val="30000"/>
              </a:spcBef>
              <a:defRPr sz="1200">
                <a:solidFill>
                  <a:schemeClr val="tx1"/>
                </a:solidFill>
                <a:latin typeface="Calibri" pitchFamily="34" charset="0"/>
              </a:defRPr>
            </a:lvl2pPr>
            <a:lvl3pPr marL="1142336" indent="-228468">
              <a:spcBef>
                <a:spcPct val="30000"/>
              </a:spcBef>
              <a:defRPr sz="1200">
                <a:solidFill>
                  <a:schemeClr val="tx1"/>
                </a:solidFill>
                <a:latin typeface="Calibri" pitchFamily="34" charset="0"/>
              </a:defRPr>
            </a:lvl3pPr>
            <a:lvl4pPr marL="1599268" indent="-228468">
              <a:spcBef>
                <a:spcPct val="30000"/>
              </a:spcBef>
              <a:defRPr sz="1200">
                <a:solidFill>
                  <a:schemeClr val="tx1"/>
                </a:solidFill>
                <a:latin typeface="Calibri" pitchFamily="34" charset="0"/>
              </a:defRPr>
            </a:lvl4pPr>
            <a:lvl5pPr marL="2056204" indent="-228468">
              <a:spcBef>
                <a:spcPct val="30000"/>
              </a:spcBef>
              <a:defRPr sz="1200">
                <a:solidFill>
                  <a:schemeClr val="tx1"/>
                </a:solidFill>
                <a:latin typeface="Calibri" pitchFamily="34" charset="0"/>
              </a:defRPr>
            </a:lvl5pPr>
            <a:lvl6pPr marL="2513136" indent="-228468" eaLnBrk="0" fontAlgn="base" hangingPunct="0">
              <a:spcBef>
                <a:spcPct val="30000"/>
              </a:spcBef>
              <a:spcAft>
                <a:spcPct val="0"/>
              </a:spcAft>
              <a:defRPr sz="1200">
                <a:solidFill>
                  <a:schemeClr val="tx1"/>
                </a:solidFill>
                <a:latin typeface="Calibri" pitchFamily="34" charset="0"/>
              </a:defRPr>
            </a:lvl6pPr>
            <a:lvl7pPr marL="2970072" indent="-228468" eaLnBrk="0" fontAlgn="base" hangingPunct="0">
              <a:spcBef>
                <a:spcPct val="30000"/>
              </a:spcBef>
              <a:spcAft>
                <a:spcPct val="0"/>
              </a:spcAft>
              <a:defRPr sz="1200">
                <a:solidFill>
                  <a:schemeClr val="tx1"/>
                </a:solidFill>
                <a:latin typeface="Calibri" pitchFamily="34" charset="0"/>
              </a:defRPr>
            </a:lvl7pPr>
            <a:lvl8pPr marL="3427004" indent="-228468" eaLnBrk="0" fontAlgn="base" hangingPunct="0">
              <a:spcBef>
                <a:spcPct val="30000"/>
              </a:spcBef>
              <a:spcAft>
                <a:spcPct val="0"/>
              </a:spcAft>
              <a:defRPr sz="1200">
                <a:solidFill>
                  <a:schemeClr val="tx1"/>
                </a:solidFill>
                <a:latin typeface="Calibri" pitchFamily="34" charset="0"/>
              </a:defRPr>
            </a:lvl8pPr>
            <a:lvl9pPr marL="3883938" indent="-228468" eaLnBrk="0" fontAlgn="base" hangingPunct="0">
              <a:spcBef>
                <a:spcPct val="30000"/>
              </a:spcBef>
              <a:spcAft>
                <a:spcPct val="0"/>
              </a:spcAft>
              <a:defRPr sz="1200">
                <a:solidFill>
                  <a:schemeClr val="tx1"/>
                </a:solidFill>
                <a:latin typeface="Calibri" pitchFamily="34" charset="0"/>
              </a:defRPr>
            </a:lvl9pPr>
          </a:lstStyle>
          <a:p>
            <a:pPr>
              <a:spcBef>
                <a:spcPct val="0"/>
              </a:spcBef>
            </a:pPr>
            <a:fld id="{66D08C80-00A6-4C6F-BC79-E3C8547CAC32}" type="slidenum">
              <a:rPr lang="ru-RU" altLang="ru-RU">
                <a:solidFill>
                  <a:srgbClr val="000000"/>
                </a:solidFill>
              </a:rPr>
              <a:pPr>
                <a:spcBef>
                  <a:spcPct val="0"/>
                </a:spcBef>
              </a:pPr>
              <a:t>12</a:t>
            </a:fld>
            <a:endParaRPr lang="ru-RU" altLang="ru-RU">
              <a:solidFill>
                <a:srgbClr val="000000"/>
              </a:solidFill>
            </a:endParaRPr>
          </a:p>
        </p:txBody>
      </p:sp>
    </p:spTree>
    <p:extLst>
      <p:ext uri="{BB962C8B-B14F-4D97-AF65-F5344CB8AC3E}">
        <p14:creationId xmlns:p14="http://schemas.microsoft.com/office/powerpoint/2010/main" val="39442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fontScale="925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20</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21</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22</a:t>
            </a:fld>
            <a:endParaRPr lang="ru-RU" altLang="ru-RU" smtClean="0">
              <a:solidFill>
                <a:srgbClr val="000000"/>
              </a:solidFill>
              <a:latin typeface="Calibri" pitchFamily="34" charset="0"/>
            </a:endParaRPr>
          </a:p>
        </p:txBody>
      </p:sp>
    </p:spTree>
    <p:extLst>
      <p:ext uri="{BB962C8B-B14F-4D97-AF65-F5344CB8AC3E}">
        <p14:creationId xmlns:p14="http://schemas.microsoft.com/office/powerpoint/2010/main" val="2240979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23</a:t>
            </a:fld>
            <a:endParaRPr lang="ru-RU"/>
          </a:p>
        </p:txBody>
      </p:sp>
    </p:spTree>
    <p:extLst>
      <p:ext uri="{BB962C8B-B14F-4D97-AF65-F5344CB8AC3E}">
        <p14:creationId xmlns:p14="http://schemas.microsoft.com/office/powerpoint/2010/main" val="363157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290E29C-522B-484E-B9F8-374D9531C639}" type="slidenum">
              <a:rPr lang="ru-RU" smtClean="0"/>
              <a:t>25</a:t>
            </a:fld>
            <a:endParaRPr lang="ru-RU"/>
          </a:p>
        </p:txBody>
      </p:sp>
    </p:spTree>
    <p:extLst>
      <p:ext uri="{BB962C8B-B14F-4D97-AF65-F5344CB8AC3E}">
        <p14:creationId xmlns:p14="http://schemas.microsoft.com/office/powerpoint/2010/main" val="728970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AB04A2DC-8563-42A0-9CED-33E520784565}" type="slidenum">
              <a:rPr lang="ru-RU" smtClean="0">
                <a:solidFill>
                  <a:prstClr val="black"/>
                </a:solidFill>
              </a:rPr>
              <a:pPr>
                <a:defRPr/>
              </a:pPr>
              <a:t>26</a:t>
            </a:fld>
            <a:endParaRPr lang="ru-RU">
              <a:solidFill>
                <a:prstClr val="black"/>
              </a:solidFill>
            </a:endParaRPr>
          </a:p>
        </p:txBody>
      </p:sp>
    </p:spTree>
    <p:extLst>
      <p:ext uri="{BB962C8B-B14F-4D97-AF65-F5344CB8AC3E}">
        <p14:creationId xmlns:p14="http://schemas.microsoft.com/office/powerpoint/2010/main" val="476497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27</a:t>
            </a:fld>
            <a:endParaRPr lang="ru-RU"/>
          </a:p>
        </p:txBody>
      </p:sp>
    </p:spTree>
    <p:extLst>
      <p:ext uri="{BB962C8B-B14F-4D97-AF65-F5344CB8AC3E}">
        <p14:creationId xmlns:p14="http://schemas.microsoft.com/office/powerpoint/2010/main" val="2039348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07917">
              <a:defRPr/>
            </a:pPr>
            <a:endParaRPr lang="ru-RU" dirty="0" smtClean="0"/>
          </a:p>
        </p:txBody>
      </p:sp>
      <p:sp>
        <p:nvSpPr>
          <p:cNvPr id="4" name="Номер слайда 3"/>
          <p:cNvSpPr>
            <a:spLocks noGrp="1"/>
          </p:cNvSpPr>
          <p:nvPr>
            <p:ph type="sldNum" sz="quarter" idx="10"/>
          </p:nvPr>
        </p:nvSpPr>
        <p:spPr/>
        <p:txBody>
          <a:bodyPr/>
          <a:lstStyle/>
          <a:p>
            <a:fld id="{0EF436CF-9A1A-4C0A-9E55-5F087F8F6AEA}"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4076113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30</a:t>
            </a:fld>
            <a:endParaRPr lang="ru-RU"/>
          </a:p>
        </p:txBody>
      </p:sp>
    </p:spTree>
    <p:extLst>
      <p:ext uri="{BB962C8B-B14F-4D97-AF65-F5344CB8AC3E}">
        <p14:creationId xmlns:p14="http://schemas.microsoft.com/office/powerpoint/2010/main" val="4012645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32</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33</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solidFill>
                  <a:prstClr val="black"/>
                </a:solidFill>
                <a:latin typeface="Calibri" pitchFamily="34" charset="0"/>
              </a:rPr>
              <a:pPr/>
              <a:t>38</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solidFill>
                  <a:prstClr val="black"/>
                </a:solidFill>
                <a:latin typeface="Calibri" pitchFamily="34" charset="0"/>
              </a:rPr>
              <a:pPr/>
              <a:t>39</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solidFill>
                  <a:prstClr val="black"/>
                </a:solidFill>
                <a:latin typeface="Calibri" pitchFamily="34" charset="0"/>
              </a:rPr>
              <a:pPr/>
              <a:t>40</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42</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43</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44</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45</a:t>
            </a:fld>
            <a:endParaRPr lang="ru-RU">
              <a:solidFill>
                <a:prstClr val="black"/>
              </a:solidFill>
            </a:endParaRPr>
          </a:p>
        </p:txBody>
      </p:sp>
    </p:spTree>
    <p:extLst>
      <p:ext uri="{BB962C8B-B14F-4D97-AF65-F5344CB8AC3E}">
        <p14:creationId xmlns:p14="http://schemas.microsoft.com/office/powerpoint/2010/main" val="169378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46</a:t>
            </a:fld>
            <a:endParaRPr lang="ru-RU"/>
          </a:p>
        </p:txBody>
      </p:sp>
    </p:spTree>
    <p:extLst>
      <p:ext uri="{BB962C8B-B14F-4D97-AF65-F5344CB8AC3E}">
        <p14:creationId xmlns:p14="http://schemas.microsoft.com/office/powerpoint/2010/main" val="4203760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48</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49</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50</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51</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52</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53</a:t>
            </a:fld>
            <a:endParaRPr lang="ru-RU"/>
          </a:p>
        </p:txBody>
      </p:sp>
    </p:spTree>
    <p:extLst>
      <p:ext uri="{BB962C8B-B14F-4D97-AF65-F5344CB8AC3E}">
        <p14:creationId xmlns:p14="http://schemas.microsoft.com/office/powerpoint/2010/main" val="2702379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54</a:t>
            </a:fld>
            <a:endParaRPr lang="ru-RU"/>
          </a:p>
        </p:txBody>
      </p:sp>
    </p:spTree>
    <p:extLst>
      <p:ext uri="{BB962C8B-B14F-4D97-AF65-F5344CB8AC3E}">
        <p14:creationId xmlns:p14="http://schemas.microsoft.com/office/powerpoint/2010/main" val="3098221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55</a:t>
            </a:fld>
            <a:endParaRPr lang="ru-RU"/>
          </a:p>
        </p:txBody>
      </p:sp>
    </p:spTree>
    <p:extLst>
      <p:ext uri="{BB962C8B-B14F-4D97-AF65-F5344CB8AC3E}">
        <p14:creationId xmlns:p14="http://schemas.microsoft.com/office/powerpoint/2010/main" val="18493978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56</a:t>
            </a:fld>
            <a:endParaRPr lang="ru-RU"/>
          </a:p>
        </p:txBody>
      </p:sp>
    </p:spTree>
    <p:extLst>
      <p:ext uri="{BB962C8B-B14F-4D97-AF65-F5344CB8AC3E}">
        <p14:creationId xmlns:p14="http://schemas.microsoft.com/office/powerpoint/2010/main" val="281229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57</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58</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60</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61</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62</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63</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64</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65</a:t>
            </a:fld>
            <a:endParaRPr lang="ru-RU">
              <a:solidFill>
                <a:prstClr val="black"/>
              </a:solidFill>
            </a:endParaRPr>
          </a:p>
        </p:txBody>
      </p:sp>
    </p:spTree>
    <p:extLst>
      <p:ext uri="{BB962C8B-B14F-4D97-AF65-F5344CB8AC3E}">
        <p14:creationId xmlns:p14="http://schemas.microsoft.com/office/powerpoint/2010/main" val="36692657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66</a:t>
            </a:fld>
            <a:endParaRPr lang="ru-RU">
              <a:solidFill>
                <a:prstClr val="black"/>
              </a:solidFill>
            </a:endParaRPr>
          </a:p>
        </p:txBody>
      </p:sp>
    </p:spTree>
    <p:extLst>
      <p:ext uri="{BB962C8B-B14F-4D97-AF65-F5344CB8AC3E}">
        <p14:creationId xmlns:p14="http://schemas.microsoft.com/office/powerpoint/2010/main" val="9270801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68</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70</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71</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72</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73</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74</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75</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77</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78</a:t>
            </a:fld>
            <a:endParaRPr lang="ru-RU" dirty="0">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80</a:t>
            </a:fld>
            <a:endParaRPr lang="ru-RU" dirty="0"/>
          </a:p>
        </p:txBody>
      </p:sp>
    </p:spTree>
    <p:extLst>
      <p:ext uri="{BB962C8B-B14F-4D97-AF65-F5344CB8AC3E}">
        <p14:creationId xmlns:p14="http://schemas.microsoft.com/office/powerpoint/2010/main" val="7829473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81</a:t>
            </a:fld>
            <a:endParaRPr lang="ru-RU" dirty="0">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82</a:t>
            </a:fld>
            <a:endParaRPr lang="ru-RU" dirty="0">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83</a:t>
            </a:fld>
            <a:endParaRPr lang="ru-RU" dirty="0"/>
          </a:p>
        </p:txBody>
      </p:sp>
    </p:spTree>
    <p:extLst>
      <p:ext uri="{BB962C8B-B14F-4D97-AF65-F5344CB8AC3E}">
        <p14:creationId xmlns:p14="http://schemas.microsoft.com/office/powerpoint/2010/main" val="42417565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84</a:t>
            </a:fld>
            <a:endParaRPr lang="ru-RU" dirty="0"/>
          </a:p>
        </p:txBody>
      </p:sp>
    </p:spTree>
    <p:extLst>
      <p:ext uri="{BB962C8B-B14F-4D97-AF65-F5344CB8AC3E}">
        <p14:creationId xmlns:p14="http://schemas.microsoft.com/office/powerpoint/2010/main" val="7829473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86</a:t>
            </a:fld>
            <a:endParaRPr lang="ru-RU"/>
          </a:p>
        </p:txBody>
      </p:sp>
    </p:spTree>
    <p:extLst>
      <p:ext uri="{BB962C8B-B14F-4D97-AF65-F5344CB8AC3E}">
        <p14:creationId xmlns:p14="http://schemas.microsoft.com/office/powerpoint/2010/main" val="34460329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88</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4.xml"/><Relationship Id="rId5" Type="http://schemas.microsoft.com/office/2007/relationships/hdphoto" Target="../media/hdphoto1.wdp"/><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png"/><Relationship Id="rId3" Type="http://schemas.openxmlformats.org/officeDocument/2006/relationships/chart" Target="../charts/chart17.xml"/><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chart" Target="../charts/chart19.xml"/><Relationship Id="rId4" Type="http://schemas.openxmlformats.org/officeDocument/2006/relationships/chart" Target="../charts/chart18.xml"/></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chart" Target="../charts/chart21.xml"/></Relationships>
</file>

<file path=ppt/slides/_rels/slide2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chart" Target="../charts/chart23.xml"/><Relationship Id="rId7" Type="http://schemas.microsoft.com/office/2007/relationships/hdphoto" Target="../media/hdphoto2.wdp"/><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46.png"/><Relationship Id="rId11" Type="http://schemas.openxmlformats.org/officeDocument/2006/relationships/image" Target="../media/image50.jpeg"/><Relationship Id="rId5" Type="http://schemas.openxmlformats.org/officeDocument/2006/relationships/chart" Target="../charts/chart25.xml"/><Relationship Id="rId10" Type="http://schemas.openxmlformats.org/officeDocument/2006/relationships/image" Target="../media/image49.jpeg"/><Relationship Id="rId4" Type="http://schemas.openxmlformats.org/officeDocument/2006/relationships/chart" Target="../charts/chart24.xml"/><Relationship Id="rId9"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chart" Target="../charts/chart27.xml"/></Relationships>
</file>

<file path=ppt/slides/_rels/slide31.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chart" Target="../charts/chart31.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microsoft.com/office/2007/relationships/hdphoto" Target="../media/hdphoto4.wdp"/></Relationships>
</file>

<file path=ppt/slides/_rels/slide45.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chart" Target="../charts/chart3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6.xml"/><Relationship Id="rId7" Type="http://schemas.openxmlformats.org/officeDocument/2006/relationships/diagramColors" Target="../diagrams/colors4.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0.png"/></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66.jpeg"/><Relationship Id="rId4" Type="http://schemas.openxmlformats.org/officeDocument/2006/relationships/image" Target="../media/image67.jpeg"/></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5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74.jpeg"/></Relationships>
</file>

<file path=ppt/slides/_rels/slide5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76.jpeg"/></Relationships>
</file>

<file path=ppt/slides/_rels/slide5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chart" Target="../charts/chart41.xml"/><Relationship Id="rId1" Type="http://schemas.openxmlformats.org/officeDocument/2006/relationships/slideLayout" Target="../slideLayouts/slideLayout6.xml"/><Relationship Id="rId5" Type="http://schemas.openxmlformats.org/officeDocument/2006/relationships/image" Target="../media/image80.png"/><Relationship Id="rId4" Type="http://schemas.openxmlformats.org/officeDocument/2006/relationships/image" Target="../media/image79.png"/></Relationships>
</file>

<file path=ppt/slides/_rels/slide6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6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chart" Target="../charts/chart43.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88.jpeg"/></Relationships>
</file>

<file path=ppt/slides/_rels/slide6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chart" Target="../charts/chart44.xml"/></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chart" Target="../charts/chart4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chart" Target="../charts/chart4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95.jpeg"/></Relationships>
</file>

<file path=ppt/slides/_rels/slide7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chart" Target="../charts/chart47.xml"/></Relationships>
</file>

<file path=ppt/slides/_rels/slide7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chart" Target="../charts/chart49.xml"/></Relationships>
</file>

<file path=ppt/slides/_rels/slide7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100.png"/></Relationships>
</file>

<file path=ppt/slides/_rels/slide7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102.jpeg"/><Relationship Id="rId4" Type="http://schemas.openxmlformats.org/officeDocument/2006/relationships/chart" Target="../charts/chart52.xml"/></Relationships>
</file>

<file path=ppt/slides/_rels/slide7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chart" Target="../charts/chart53.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95.jpeg"/></Relationships>
</file>

<file path=ppt/slides/_rels/slide81.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chart" Target="../charts/chart55.xml"/><Relationship Id="rId4" Type="http://schemas.openxmlformats.org/officeDocument/2006/relationships/image" Target="../media/image105.jpeg"/></Relationships>
</file>

<file path=ppt/slides/_rels/slide8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61.xml"/><Relationship Id="rId1" Type="http://schemas.openxmlformats.org/officeDocument/2006/relationships/slideLayout" Target="../slideLayouts/slideLayout6.xml"/><Relationship Id="rId5" Type="http://schemas.openxmlformats.org/officeDocument/2006/relationships/image" Target="../media/image107.jpeg"/><Relationship Id="rId4" Type="http://schemas.openxmlformats.org/officeDocument/2006/relationships/chart" Target="../charts/chart57.xml"/></Relationships>
</file>

<file path=ppt/slides/_rels/slide8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jpeg"/><Relationship Id="rId7" Type="http://schemas.openxmlformats.org/officeDocument/2006/relationships/image" Target="../media/image114.png"/><Relationship Id="rId2" Type="http://schemas.openxmlformats.org/officeDocument/2006/relationships/notesSlide" Target="../notesSlides/notesSlide63.xml"/><Relationship Id="rId1" Type="http://schemas.openxmlformats.org/officeDocument/2006/relationships/slideLayout" Target="../slideLayouts/slideLayout6.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png"/></Relationships>
</file>

<file path=ppt/slides/_rels/slide8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6.xml"/><Relationship Id="rId4" Type="http://schemas.openxmlformats.org/officeDocument/2006/relationships/image" Target="../media/image118.jpe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6.xml"/><Relationship Id="rId5" Type="http://schemas.openxmlformats.org/officeDocument/2006/relationships/image" Target="../media/image120.jpeg"/><Relationship Id="rId4" Type="http://schemas.openxmlformats.org/officeDocument/2006/relationships/image" Target="../media/image1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2024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276872"/>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одзаголовок 2"/>
          <p:cNvSpPr txBox="1">
            <a:spLocks/>
          </p:cNvSpPr>
          <p:nvPr/>
        </p:nvSpPr>
        <p:spPr bwMode="auto">
          <a:xfrm>
            <a:off x="6552728" y="5059633"/>
            <a:ext cx="2627784"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 млн. чел.</a:t>
            </a:r>
          </a:p>
          <a:p>
            <a:endParaRPr lang="ru-RU" sz="700" dirty="0" smtClean="0">
              <a:solidFill>
                <a:prstClr val="black"/>
              </a:solidFill>
              <a:latin typeface="Times New Roman" panose="02020603050405020304" pitchFamily="18" charset="0"/>
              <a:ea typeface="Calibri" pitchFamily="34" charset="0"/>
              <a:cs typeface="Times New Roman" panose="02020603050405020304" pitchFamily="18" charset="0"/>
            </a:endParaRPr>
          </a:p>
          <a:p>
            <a:r>
              <a:rPr lang="ru-RU" sz="1600" b="1" i="1" dirty="0">
                <a:solidFill>
                  <a:srgbClr val="0070C0"/>
                </a:solidFill>
                <a:latin typeface="Times New Roman" panose="02020603050405020304" pitchFamily="18" charset="0"/>
                <a:ea typeface="Calibri" pitchFamily="34" charset="0"/>
                <a:cs typeface="Times New Roman" panose="02020603050405020304" pitchFamily="18" charset="0"/>
              </a:rPr>
              <a:t>2</a:t>
            </a:r>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 городских округа</a:t>
            </a:r>
          </a:p>
          <a:p>
            <a:r>
              <a:rPr lang="ru-RU" sz="1600" b="1" i="1" dirty="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округ</a:t>
            </a:r>
          </a:p>
          <a:p>
            <a:endPar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endParaRP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932137920"/>
              </p:ext>
            </p:extLst>
          </p:nvPr>
        </p:nvGraphicFramePr>
        <p:xfrm>
          <a:off x="107443" y="2719536"/>
          <a:ext cx="6408773" cy="356616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777921"/>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2023г.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2024г.*</a:t>
                      </a:r>
                      <a:endParaRPr lang="en-US" sz="1300" dirty="0" smtClean="0">
                        <a:solidFill>
                          <a:schemeClr val="tx1"/>
                        </a:solidFill>
                        <a:latin typeface="Times New Roman" panose="02020603050405020304" pitchFamily="18" charset="0"/>
                        <a:cs typeface="Times New Roman" panose="02020603050405020304" pitchFamily="18" charset="0"/>
                      </a:endParaRPr>
                    </a:p>
                    <a:p>
                      <a:pPr algn="ctr"/>
                      <a:r>
                        <a:rPr lang="ru-RU" sz="1300" dirty="0" smtClean="0">
                          <a:solidFill>
                            <a:schemeClr val="tx1"/>
                          </a:solidFill>
                          <a:latin typeface="Times New Roman" panose="02020603050405020304" pitchFamily="18" charset="0"/>
                          <a:cs typeface="Times New Roman" panose="02020603050405020304" pitchFamily="18" charset="0"/>
                        </a:rPr>
                        <a:t>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2024г. </a:t>
                      </a:r>
                    </a:p>
                    <a:p>
                      <a:pPr algn="ctr"/>
                      <a:r>
                        <a:rPr lang="ru-RU" sz="1300" dirty="0" smtClean="0">
                          <a:solidFill>
                            <a:schemeClr val="tx1"/>
                          </a:solidFill>
                          <a:latin typeface="Times New Roman" panose="02020603050405020304" pitchFamily="18" charset="0"/>
                          <a:cs typeface="Times New Roman" panose="02020603050405020304" pitchFamily="18" charset="0"/>
                        </a:rPr>
                        <a:t>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2025-2027</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2025</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2026</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2027</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1 170,1</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58,0</a:t>
                      </a:r>
                    </a:p>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62</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1 163,4</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1 154,9</a:t>
                      </a:r>
                    </a:p>
                    <a:p>
                      <a:pPr algn="r"/>
                      <a:r>
                        <a:rPr lang="ru-RU" sz="1100" dirty="0" smtClean="0">
                          <a:solidFill>
                            <a:schemeClr val="tx1"/>
                          </a:solidFill>
                          <a:latin typeface="Times New Roman" panose="02020603050405020304" pitchFamily="18" charset="0"/>
                          <a:cs typeface="Times New Roman" panose="02020603050405020304" pitchFamily="18" charset="0"/>
                        </a:rPr>
                        <a:t>(1 159,6)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1 145,7</a:t>
                      </a:r>
                    </a:p>
                    <a:p>
                      <a:pPr algn="r"/>
                      <a:r>
                        <a:rPr lang="ru-RU" sz="1100" dirty="0" smtClean="0">
                          <a:solidFill>
                            <a:schemeClr val="tx1"/>
                          </a:solidFill>
                          <a:latin typeface="Times New Roman" panose="02020603050405020304" pitchFamily="18" charset="0"/>
                          <a:cs typeface="Times New Roman" panose="02020603050405020304" pitchFamily="18" charset="0"/>
                        </a:rPr>
                        <a:t>(1 153,8)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1 135,4</a:t>
                      </a:r>
                    </a:p>
                    <a:p>
                      <a:pPr algn="r"/>
                      <a:r>
                        <a:rPr lang="ru-RU" sz="1100" dirty="0" smtClean="0">
                          <a:solidFill>
                            <a:schemeClr val="tx1"/>
                          </a:solidFill>
                          <a:latin typeface="Times New Roman" panose="02020603050405020304" pitchFamily="18" charset="0"/>
                          <a:cs typeface="Times New Roman" panose="02020603050405020304" pitchFamily="18" charset="0"/>
                        </a:rPr>
                        <a:t>(1 148,0)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млрд.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553,4</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502,5</a:t>
                      </a:r>
                    </a:p>
                    <a:p>
                      <a:pPr algn="r"/>
                      <a:r>
                        <a:rPr lang="ru-RU" sz="1100" dirty="0" smtClean="0">
                          <a:solidFill>
                            <a:schemeClr val="tx1"/>
                          </a:solidFill>
                          <a:latin typeface="Times New Roman" panose="02020603050405020304" pitchFamily="18" charset="0"/>
                          <a:cs typeface="Times New Roman" panose="02020603050405020304" pitchFamily="18" charset="0"/>
                        </a:rPr>
                        <a:t>(510,8)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608,3</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650,3</a:t>
                      </a:r>
                    </a:p>
                    <a:p>
                      <a:pPr algn="r"/>
                      <a:r>
                        <a:rPr lang="ru-RU" sz="1100" dirty="0" smtClean="0">
                          <a:solidFill>
                            <a:schemeClr val="tx1"/>
                          </a:solidFill>
                          <a:latin typeface="Times New Roman" panose="02020603050405020304" pitchFamily="18" charset="0"/>
                          <a:cs typeface="Times New Roman" panose="02020603050405020304" pitchFamily="18" charset="0"/>
                        </a:rPr>
                        <a:t>(657,8)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693,9</a:t>
                      </a:r>
                    </a:p>
                    <a:p>
                      <a:pPr algn="r"/>
                      <a:r>
                        <a:rPr lang="ru-RU" sz="1100" dirty="0" smtClean="0">
                          <a:solidFill>
                            <a:schemeClr val="tx1"/>
                          </a:solidFill>
                          <a:latin typeface="Times New Roman" panose="02020603050405020304" pitchFamily="18" charset="0"/>
                          <a:cs typeface="Times New Roman" panose="02020603050405020304" pitchFamily="18" charset="0"/>
                        </a:rPr>
                        <a:t>(706,0)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739,7</a:t>
                      </a:r>
                    </a:p>
                    <a:p>
                      <a:pPr algn="r"/>
                      <a:r>
                        <a:rPr lang="ru-RU" sz="1100" dirty="0" smtClean="0">
                          <a:solidFill>
                            <a:schemeClr val="tx1"/>
                          </a:solidFill>
                          <a:latin typeface="Times New Roman" panose="02020603050405020304" pitchFamily="18" charset="0"/>
                          <a:cs typeface="Times New Roman" panose="02020603050405020304" pitchFamily="18" charset="0"/>
                        </a:rPr>
                        <a:t>(757,0)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107,3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107,2</a:t>
                      </a:r>
                    </a:p>
                    <a:p>
                      <a:pPr algn="r"/>
                      <a:r>
                        <a:rPr lang="ru-RU" sz="1100" dirty="0" smtClean="0">
                          <a:solidFill>
                            <a:schemeClr val="tx1"/>
                          </a:solidFill>
                          <a:latin typeface="Times New Roman" panose="02020603050405020304" pitchFamily="18" charset="0"/>
                          <a:cs typeface="Times New Roman" panose="02020603050405020304" pitchFamily="18" charset="0"/>
                        </a:rPr>
                        <a:t>(106,6)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111,0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104,9</a:t>
                      </a:r>
                    </a:p>
                    <a:p>
                      <a:pPr algn="r"/>
                      <a:r>
                        <a:rPr lang="ru-RU" sz="1100" dirty="0" smtClean="0">
                          <a:solidFill>
                            <a:schemeClr val="tx1"/>
                          </a:solidFill>
                          <a:latin typeface="Times New Roman" panose="02020603050405020304" pitchFamily="18" charset="0"/>
                          <a:cs typeface="Times New Roman" panose="02020603050405020304" pitchFamily="18" charset="0"/>
                        </a:rPr>
                        <a:t>(104,5)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(103,9)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50</a:t>
                      </a:r>
                      <a:r>
                        <a:rPr lang="ru-RU" sz="1100" baseline="0" dirty="0" smtClean="0">
                          <a:solidFill>
                            <a:schemeClr val="tx1"/>
                          </a:solidFill>
                          <a:latin typeface="Times New Roman" panose="02020603050405020304" pitchFamily="18" charset="0"/>
                          <a:cs typeface="Times New Roman" panose="02020603050405020304" pitchFamily="18" charset="0"/>
                        </a:rPr>
                        <a:t> 262,5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53 247,8</a:t>
                      </a:r>
                    </a:p>
                    <a:p>
                      <a:pPr algn="r"/>
                      <a:r>
                        <a:rPr lang="ru-RU" sz="1100" dirty="0" smtClean="0">
                          <a:solidFill>
                            <a:schemeClr val="tx1"/>
                          </a:solidFill>
                          <a:latin typeface="Times New Roman" panose="02020603050405020304" pitchFamily="18" charset="0"/>
                          <a:cs typeface="Times New Roman" panose="02020603050405020304" pitchFamily="18" charset="0"/>
                        </a:rPr>
                        <a:t>(53 588,2)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60</a:t>
                      </a:r>
                      <a:r>
                        <a:rPr lang="ru-RU" sz="1100" baseline="0" dirty="0" smtClean="0">
                          <a:solidFill>
                            <a:schemeClr val="tx1"/>
                          </a:solidFill>
                          <a:latin typeface="Times New Roman" panose="02020603050405020304" pitchFamily="18" charset="0"/>
                          <a:cs typeface="Times New Roman" panose="02020603050405020304" pitchFamily="18" charset="0"/>
                        </a:rPr>
                        <a:t> 427,9</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66 554,4</a:t>
                      </a:r>
                    </a:p>
                    <a:p>
                      <a:pPr algn="r"/>
                      <a:r>
                        <a:rPr lang="ru-RU" sz="1100" dirty="0" smtClean="0">
                          <a:solidFill>
                            <a:schemeClr val="tx1"/>
                          </a:solidFill>
                          <a:latin typeface="Times New Roman" panose="02020603050405020304" pitchFamily="18" charset="0"/>
                          <a:cs typeface="Times New Roman" panose="02020603050405020304" pitchFamily="18" charset="0"/>
                        </a:rPr>
                        <a:t>(67</a:t>
                      </a:r>
                      <a:r>
                        <a:rPr lang="ru-RU" sz="1100" baseline="0" dirty="0" smtClean="0">
                          <a:solidFill>
                            <a:schemeClr val="tx1"/>
                          </a:solidFill>
                          <a:latin typeface="Times New Roman" panose="02020603050405020304" pitchFamily="18" charset="0"/>
                          <a:cs typeface="Times New Roman" panose="02020603050405020304" pitchFamily="18" charset="0"/>
                        </a:rPr>
                        <a:t> 628</a:t>
                      </a:r>
                      <a:r>
                        <a:rPr lang="ru-RU" sz="1100" dirty="0" smtClean="0">
                          <a:solidFill>
                            <a:schemeClr val="tx1"/>
                          </a:solidFill>
                          <a:latin typeface="Times New Roman" panose="02020603050405020304" pitchFamily="18" charset="0"/>
                          <a:cs typeface="Times New Roman" panose="02020603050405020304" pitchFamily="18" charset="0"/>
                        </a:rPr>
                        <a:t>,8)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72 477,7</a:t>
                      </a:r>
                    </a:p>
                    <a:p>
                      <a:pPr algn="r"/>
                      <a:r>
                        <a:rPr lang="ru-RU" sz="1100" dirty="0" smtClean="0">
                          <a:solidFill>
                            <a:schemeClr val="tx1"/>
                          </a:solidFill>
                          <a:latin typeface="Times New Roman" panose="02020603050405020304" pitchFamily="18" charset="0"/>
                          <a:cs typeface="Times New Roman" panose="02020603050405020304" pitchFamily="18" charset="0"/>
                        </a:rPr>
                        <a:t>(74 594,5)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aseline="0" dirty="0" smtClean="0">
                          <a:solidFill>
                            <a:schemeClr val="tx1"/>
                          </a:solidFill>
                          <a:latin typeface="Times New Roman" panose="02020603050405020304" pitchFamily="18" charset="0"/>
                          <a:cs typeface="Times New Roman" panose="02020603050405020304" pitchFamily="18" charset="0"/>
                        </a:rPr>
                        <a:t>78 275</a:t>
                      </a:r>
                      <a:r>
                        <a:rPr lang="ru-RU" sz="1100" dirty="0" smtClean="0">
                          <a:solidFill>
                            <a:schemeClr val="tx1"/>
                          </a:solidFill>
                          <a:latin typeface="Times New Roman" panose="02020603050405020304" pitchFamily="18" charset="0"/>
                          <a:cs typeface="Times New Roman" panose="02020603050405020304" pitchFamily="18" charset="0"/>
                        </a:rPr>
                        <a:t>,9</a:t>
                      </a:r>
                    </a:p>
                    <a:p>
                      <a:pPr algn="r"/>
                      <a:r>
                        <a:rPr lang="ru-RU" sz="1100" dirty="0" smtClean="0">
                          <a:solidFill>
                            <a:schemeClr val="tx1"/>
                          </a:solidFill>
                          <a:latin typeface="Times New Roman" panose="02020603050405020304" pitchFamily="18" charset="0"/>
                          <a:cs typeface="Times New Roman" panose="02020603050405020304" pitchFamily="18" charset="0"/>
                        </a:rPr>
                        <a:t>(80 860,5)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2,4</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a:t>
                      </a:r>
                    </a:p>
                    <a:p>
                      <a:pPr algn="r"/>
                      <a:r>
                        <a:rPr lang="ru-RU" sz="1100" dirty="0" smtClean="0">
                          <a:solidFill>
                            <a:schemeClr val="tx1"/>
                          </a:solidFill>
                          <a:latin typeface="Times New Roman" panose="02020603050405020304" pitchFamily="18" charset="0"/>
                          <a:cs typeface="Times New Roman" panose="02020603050405020304" pitchFamily="18" charset="0"/>
                        </a:rPr>
                        <a:t>(2,7)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1,9</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a:t>
                      </a:r>
                    </a:p>
                    <a:p>
                      <a:pPr algn="r"/>
                      <a:r>
                        <a:rPr lang="ru-RU" sz="1100" dirty="0" smtClean="0">
                          <a:solidFill>
                            <a:schemeClr val="tx1"/>
                          </a:solidFill>
                          <a:latin typeface="Times New Roman" panose="02020603050405020304" pitchFamily="18" charset="0"/>
                          <a:cs typeface="Times New Roman" panose="02020603050405020304" pitchFamily="18" charset="0"/>
                        </a:rPr>
                        <a:t>(2,5)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a:t>
                      </a:r>
                    </a:p>
                    <a:p>
                      <a:pPr algn="r"/>
                      <a:r>
                        <a:rPr lang="ru-RU" sz="1100" dirty="0" smtClean="0">
                          <a:solidFill>
                            <a:schemeClr val="tx1"/>
                          </a:solidFill>
                          <a:latin typeface="Times New Roman" panose="02020603050405020304" pitchFamily="18" charset="0"/>
                          <a:cs typeface="Times New Roman" panose="02020603050405020304" pitchFamily="18" charset="0"/>
                        </a:rPr>
                        <a:t>(2,4)</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2,5</a:t>
                      </a:r>
                    </a:p>
                    <a:p>
                      <a:pPr algn="r"/>
                      <a:r>
                        <a:rPr lang="ru-RU" sz="1100" dirty="0" smtClean="0">
                          <a:solidFill>
                            <a:schemeClr val="tx1"/>
                          </a:solidFill>
                          <a:latin typeface="Times New Roman" panose="02020603050405020304" pitchFamily="18" charset="0"/>
                          <a:cs typeface="Times New Roman" panose="02020603050405020304" pitchFamily="18" charset="0"/>
                        </a:rPr>
                        <a:t>(2,3)</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12 363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13 010</a:t>
                      </a:r>
                    </a:p>
                    <a:p>
                      <a:pPr algn="r"/>
                      <a:r>
                        <a:rPr lang="ru-RU" sz="1100" dirty="0" smtClean="0">
                          <a:solidFill>
                            <a:schemeClr val="tx1"/>
                          </a:solidFill>
                          <a:latin typeface="Times New Roman" panose="02020603050405020304" pitchFamily="18" charset="0"/>
                          <a:cs typeface="Times New Roman" panose="02020603050405020304" pitchFamily="18" charset="0"/>
                        </a:rPr>
                        <a:t>(13</a:t>
                      </a:r>
                      <a:r>
                        <a:rPr lang="ru-RU" sz="1100" baseline="0" dirty="0" smtClean="0">
                          <a:solidFill>
                            <a:schemeClr val="tx1"/>
                          </a:solidFill>
                          <a:latin typeface="Times New Roman" panose="02020603050405020304" pitchFamily="18" charset="0"/>
                          <a:cs typeface="Times New Roman" panose="02020603050405020304" pitchFamily="18" charset="0"/>
                        </a:rPr>
                        <a:t> 010</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15 428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15 428</a:t>
                      </a:r>
                    </a:p>
                    <a:p>
                      <a:pPr algn="r"/>
                      <a:r>
                        <a:rPr lang="ru-RU" sz="1100" dirty="0" smtClean="0">
                          <a:solidFill>
                            <a:schemeClr val="tx1"/>
                          </a:solidFill>
                          <a:latin typeface="Times New Roman" panose="02020603050405020304" pitchFamily="18" charset="0"/>
                          <a:cs typeface="Times New Roman" panose="02020603050405020304" pitchFamily="18" charset="0"/>
                        </a:rPr>
                        <a:t>(15 428)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17</a:t>
                      </a:r>
                      <a:r>
                        <a:rPr lang="ru-RU" sz="1100" baseline="0" dirty="0" smtClean="0">
                          <a:solidFill>
                            <a:schemeClr val="tx1"/>
                          </a:solidFill>
                          <a:latin typeface="Times New Roman" panose="02020603050405020304" pitchFamily="18" charset="0"/>
                          <a:cs typeface="Times New Roman" panose="02020603050405020304" pitchFamily="18" charset="0"/>
                        </a:rPr>
                        <a:t> 373</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(17 122)</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18 909</a:t>
                      </a:r>
                    </a:p>
                    <a:p>
                      <a:pPr algn="r"/>
                      <a:r>
                        <a:rPr lang="ru-RU" sz="1100" dirty="0" smtClean="0">
                          <a:solidFill>
                            <a:schemeClr val="tx1"/>
                          </a:solidFill>
                          <a:latin typeface="Times New Roman" panose="02020603050405020304" pitchFamily="18" charset="0"/>
                          <a:cs typeface="Times New Roman" panose="02020603050405020304" pitchFamily="18" charset="0"/>
                        </a:rPr>
                        <a:t>(18 355)</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780,7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783,0</a:t>
                      </a:r>
                    </a:p>
                    <a:p>
                      <a:pPr algn="r"/>
                      <a:r>
                        <a:rPr lang="ru-RU" sz="1100" dirty="0" smtClean="0">
                          <a:solidFill>
                            <a:schemeClr val="tx1"/>
                          </a:solidFill>
                          <a:latin typeface="Times New Roman" panose="02020603050405020304" pitchFamily="18" charset="0"/>
                          <a:cs typeface="Times New Roman" panose="02020603050405020304" pitchFamily="18" charset="0"/>
                        </a:rPr>
                        <a:t>(855,8)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786,5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744,0</a:t>
                      </a:r>
                    </a:p>
                    <a:p>
                      <a:pPr algn="r"/>
                      <a:r>
                        <a:rPr lang="ru-RU" sz="1100" dirty="0" smtClean="0">
                          <a:solidFill>
                            <a:schemeClr val="tx1"/>
                          </a:solidFill>
                          <a:latin typeface="Times New Roman" panose="02020603050405020304" pitchFamily="18" charset="0"/>
                          <a:cs typeface="Times New Roman" panose="02020603050405020304" pitchFamily="18" charset="0"/>
                        </a:rPr>
                        <a:t>(818,0)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778,0</a:t>
                      </a:r>
                    </a:p>
                    <a:p>
                      <a:pPr algn="r"/>
                      <a:r>
                        <a:rPr lang="ru-RU" sz="1100" dirty="0" smtClean="0">
                          <a:solidFill>
                            <a:schemeClr val="tx1"/>
                          </a:solidFill>
                          <a:latin typeface="Times New Roman" panose="02020603050405020304" pitchFamily="18" charset="0"/>
                          <a:cs typeface="Times New Roman" panose="02020603050405020304" pitchFamily="18" charset="0"/>
                        </a:rPr>
                        <a:t>(855,0)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813,0</a:t>
                      </a:r>
                    </a:p>
                    <a:p>
                      <a:pPr algn="r"/>
                      <a:r>
                        <a:rPr lang="ru-RU" sz="1100" dirty="0" smtClean="0">
                          <a:solidFill>
                            <a:schemeClr val="tx1"/>
                          </a:solidFill>
                          <a:latin typeface="Times New Roman" panose="02020603050405020304" pitchFamily="18" charset="0"/>
                          <a:cs typeface="Times New Roman" panose="02020603050405020304" pitchFamily="18" charset="0"/>
                        </a:rPr>
                        <a:t>(893,0)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3" y="6479758"/>
            <a:ext cx="6346469" cy="261610"/>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Указаны значения</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соответственно консервативного и базового вариантов</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4685"/>
            <a:ext cx="5112568" cy="1430179"/>
          </a:xfrm>
          <a:prstGeom prst="wedgeRoundRectCallout">
            <a:avLst>
              <a:gd name="adj1" fmla="val -44363"/>
              <a:gd name="adj2" fmla="val 76811"/>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a:t>
            </a:r>
            <a:r>
              <a:rPr lang="ru-RU" sz="1300" b="1" dirty="0" smtClean="0">
                <a:latin typeface="Times New Roman" panose="02020603050405020304" pitchFamily="18" charset="0"/>
                <a:cs typeface="Times New Roman" panose="02020603050405020304" pitchFamily="18" charset="0"/>
              </a:rPr>
              <a:t>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(консервативный</a:t>
            </a:r>
            <a:r>
              <a:rPr lang="ru-RU" sz="1300" b="1" i="1" dirty="0">
                <a:latin typeface="Times New Roman" panose="02020603050405020304" pitchFamily="18" charset="0"/>
                <a:cs typeface="Times New Roman" panose="02020603050405020304" pitchFamily="18" charset="0"/>
              </a:rPr>
              <a:t>)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(базовый)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9912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96853"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smtClean="0">
                <a:solidFill>
                  <a:prstClr val="black"/>
                </a:solidFill>
                <a:latin typeface="Times New Roman" panose="02020603050405020304" pitchFamily="18" charset="0"/>
                <a:cs typeface="Times New Roman" panose="02020603050405020304" pitchFamily="18" charset="0"/>
              </a:rPr>
              <a:t>(</a:t>
            </a:r>
            <a:r>
              <a:rPr lang="ru-RU" sz="1100" i="1" dirty="0" smtClean="0">
                <a:solidFill>
                  <a:prstClr val="black"/>
                </a:solidFill>
                <a:latin typeface="Times New Roman" panose="02020603050405020304" pitchFamily="18" charset="0"/>
                <a:cs typeface="Times New Roman" panose="02020603050405020304" pitchFamily="18" charset="0"/>
              </a:rPr>
              <a:t>Социальный фонд РФ);</a:t>
            </a:r>
            <a:endParaRPr lang="ru-RU" sz="1100" i="1" dirty="0">
              <a:solidFill>
                <a:prstClr val="black"/>
              </a:solidFill>
              <a:latin typeface="Times New Roman" panose="02020603050405020304" pitchFamily="18" charset="0"/>
              <a:cs typeface="Times New Roman" panose="02020603050405020304" pitchFamily="18" charset="0"/>
            </a:endParaRP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smtClean="0">
                <a:solidFill>
                  <a:schemeClr val="tx1"/>
                </a:solidFill>
                <a:latin typeface="Times New Roman" panose="02020603050405020304" pitchFamily="18" charset="0"/>
                <a:cs typeface="Times New Roman" panose="02020603050405020304" pitchFamily="18" charset="0"/>
              </a:rPr>
              <a:t>Когда </a:t>
            </a:r>
            <a:r>
              <a:rPr lang="ru-RU" sz="1600" dirty="0">
                <a:solidFill>
                  <a:schemeClr val="tx1"/>
                </a:solidFill>
                <a:latin typeface="Times New Roman" panose="02020603050405020304" pitchFamily="18" charset="0"/>
                <a:cs typeface="Times New Roman" panose="02020603050405020304" pitchFamily="18" charset="0"/>
              </a:rPr>
              <a:t>бюджет </a:t>
            </a:r>
            <a:r>
              <a:rPr lang="ru-RU" sz="1600" dirty="0" smtClean="0">
                <a:solidFill>
                  <a:schemeClr val="tx1"/>
                </a:solidFill>
                <a:latin typeface="Times New Roman" panose="02020603050405020304" pitchFamily="18" charset="0"/>
                <a:cs typeface="Times New Roman" panose="02020603050405020304" pitchFamily="18" charset="0"/>
              </a:rPr>
              <a:t>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908720"/>
            <a:ext cx="6192688" cy="172819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dirty="0" smtClean="0">
                <a:solidFill>
                  <a:prstClr val="black"/>
                </a:solidFill>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Замедление темпов </a:t>
            </a:r>
            <a:r>
              <a:rPr lang="ru-RU" sz="1400" dirty="0">
                <a:latin typeface="Times New Roman" panose="02020603050405020304" pitchFamily="18" charset="0"/>
                <a:cs typeface="Times New Roman" panose="02020603050405020304" pitchFamily="18" charset="0"/>
              </a:rPr>
              <a:t>социально-экономического </a:t>
            </a:r>
            <a:r>
              <a:rPr lang="ru-RU" sz="1400" dirty="0" smtClean="0">
                <a:latin typeface="Times New Roman" panose="02020603050405020304" pitchFamily="18" charset="0"/>
                <a:cs typeface="Times New Roman" panose="02020603050405020304" pitchFamily="18" charset="0"/>
              </a:rPr>
              <a:t>развития приводят </a:t>
            </a:r>
            <a:r>
              <a:rPr lang="ru-RU" sz="1400" dirty="0">
                <a:latin typeface="Times New Roman" panose="02020603050405020304" pitchFamily="18" charset="0"/>
                <a:cs typeface="Times New Roman" panose="02020603050405020304" pitchFamily="18" charset="0"/>
              </a:rPr>
              <a:t>к сокращению </a:t>
            </a:r>
            <a:r>
              <a:rPr lang="ru-RU" sz="1400" dirty="0" smtClean="0">
                <a:latin typeface="Times New Roman" panose="02020603050405020304" pitchFamily="18" charset="0"/>
                <a:cs typeface="Times New Roman" panose="02020603050405020304" pitchFamily="18" charset="0"/>
              </a:rPr>
              <a:t>темпов поступлений собственных </a:t>
            </a:r>
            <a:r>
              <a:rPr lang="ru-RU" sz="1400" dirty="0">
                <a:latin typeface="Times New Roman" panose="02020603050405020304" pitchFamily="18" charset="0"/>
                <a:cs typeface="Times New Roman" panose="02020603050405020304" pitchFamily="18" charset="0"/>
              </a:rPr>
              <a:t>доходов в консолидированный бюджет </a:t>
            </a:r>
            <a:r>
              <a:rPr lang="ru-RU" sz="1400" dirty="0" smtClean="0">
                <a:latin typeface="Times New Roman" panose="02020603050405020304" pitchFamily="18" charset="0"/>
                <a:cs typeface="Times New Roman" panose="02020603050405020304" pitchFamily="18" charset="0"/>
              </a:rPr>
              <a:t>республики</a:t>
            </a:r>
            <a:r>
              <a:rPr lang="ru-RU" sz="1400" dirty="0">
                <a:latin typeface="Times New Roman" panose="02020603050405020304" pitchFamily="18" charset="0"/>
                <a:cs typeface="Times New Roman" panose="02020603050405020304" pitchFamily="18" charset="0"/>
              </a:rPr>
              <a:t>, повышению прогнозируемого уровня инфляции, ухудшению условий для заимствований, увеличению государственного и муниципального </a:t>
            </a:r>
            <a:r>
              <a:rPr lang="ru-RU" sz="1400" dirty="0" smtClean="0">
                <a:latin typeface="Times New Roman" panose="02020603050405020304" pitchFamily="18" charset="0"/>
                <a:cs typeface="Times New Roman" panose="02020603050405020304" pitchFamily="18" charset="0"/>
              </a:rPr>
              <a:t>долга.</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Снижение </a:t>
            </a:r>
            <a:r>
              <a:rPr lang="ru-RU" sz="1400" dirty="0">
                <a:latin typeface="Times New Roman" panose="02020603050405020304" pitchFamily="18" charset="0"/>
                <a:cs typeface="Times New Roman" panose="02020603050405020304" pitchFamily="18" charset="0"/>
              </a:rPr>
              <a:t>доходной базы консолидированного бюджета р</a:t>
            </a:r>
            <a:r>
              <a:rPr lang="ru-RU" sz="1400" dirty="0" smtClean="0">
                <a:latin typeface="Times New Roman" panose="02020603050405020304" pitchFamily="18" charset="0"/>
                <a:cs typeface="Times New Roman" panose="02020603050405020304" pitchFamily="18" charset="0"/>
              </a:rPr>
              <a:t>еспублики </a:t>
            </a:r>
            <a:r>
              <a:rPr lang="ru-RU" sz="1400" dirty="0">
                <a:latin typeface="Times New Roman" panose="02020603050405020304" pitchFamily="18" charset="0"/>
                <a:cs typeface="Times New Roman" panose="02020603050405020304" pitchFamily="18" charset="0"/>
              </a:rPr>
              <a:t>влечет риски невыполнения плановых расходных обязательств.  </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400" dirty="0" smtClean="0">
                <a:latin typeface="Times New Roman" panose="02020603050405020304" pitchFamily="18" charset="0"/>
                <a:cs typeface="Times New Roman" panose="02020603050405020304" pitchFamily="18" charset="0"/>
              </a:rPr>
              <a:t>         В </a:t>
            </a:r>
            <a:r>
              <a:rPr lang="ru-RU" sz="1400" dirty="0">
                <a:latin typeface="Times New Roman" panose="02020603050405020304" pitchFamily="18" charset="0"/>
                <a:cs typeface="Times New Roman" panose="02020603050405020304" pitchFamily="18" charset="0"/>
              </a:rPr>
              <a:t>результате возникновения выпадающих доходов </a:t>
            </a:r>
            <a:r>
              <a:rPr lang="ru-RU" sz="1400" dirty="0" smtClean="0">
                <a:latin typeface="Times New Roman" panose="02020603050405020304" pitchFamily="18" charset="0"/>
                <a:cs typeface="Times New Roman" panose="02020603050405020304" pitchFamily="18" charset="0"/>
              </a:rPr>
              <a:t>бюджета </a:t>
            </a:r>
            <a:r>
              <a:rPr lang="ru-RU" sz="1400" dirty="0">
                <a:latin typeface="Times New Roman" panose="02020603050405020304" pitchFamily="18" charset="0"/>
                <a:cs typeface="Times New Roman" panose="02020603050405020304" pitchFamily="18" charset="0"/>
              </a:rPr>
              <a:t>в связи с замедлением темпов экономического развития и сохранения при этом обязанности по выполнению социальных расходов в необходимом </a:t>
            </a:r>
            <a:r>
              <a:rPr lang="ru-RU" sz="1400" dirty="0" smtClean="0">
                <a:latin typeface="Times New Roman" panose="02020603050405020304" pitchFamily="18" charset="0"/>
                <a:cs typeface="Times New Roman" panose="02020603050405020304" pitchFamily="18" charset="0"/>
              </a:rPr>
              <a:t>объеме, возникает риск увеличения долговой нагрузки на бюджет. </a:t>
            </a:r>
            <a:r>
              <a:rPr lang="ru-RU" sz="1400" dirty="0">
                <a:latin typeface="Times New Roman" panose="02020603050405020304" pitchFamily="18" charset="0"/>
                <a:cs typeface="Times New Roman" panose="02020603050405020304" pitchFamily="18" charset="0"/>
              </a:rPr>
              <a:t>В случае наступления </a:t>
            </a:r>
            <a:r>
              <a:rPr lang="ru-RU" sz="1400" dirty="0" smtClean="0">
                <a:latin typeface="Times New Roman" panose="02020603050405020304" pitchFamily="18" charset="0"/>
                <a:cs typeface="Times New Roman" panose="02020603050405020304" pitchFamily="18" charset="0"/>
              </a:rPr>
              <a:t>такого </a:t>
            </a:r>
            <a:r>
              <a:rPr lang="ru-RU" sz="1400" dirty="0">
                <a:latin typeface="Times New Roman" panose="02020603050405020304" pitchFamily="18" charset="0"/>
                <a:cs typeface="Times New Roman" panose="02020603050405020304" pitchFamily="18" charset="0"/>
              </a:rPr>
              <a:t>риска потребуется привлечение рыночных заимствований</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         Для </a:t>
            </a:r>
            <a:r>
              <a:rPr lang="ru-RU" sz="1400" dirty="0">
                <a:latin typeface="Times New Roman" panose="02020603050405020304" pitchFamily="18" charset="0"/>
                <a:cs typeface="Times New Roman" panose="02020603050405020304" pitchFamily="18" charset="0"/>
              </a:rPr>
              <a:t>обеспечения сбалансированности и устойчивости консолидированного бюджета республики, </a:t>
            </a:r>
            <a:r>
              <a:rPr lang="ru-RU" sz="1400" dirty="0" smtClean="0">
                <a:latin typeface="Times New Roman" panose="02020603050405020304" pitchFamily="18" charset="0"/>
                <a:cs typeface="Times New Roman" panose="02020603050405020304" pitchFamily="18" charset="0"/>
              </a:rPr>
              <a:t>необходимо </a:t>
            </a:r>
            <a:r>
              <a:rPr lang="ru-RU" sz="1400" dirty="0">
                <a:latin typeface="Times New Roman" panose="02020603050405020304" pitchFamily="18" charset="0"/>
                <a:cs typeface="Times New Roman" panose="02020603050405020304" pitchFamily="18" charset="0"/>
              </a:rPr>
              <a:t>эффективное управление государственным долгом Чувашской Республики</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179512" y="5661248"/>
            <a:ext cx="5904656"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Проведение </a:t>
            </a:r>
            <a:r>
              <a:rPr lang="ru-RU" sz="14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4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6447475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10</a:t>
            </a:fld>
            <a:endParaRPr lang="ru-RU" dirty="0">
              <a:solidFill>
                <a:prstClr val="black"/>
              </a:solidFill>
            </a:endParaRPr>
          </a:p>
        </p:txBody>
      </p:sp>
      <p:sp>
        <p:nvSpPr>
          <p:cNvPr id="8" name="Скругленный прямоугольник 7"/>
          <p:cNvSpPr/>
          <p:nvPr/>
        </p:nvSpPr>
        <p:spPr>
          <a:xfrm>
            <a:off x="525542" y="3350301"/>
            <a:ext cx="8136000" cy="130283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smtClean="0">
                <a:solidFill>
                  <a:prstClr val="black"/>
                </a:solidFill>
                <a:latin typeface="Times New Roman" panose="02020603050405020304" pitchFamily="18" charset="0"/>
                <a:cs typeface="Times New Roman" panose="02020603050405020304" pitchFamily="18" charset="0"/>
              </a:rPr>
              <a:t>План </a:t>
            </a:r>
            <a:r>
              <a:rPr lang="ru-RU" dirty="0">
                <a:solidFill>
                  <a:prstClr val="black"/>
                </a:solidFill>
                <a:latin typeface="Times New Roman" panose="02020603050405020304" pitchFamily="18" charset="0"/>
                <a:cs typeface="Times New Roman" panose="02020603050405020304" pitchFamily="18" charset="0"/>
              </a:rPr>
              <a:t>мероприятий по росту доходного потенциала Чувашской Республики и (или) по оптимизации расходов, сокращению государственного долга Чувашской Республики на 2018 - 2029 </a:t>
            </a:r>
            <a:r>
              <a:rPr lang="ru-RU" dirty="0" smtClean="0">
                <a:solidFill>
                  <a:prstClr val="black"/>
                </a:solidFill>
                <a:latin typeface="Times New Roman" panose="02020603050405020304" pitchFamily="18" charset="0"/>
                <a:cs typeface="Times New Roman" panose="02020603050405020304" pitchFamily="18" charset="0"/>
              </a:rPr>
              <a:t>годы</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525542" y="4977272"/>
            <a:ext cx="8136000" cy="11880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a:solidFill>
                  <a:prstClr val="black"/>
                </a:solidFill>
                <a:latin typeface="Times New Roman" panose="02020603050405020304" pitchFamily="18" charset="0"/>
                <a:cs typeface="Times New Roman" panose="02020603050405020304" pitchFamily="18" charset="0"/>
              </a:rPr>
              <a:t>План мероприятий, направленных на повышение эффективности управления общественными финансами Чувашской Республики, на 2018 - 2029 </a:t>
            </a:r>
            <a:r>
              <a:rPr lang="ru-RU" dirty="0" smtClean="0">
                <a:solidFill>
                  <a:prstClr val="black"/>
                </a:solidFill>
                <a:latin typeface="Times New Roman" panose="02020603050405020304" pitchFamily="18" charset="0"/>
                <a:cs typeface="Times New Roman" panose="02020603050405020304" pitchFamily="18" charset="0"/>
              </a:rPr>
              <a:t>годы (административные </a:t>
            </a:r>
            <a:r>
              <a:rPr lang="ru-RU" dirty="0">
                <a:solidFill>
                  <a:prstClr val="black"/>
                </a:solidFill>
                <a:latin typeface="Times New Roman" panose="02020603050405020304" pitchFamily="18" charset="0"/>
                <a:cs typeface="Times New Roman" panose="02020603050405020304" pitchFamily="18" charset="0"/>
              </a:rPr>
              <a:t>мероприятия) </a:t>
            </a: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prstClr val="black"/>
                </a:solidFill>
                <a:effectLst/>
                <a:latin typeface="Times New Roman" panose="02020603050405020304" pitchFamily="18" charset="0"/>
                <a:cs typeface="Times New Roman" panose="02020603050405020304" pitchFamily="18" charset="0"/>
              </a:rPr>
              <a:t>для </a:t>
            </a:r>
            <a:r>
              <a:rPr lang="ru-RU" sz="1800" dirty="0">
                <a:solidFill>
                  <a:prstClr val="black"/>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40889" y="682551"/>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14117" y="131713"/>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Прямоугольник 2"/>
          <p:cNvSpPr/>
          <p:nvPr/>
        </p:nvSpPr>
        <p:spPr>
          <a:xfrm>
            <a:off x="525542" y="2627620"/>
            <a:ext cx="8136000"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r>
              <a:rPr lang="ru-RU" b="1" i="1" dirty="0" smtClean="0">
                <a:solidFill>
                  <a:prstClr val="black"/>
                </a:solidFill>
                <a:latin typeface="Times New Roman" panose="02020603050405020304" pitchFamily="18" charset="0"/>
                <a:cs typeface="Times New Roman" panose="02020603050405020304" pitchFamily="18" charset="0"/>
              </a:rPr>
              <a:t>Включает:</a:t>
            </a:r>
          </a:p>
        </p:txBody>
      </p:sp>
      <p:sp>
        <p:nvSpPr>
          <p:cNvPr id="12" name="Скругленный прямоугольник 11"/>
          <p:cNvSpPr/>
          <p:nvPr/>
        </p:nvSpPr>
        <p:spPr>
          <a:xfrm>
            <a:off x="525542" y="836712"/>
            <a:ext cx="8136000" cy="1296144"/>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pPr algn="ctr"/>
            <a:r>
              <a:rPr lang="ru-RU" sz="2000" b="1" dirty="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a:t>
            </a:r>
            <a:endParaRPr lang="ru-RU" sz="2000" b="1" dirty="0" smtClean="0">
              <a:solidFill>
                <a:prstClr val="black"/>
              </a:solidFill>
              <a:latin typeface="Times New Roman" panose="02020603050405020304" pitchFamily="18" charset="0"/>
              <a:cs typeface="Times New Roman" panose="02020603050405020304" pitchFamily="18" charset="0"/>
            </a:endParaRPr>
          </a:p>
          <a:p>
            <a:pPr algn="ctr"/>
            <a:r>
              <a:rPr lang="ru-RU" sz="2000" b="1" dirty="0" smtClean="0">
                <a:solidFill>
                  <a:prstClr val="black"/>
                </a:solidFill>
                <a:latin typeface="Times New Roman" panose="02020603050405020304" pitchFamily="18" charset="0"/>
                <a:cs typeface="Times New Roman" panose="02020603050405020304" pitchFamily="18" charset="0"/>
              </a:rPr>
              <a:t>от </a:t>
            </a:r>
            <a:r>
              <a:rPr lang="ru-RU" sz="2000" b="1" dirty="0">
                <a:solidFill>
                  <a:prstClr val="black"/>
                </a:solidFill>
                <a:latin typeface="Times New Roman" panose="02020603050405020304" pitchFamily="18" charset="0"/>
                <a:cs typeface="Times New Roman" panose="02020603050405020304" pitchFamily="18" charset="0"/>
              </a:rPr>
              <a:t>28 сентября 2018 г. </a:t>
            </a:r>
            <a:r>
              <a:rPr lang="ru-RU" sz="2000" b="1" dirty="0" smtClean="0">
                <a:solidFill>
                  <a:prstClr val="black"/>
                </a:solidFill>
                <a:latin typeface="Times New Roman" panose="02020603050405020304" pitchFamily="18" charset="0"/>
                <a:cs typeface="Times New Roman" panose="02020603050405020304" pitchFamily="18" charset="0"/>
              </a:rPr>
              <a:t>№ 703-р</a:t>
            </a:r>
          </a:p>
          <a:p>
            <a:pPr algn="ctr"/>
            <a:r>
              <a:rPr lang="ru-RU" sz="2000" b="1" dirty="0" smtClean="0">
                <a:solidFill>
                  <a:prstClr val="black"/>
                </a:solidFill>
                <a:latin typeface="Times New Roman" panose="02020603050405020304" pitchFamily="18" charset="0"/>
                <a:cs typeface="Times New Roman" panose="02020603050405020304" pitchFamily="18" charset="0"/>
              </a:rPr>
              <a:t>утверждена </a:t>
            </a:r>
            <a:r>
              <a:rPr lang="ru-RU" sz="2000" b="1" dirty="0">
                <a:solidFill>
                  <a:prstClr val="black"/>
                </a:solidFill>
                <a:latin typeface="Times New Roman" panose="02020603050405020304" pitchFamily="18" charset="0"/>
                <a:cs typeface="Times New Roman" panose="02020603050405020304" pitchFamily="18" charset="0"/>
              </a:rPr>
              <a:t>Программа оздоровления государственных финансов Чувашской Республики на 2018 - </a:t>
            </a:r>
            <a:r>
              <a:rPr lang="ru-RU" sz="2000" b="1" dirty="0" smtClean="0">
                <a:solidFill>
                  <a:prstClr val="black"/>
                </a:solidFill>
                <a:latin typeface="Times New Roman" panose="02020603050405020304" pitchFamily="18" charset="0"/>
                <a:cs typeface="Times New Roman" panose="02020603050405020304" pitchFamily="18" charset="0"/>
              </a:rPr>
              <a:t>2029 </a:t>
            </a:r>
            <a:r>
              <a:rPr lang="ru-RU" sz="2000" b="1" dirty="0">
                <a:solidFill>
                  <a:prstClr val="black"/>
                </a:solidFill>
                <a:latin typeface="Times New Roman" panose="02020603050405020304" pitchFamily="18" charset="0"/>
                <a:cs typeface="Times New Roman" panose="02020603050405020304" pitchFamily="18" charset="0"/>
              </a:rPr>
              <a:t>годы</a:t>
            </a:r>
          </a:p>
        </p:txBody>
      </p:sp>
    </p:spTree>
    <p:extLst>
      <p:ext uri="{BB962C8B-B14F-4D97-AF65-F5344CB8AC3E}">
        <p14:creationId xmlns:p14="http://schemas.microsoft.com/office/powerpoint/2010/main" val="4176265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r>
              <a:rPr lang="ru-RU" dirty="0" smtClean="0">
                <a:solidFill>
                  <a:prstClr val="black"/>
                </a:solidFill>
              </a:rPr>
              <a:t>11</a:t>
            </a:r>
            <a:endParaRPr lang="ru-RU" dirty="0">
              <a:solidFill>
                <a:prstClr val="black"/>
              </a:solidFill>
            </a:endParaRPr>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2000" dirty="0">
                <a:solidFill>
                  <a:prstClr val="black"/>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prstClr val="black"/>
                </a:solidFill>
                <a:effectLst/>
                <a:latin typeface="Times New Roman" panose="02020603050405020304" pitchFamily="18" charset="0"/>
                <a:cs typeface="Times New Roman" panose="02020603050405020304" pitchFamily="18" charset="0"/>
              </a:rPr>
              <a:t>2024 году</a:t>
            </a:r>
            <a:endParaRPr lang="ru-RU" sz="2000" dirty="0">
              <a:solidFill>
                <a:prstClr val="black"/>
              </a:solidFill>
              <a:effectLst/>
              <a:latin typeface="Times New Roman" panose="02020603050405020304" pitchFamily="18" charset="0"/>
              <a:cs typeface="Times New Roman" panose="02020603050405020304" pitchFamily="18" charset="0"/>
            </a:endParaRP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sp>
        <p:nvSpPr>
          <p:cNvPr id="7" name="Скругленный прямоугольник 6"/>
          <p:cNvSpPr/>
          <p:nvPr/>
        </p:nvSpPr>
        <p:spPr>
          <a:xfrm>
            <a:off x="237986" y="929368"/>
            <a:ext cx="6976592" cy="828001"/>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осуществление 99,8% расходов республиканского бюджета Чувашской Республики в программном формате</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426213" y="429309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снижение </a:t>
            </a:r>
            <a:r>
              <a:rPr lang="ru-RU" sz="1800" b="1" dirty="0">
                <a:solidFill>
                  <a:prstClr val="black"/>
                </a:solidFill>
                <a:latin typeface="Times New Roman" panose="02020603050405020304" pitchFamily="18" charset="0"/>
                <a:cs typeface="Times New Roman" panose="02020603050405020304" pitchFamily="18" charset="0"/>
              </a:rPr>
              <a:t>государственного долга Чувашской Республики к уровню </a:t>
            </a:r>
            <a:r>
              <a:rPr lang="ru-RU" sz="1800" b="1" dirty="0" smtClean="0">
                <a:solidFill>
                  <a:prstClr val="black"/>
                </a:solidFill>
                <a:latin typeface="Times New Roman" panose="02020603050405020304" pitchFamily="18" charset="0"/>
                <a:cs typeface="Times New Roman" panose="02020603050405020304" pitchFamily="18" charset="0"/>
              </a:rPr>
              <a:t>2023 </a:t>
            </a:r>
            <a:r>
              <a:rPr lang="ru-RU" sz="1800" b="1" dirty="0">
                <a:solidFill>
                  <a:prstClr val="black"/>
                </a:solidFill>
                <a:latin typeface="Times New Roman" panose="02020603050405020304" pitchFamily="18" charset="0"/>
                <a:cs typeface="Times New Roman" panose="02020603050405020304" pitchFamily="18" charset="0"/>
              </a:rPr>
              <a:t>года на </a:t>
            </a:r>
            <a:r>
              <a:rPr lang="ru-RU" sz="1800" b="1" dirty="0" smtClean="0">
                <a:solidFill>
                  <a:prstClr val="black"/>
                </a:solidFill>
                <a:latin typeface="Times New Roman" panose="02020603050405020304" pitchFamily="18" charset="0"/>
                <a:cs typeface="Times New Roman" panose="02020603050405020304" pitchFamily="18" charset="0"/>
              </a:rPr>
              <a:t>1 085,9 млн</a:t>
            </a:r>
            <a:r>
              <a:rPr lang="ru-RU" sz="1800" b="1" dirty="0">
                <a:solidFill>
                  <a:prstClr val="black"/>
                </a:solidFill>
                <a:latin typeface="Times New Roman" panose="02020603050405020304" pitchFamily="18" charset="0"/>
                <a:cs typeface="Times New Roman" panose="02020603050405020304" pitchFamily="18" charset="0"/>
              </a:rPr>
              <a:t>. руб. или на </a:t>
            </a:r>
            <a:r>
              <a:rPr lang="ru-RU" sz="1800" b="1" dirty="0" smtClean="0">
                <a:solidFill>
                  <a:prstClr val="black"/>
                </a:solidFill>
                <a:latin typeface="Times New Roman" panose="02020603050405020304" pitchFamily="18" charset="0"/>
                <a:cs typeface="Times New Roman" panose="02020603050405020304" pitchFamily="18" charset="0"/>
              </a:rPr>
              <a:t>6,2%</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17485" y="2060848"/>
            <a:ext cx="7014145"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рост собственных доходов </a:t>
            </a:r>
            <a:r>
              <a:rPr lang="ru-RU" sz="1800" b="1" dirty="0">
                <a:solidFill>
                  <a:prstClr val="black"/>
                </a:solidFill>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21,7% к факту 2023 года</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2031487" y="5380311"/>
            <a:ext cx="6998096" cy="66920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все </a:t>
            </a:r>
            <a:r>
              <a:rPr lang="ru-RU" sz="1800" b="1" dirty="0">
                <a:solidFill>
                  <a:prstClr val="black"/>
                </a:solidFill>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
        <p:nvSpPr>
          <p:cNvPr id="13" name="Скругленный прямоугольник 12"/>
          <p:cNvSpPr/>
          <p:nvPr/>
        </p:nvSpPr>
        <p:spPr>
          <a:xfrm>
            <a:off x="1057289" y="321297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a:solidFill>
                  <a:prstClr val="black"/>
                </a:solidFill>
                <a:latin typeface="Times New Roman" panose="02020603050405020304" pitchFamily="18" charset="0"/>
                <a:cs typeface="Times New Roman" panose="02020603050405020304" pitchFamily="18" charset="0"/>
              </a:rPr>
              <a:t>рост </a:t>
            </a:r>
            <a:r>
              <a:rPr lang="ru-RU" sz="1800" b="1" dirty="0" smtClean="0">
                <a:solidFill>
                  <a:prstClr val="black"/>
                </a:solidFill>
                <a:latin typeface="Times New Roman" panose="02020603050405020304" pitchFamily="18" charset="0"/>
                <a:cs typeface="Times New Roman" panose="02020603050405020304" pitchFamily="18" charset="0"/>
              </a:rPr>
              <a:t>расходов республиканского </a:t>
            </a:r>
            <a:r>
              <a:rPr lang="ru-RU" sz="1800" b="1" dirty="0">
                <a:solidFill>
                  <a:prstClr val="black"/>
                </a:solidFill>
                <a:latin typeface="Times New Roman" panose="02020603050405020304" pitchFamily="18" charset="0"/>
                <a:cs typeface="Times New Roman" panose="02020603050405020304" pitchFamily="18" charset="0"/>
              </a:rPr>
              <a:t>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8,0% </a:t>
            </a:r>
            <a:r>
              <a:rPr lang="ru-RU" sz="1800" b="1" dirty="0">
                <a:solidFill>
                  <a:prstClr val="black"/>
                </a:solidFill>
                <a:latin typeface="Times New Roman" panose="02020603050405020304" pitchFamily="18" charset="0"/>
                <a:cs typeface="Times New Roman" panose="02020603050405020304" pitchFamily="18" charset="0"/>
              </a:rPr>
              <a:t>к уровню </a:t>
            </a:r>
            <a:r>
              <a:rPr lang="ru-RU" sz="1800" b="1" dirty="0" smtClean="0">
                <a:solidFill>
                  <a:prstClr val="black"/>
                </a:solidFill>
                <a:latin typeface="Times New Roman" panose="02020603050405020304" pitchFamily="18" charset="0"/>
                <a:cs typeface="Times New Roman" panose="02020603050405020304" pitchFamily="18" charset="0"/>
              </a:rPr>
              <a:t>2023 </a:t>
            </a:r>
            <a:r>
              <a:rPr lang="ru-RU" sz="1800" b="1" dirty="0">
                <a:solidFill>
                  <a:prstClr val="black"/>
                </a:solidFill>
                <a:latin typeface="Times New Roman" panose="02020603050405020304" pitchFamily="18" charset="0"/>
                <a:cs typeface="Times New Roman" panose="02020603050405020304" pitchFamily="18" charset="0"/>
              </a:rPr>
              <a:t>года</a:t>
            </a:r>
          </a:p>
        </p:txBody>
      </p:sp>
    </p:spTree>
    <p:extLst>
      <p:ext uri="{BB962C8B-B14F-4D97-AF65-F5344CB8AC3E}">
        <p14:creationId xmlns:p14="http://schemas.microsoft.com/office/powerpoint/2010/main" val="26797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9358" y="1268760"/>
            <a:ext cx="1652510" cy="12881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3" descr="T:\ОБП\IvNik\картинки\2015\базовы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373216"/>
            <a:ext cx="3068459" cy="13717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54854" y="1893356"/>
            <a:ext cx="6126928" cy="814239"/>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Содействие адаптации и структурной перестройке экономики</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54023" y="1063505"/>
            <a:ext cx="6120121" cy="674835"/>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Обеспечение достижения национальных целей развития</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7" name="Нашивка 6"/>
          <p:cNvSpPr/>
          <p:nvPr/>
        </p:nvSpPr>
        <p:spPr>
          <a:xfrm>
            <a:off x="97791" y="118056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1</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Нашивка 21"/>
          <p:cNvSpPr/>
          <p:nvPr/>
        </p:nvSpPr>
        <p:spPr>
          <a:xfrm>
            <a:off x="102253" y="2080117"/>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Нашивка 22"/>
          <p:cNvSpPr/>
          <p:nvPr/>
        </p:nvSpPr>
        <p:spPr>
          <a:xfrm>
            <a:off x="95559" y="3117492"/>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3</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4" name="Нашивка 23"/>
          <p:cNvSpPr/>
          <p:nvPr/>
        </p:nvSpPr>
        <p:spPr>
          <a:xfrm>
            <a:off x="97791" y="427532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054023" y="3968780"/>
            <a:ext cx="7409781" cy="105664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Создание </a:t>
            </a:r>
            <a:r>
              <a:rPr lang="ru-RU" dirty="0">
                <a:solidFill>
                  <a:schemeClr val="tx1"/>
                </a:solidFill>
                <a:latin typeface="Times New Roman" panose="02020603050405020304" pitchFamily="18" charset="0"/>
                <a:cs typeface="Times New Roman" panose="02020603050405020304" pitchFamily="18" charset="0"/>
              </a:rPr>
              <a:t>благоприятной налоговой среды для стимулирования восстановления отраслей экономики и субъектов малого и среднего </a:t>
            </a:r>
            <a:r>
              <a:rPr lang="ru-RU" dirty="0" smtClean="0">
                <a:solidFill>
                  <a:schemeClr val="tx1"/>
                </a:solidFill>
                <a:latin typeface="Times New Roman" panose="02020603050405020304" pitchFamily="18" charset="0"/>
                <a:cs typeface="Times New Roman" panose="02020603050405020304" pitchFamily="18" charset="0"/>
              </a:rPr>
              <a:t>предпринимательства</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054023" y="2869798"/>
            <a:ext cx="7409781" cy="93610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Обеспечение </a:t>
            </a:r>
            <a:r>
              <a:rPr lang="ru-RU" dirty="0">
                <a:solidFill>
                  <a:schemeClr val="tx1"/>
                </a:solidFill>
                <a:latin typeface="Times New Roman" panose="02020603050405020304" pitchFamily="18" charset="0"/>
                <a:cs typeface="Times New Roman" panose="02020603050405020304" pitchFamily="18" charset="0"/>
              </a:rPr>
              <a:t>долгосрочной сбалансированности и устойчивости консолидированного и республиканского бюджетов Чувашской Республики</a:t>
            </a:r>
          </a:p>
        </p:txBody>
      </p:sp>
      <p:sp>
        <p:nvSpPr>
          <p:cNvPr id="2" name="Номер слайда 1"/>
          <p:cNvSpPr>
            <a:spLocks noGrp="1"/>
          </p:cNvSpPr>
          <p:nvPr>
            <p:ph type="sldNum" sz="quarter" idx="12"/>
          </p:nvPr>
        </p:nvSpPr>
        <p:spPr>
          <a:xfrm>
            <a:off x="8126412" y="6461245"/>
            <a:ext cx="1054100" cy="365125"/>
          </a:xfrm>
        </p:spPr>
        <p:txBody>
          <a:bodyPr/>
          <a:lstStyle/>
          <a:p>
            <a:pPr>
              <a:defRPr/>
            </a:pPr>
            <a:fld id="{F6DAF6DD-932B-4E1C-B70C-04A2D5208306}" type="slidenum">
              <a:rPr lang="ru-RU" altLang="ru-RU" b="1" smtClean="0">
                <a:solidFill>
                  <a:prstClr val="black"/>
                </a:solidFill>
              </a:rPr>
              <a:pPr>
                <a:defRPr/>
              </a:pPr>
              <a:t>12</a:t>
            </a:fld>
            <a:endParaRPr lang="ru-RU" altLang="ru-RU" b="1" dirty="0">
              <a:solidFill>
                <a:prstClr val="black"/>
              </a:solidFill>
            </a:endParaRPr>
          </a:p>
        </p:txBody>
      </p:sp>
      <p:sp>
        <p:nvSpPr>
          <p:cNvPr id="17"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dirty="0" smtClean="0">
                <a:solidFill>
                  <a:schemeClr val="tx1"/>
                </a:solidFill>
                <a:effectLst/>
                <a:latin typeface="Times New Roman" panose="02020603050405020304" pitchFamily="18" charset="0"/>
                <a:cs typeface="Times New Roman" panose="02020603050405020304" pitchFamily="18" charset="0"/>
              </a:rPr>
              <a:t>4</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dirty="0" smtClean="0">
                <a:solidFill>
                  <a:schemeClr val="tx1"/>
                </a:solidFill>
                <a:effectLst/>
                <a:latin typeface="Times New Roman" panose="02020603050405020304" pitchFamily="18" charset="0"/>
                <a:cs typeface="Times New Roman" panose="02020603050405020304" pitchFamily="18" charset="0"/>
              </a:rPr>
              <a:t>6</a:t>
            </a:r>
            <a:r>
              <a:rPr lang="ru-RU" sz="1800" dirty="0" smtClean="0">
                <a:solidFill>
                  <a:schemeClr val="tx1"/>
                </a:solidFill>
                <a:effectLst/>
                <a:latin typeface="Times New Roman" panose="02020603050405020304" pitchFamily="18" charset="0"/>
                <a:cs typeface="Times New Roman" panose="02020603050405020304" pitchFamily="18" charset="0"/>
              </a:rPr>
              <a:t> </a:t>
            </a:r>
            <a:r>
              <a:rPr lang="ru-RU" sz="18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8" name="Прямая соединительная линия 1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151347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1601329"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Республиканский бюджет</a:t>
            </a:r>
          </a:p>
        </p:txBody>
      </p:sp>
      <p:sp>
        <p:nvSpPr>
          <p:cNvPr id="11" name="Скругленный прямоугольник 10"/>
          <p:cNvSpPr/>
          <p:nvPr/>
        </p:nvSpPr>
        <p:spPr>
          <a:xfrm>
            <a:off x="5360726"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13</a:t>
            </a:r>
            <a:endParaRPr lang="ru-RU" dirty="0">
              <a:solidFill>
                <a:prstClr val="black"/>
              </a:solidFill>
            </a:endParaRPr>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в 2024 году</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graphicFrame>
        <p:nvGraphicFramePr>
          <p:cNvPr id="14" name="Диаграмма 13"/>
          <p:cNvGraphicFramePr>
            <a:graphicFrameLocks/>
          </p:cNvGraphicFramePr>
          <p:nvPr>
            <p:extLst>
              <p:ext uri="{D42A27DB-BD31-4B8C-83A1-F6EECF244321}">
                <p14:modId xmlns:p14="http://schemas.microsoft.com/office/powerpoint/2010/main" val="1489437554"/>
              </p:ext>
            </p:extLst>
          </p:nvPr>
        </p:nvGraphicFramePr>
        <p:xfrm>
          <a:off x="106822" y="1356537"/>
          <a:ext cx="4465178" cy="4021999"/>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43" y="5445224"/>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2374117499"/>
              </p:ext>
            </p:extLst>
          </p:nvPr>
        </p:nvGraphicFramePr>
        <p:xfrm>
          <a:off x="4463988" y="1356537"/>
          <a:ext cx="4536504"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875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892951"/>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Доходы</a:t>
            </a:r>
          </a:p>
        </p:txBody>
      </p:sp>
      <p:sp>
        <p:nvSpPr>
          <p:cNvPr id="11" name="Скругленный прямоугольник 10"/>
          <p:cNvSpPr/>
          <p:nvPr/>
        </p:nvSpPr>
        <p:spPr>
          <a:xfrm>
            <a:off x="3491880" y="892951"/>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Расходы</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14</a:t>
            </a:r>
            <a:endParaRPr lang="ru-RU" dirty="0">
              <a:solidFill>
                <a:prstClr val="black"/>
              </a:solidFill>
            </a:endParaRPr>
          </a:p>
        </p:txBody>
      </p:sp>
      <p:sp>
        <p:nvSpPr>
          <p:cNvPr id="17" name="Скругленный прямоугольник 16"/>
          <p:cNvSpPr/>
          <p:nvPr/>
        </p:nvSpPr>
        <p:spPr>
          <a:xfrm>
            <a:off x="6340040" y="892951"/>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dirty="0" smtClean="0">
                <a:solidFill>
                  <a:prstClr val="black"/>
                </a:solidFill>
                <a:latin typeface="Times New Roman" panose="02020603050405020304" pitchFamily="18" charset="0"/>
                <a:cs typeface="Times New Roman" panose="02020603050405020304" pitchFamily="18" charset="0"/>
              </a:rPr>
              <a:t>Доходы и расходы в 2025-2027 гг.  будут корректироваться в сторону увеличения по итогам распределения межбюджетных </a:t>
            </a:r>
            <a:r>
              <a:rPr lang="ru-RU" sz="1400" dirty="0">
                <a:solidFill>
                  <a:prstClr val="black"/>
                </a:solidFill>
                <a:latin typeface="Times New Roman" panose="02020603050405020304" pitchFamily="18" charset="0"/>
                <a:cs typeface="Times New Roman" panose="02020603050405020304" pitchFamily="18" charset="0"/>
              </a:rPr>
              <a:t>трансфертов </a:t>
            </a:r>
            <a:r>
              <a:rPr lang="ru-RU" sz="1400" dirty="0" smtClean="0">
                <a:solidFill>
                  <a:prstClr val="black"/>
                </a:solidFill>
                <a:latin typeface="Times New Roman" panose="02020603050405020304" pitchFamily="18" charset="0"/>
                <a:cs typeface="Times New Roman" panose="02020603050405020304" pitchFamily="18" charset="0"/>
              </a:rPr>
              <a:t>в процессе </a:t>
            </a:r>
            <a:r>
              <a:rPr lang="ru-RU" sz="1400" dirty="0">
                <a:solidFill>
                  <a:prstClr val="black"/>
                </a:solidFill>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solidFill>
                  <a:prstClr val="black"/>
                </a:solidFill>
                <a:latin typeface="Times New Roman" panose="02020603050405020304" pitchFamily="18" charset="0"/>
                <a:cs typeface="Times New Roman" panose="02020603050405020304" pitchFamily="18" charset="0"/>
              </a:rPr>
              <a:t>отдельным </a:t>
            </a:r>
            <a:r>
              <a:rPr lang="ru-RU" sz="1400" dirty="0">
                <a:solidFill>
                  <a:prstClr val="black"/>
                </a:solidFill>
                <a:latin typeface="Times New Roman" panose="02020603050405020304" pitchFamily="18" charset="0"/>
                <a:cs typeface="Times New Roman" panose="02020603050405020304" pitchFamily="18" charset="0"/>
              </a:rPr>
              <a:t>решениям Правительства Российской Федерации</a:t>
            </a:r>
          </a:p>
        </p:txBody>
      </p:sp>
      <p:sp>
        <p:nvSpPr>
          <p:cNvPr id="20" name="Скругленный прямоугольник 19"/>
          <p:cNvSpPr/>
          <p:nvPr/>
        </p:nvSpPr>
        <p:spPr>
          <a:xfrm>
            <a:off x="7668480" y="892951"/>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076" y="4774704"/>
            <a:ext cx="2083296" cy="2083296"/>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prstClr val="black"/>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prstClr val="black"/>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28" name="Диаграмма 27"/>
          <p:cNvGraphicFramePr>
            <a:graphicFrameLocks/>
          </p:cNvGraphicFramePr>
          <p:nvPr>
            <p:extLst>
              <p:ext uri="{D42A27DB-BD31-4B8C-83A1-F6EECF244321}">
                <p14:modId xmlns:p14="http://schemas.microsoft.com/office/powerpoint/2010/main" val="3473211666"/>
              </p:ext>
            </p:extLst>
          </p:nvPr>
        </p:nvGraphicFramePr>
        <p:xfrm>
          <a:off x="395536" y="1556792"/>
          <a:ext cx="2848606" cy="36909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Диаграмма 28"/>
          <p:cNvGraphicFramePr>
            <a:graphicFrameLocks/>
          </p:cNvGraphicFramePr>
          <p:nvPr>
            <p:extLst>
              <p:ext uri="{D42A27DB-BD31-4B8C-83A1-F6EECF244321}">
                <p14:modId xmlns:p14="http://schemas.microsoft.com/office/powerpoint/2010/main" val="2255025058"/>
              </p:ext>
            </p:extLst>
          </p:nvPr>
        </p:nvGraphicFramePr>
        <p:xfrm>
          <a:off x="3228153" y="1592796"/>
          <a:ext cx="2687693" cy="367240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Диаграмма 29"/>
          <p:cNvGraphicFramePr>
            <a:graphicFrameLocks/>
          </p:cNvGraphicFramePr>
          <p:nvPr>
            <p:extLst>
              <p:ext uri="{D42A27DB-BD31-4B8C-83A1-F6EECF244321}">
                <p14:modId xmlns:p14="http://schemas.microsoft.com/office/powerpoint/2010/main" val="2635764983"/>
              </p:ext>
            </p:extLst>
          </p:nvPr>
        </p:nvGraphicFramePr>
        <p:xfrm>
          <a:off x="5868144" y="1628800"/>
          <a:ext cx="2616790" cy="367240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675527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1167427974"/>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7164288" y="689992"/>
            <a:ext cx="1900404" cy="2174677"/>
          </a:xfrm>
          <a:prstGeom prst="wedgeRoundRectCallout">
            <a:avLst>
              <a:gd name="adj1" fmla="val -59746"/>
              <a:gd name="adj2" fmla="val 58542"/>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000" dirty="0">
                <a:latin typeface="Times New Roman" panose="02020603050405020304" pitchFamily="18" charset="0"/>
                <a:cs typeface="Times New Roman" panose="02020603050405020304" pitchFamily="18" charset="0"/>
              </a:rPr>
              <a:t>В </a:t>
            </a:r>
            <a:r>
              <a:rPr lang="ru-RU" sz="1000" dirty="0" smtClean="0">
                <a:latin typeface="Times New Roman" panose="02020603050405020304" pitchFamily="18" charset="0"/>
                <a:cs typeface="Times New Roman" panose="02020603050405020304" pitchFamily="18" charset="0"/>
              </a:rPr>
              <a:t>2024 </a:t>
            </a:r>
            <a:r>
              <a:rPr lang="ru-RU" sz="1000" dirty="0">
                <a:latin typeface="Times New Roman" panose="02020603050405020304" pitchFamily="18" charset="0"/>
                <a:cs typeface="Times New Roman" panose="02020603050405020304" pitchFamily="18" charset="0"/>
              </a:rPr>
              <a:t>году </a:t>
            </a:r>
            <a:r>
              <a:rPr lang="ru-RU" sz="1000" dirty="0" smtClean="0">
                <a:latin typeface="Times New Roman" panose="02020603050405020304" pitchFamily="18" charset="0"/>
                <a:cs typeface="Times New Roman" panose="02020603050405020304" pitchFamily="18" charset="0"/>
              </a:rPr>
              <a:t>проводилась </a:t>
            </a:r>
            <a:r>
              <a:rPr lang="ru-RU" sz="1000" dirty="0">
                <a:latin typeface="Times New Roman" panose="02020603050405020304" pitchFamily="18" charset="0"/>
                <a:cs typeface="Times New Roman" panose="02020603050405020304" pitchFamily="18" charset="0"/>
              </a:rPr>
              <a:t>целенаправленная работа </a:t>
            </a:r>
            <a:r>
              <a:rPr lang="ru-RU" sz="1000" dirty="0" smtClean="0">
                <a:latin typeface="Times New Roman" panose="02020603050405020304" pitchFamily="18" charset="0"/>
                <a:cs typeface="Times New Roman" panose="02020603050405020304" pitchFamily="18" charset="0"/>
              </a:rPr>
              <a:t>по </a:t>
            </a:r>
            <a:r>
              <a:rPr lang="ru-RU" sz="1000" dirty="0">
                <a:latin typeface="Times New Roman" panose="02020603050405020304" pitchFamily="18" charset="0"/>
                <a:cs typeface="Times New Roman" panose="02020603050405020304" pitchFamily="18" charset="0"/>
              </a:rPr>
              <a:t>поддержанию экономически обоснованного объема государственного долга Чувашской Республики для сохранения позиции республики в группе субъектов Российской Федерации с высоким уровнем долговой устойчивости, </a:t>
            </a:r>
            <a:r>
              <a:rPr lang="ru-RU" sz="1000" dirty="0" smtClean="0">
                <a:latin typeface="Times New Roman" panose="02020603050405020304" pitchFamily="18" charset="0"/>
                <a:cs typeface="Times New Roman" panose="02020603050405020304" pitchFamily="18" charset="0"/>
              </a:rPr>
              <a:t>сохранению </a:t>
            </a:r>
            <a:r>
              <a:rPr lang="ru-RU" sz="1000" dirty="0">
                <a:latin typeface="Times New Roman" panose="02020603050405020304" pitchFamily="18" charset="0"/>
                <a:cs typeface="Times New Roman" panose="02020603050405020304" pitchFamily="18" charset="0"/>
              </a:rPr>
              <a:t>положительной кредитной истории республики</a:t>
            </a:r>
            <a:endParaRPr lang="ru-RU" sz="1000" dirty="0" smtClean="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136894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723161226"/>
              </p:ext>
            </p:extLst>
          </p:nvPr>
        </p:nvGraphicFramePr>
        <p:xfrm>
          <a:off x="174858" y="901768"/>
          <a:ext cx="4752528" cy="4943000"/>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0" dirty="0" smtClean="0">
                          <a:latin typeface="Times New Roman" panose="02020603050405020304" pitchFamily="18" charset="0"/>
                          <a:cs typeface="Times New Roman" panose="02020603050405020304" pitchFamily="18" charset="0"/>
                        </a:rPr>
                        <a:t>-919 103,7</a:t>
                      </a:r>
                    </a:p>
                  </a:txBody>
                  <a:tcPr marL="68580" marR="68580" marT="45727" marB="45727"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-3 956 792,8</a:t>
                      </a:r>
                    </a:p>
                  </a:txBody>
                  <a:tcPr marL="68580" marR="68580" marT="45727" marB="45727" anchor="ctr"/>
                </a:tc>
              </a:tr>
              <a:tr h="978830">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Иные источники</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en-US" sz="140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en-US" sz="1400" dirty="0" smtClean="0">
                          <a:latin typeface="Times New Roman" panose="02020603050405020304" pitchFamily="18" charset="0"/>
                          <a:cs typeface="Times New Roman" panose="02020603050405020304" pitchFamily="18" charset="0"/>
                        </a:rPr>
                        <a:t>352 661,2</a:t>
                      </a:r>
                    </a:p>
                  </a:txBody>
                  <a:tcPr marL="68580" marR="68580" marT="45727" marB="45727"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en-US" sz="1400" b="1" dirty="0" smtClean="0">
                          <a:latin typeface="Times New Roman" panose="02020603050405020304" pitchFamily="18" charset="0"/>
                          <a:cs typeface="Times New Roman" panose="02020603050405020304" pitchFamily="18" charset="0"/>
                        </a:rPr>
                        <a:t>4 523 235,3</a:t>
                      </a:r>
                    </a:p>
                  </a:txBody>
                  <a:tcPr marL="68580" marR="68580" marT="45727" marB="45727"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8" name="TextBox 7"/>
          <p:cNvSpPr txBox="1"/>
          <p:nvPr/>
        </p:nvSpPr>
        <p:spPr>
          <a:xfrm>
            <a:off x="4999394" y="1492595"/>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014051" y="2056132"/>
            <a:ext cx="3744416" cy="612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3" y="4320426"/>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3" y="4752474"/>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r>
              <a:rPr lang="ru-RU" dirty="0" smtClean="0"/>
              <a:t>16</a:t>
            </a:r>
            <a:endParaRPr lang="ru-RU" dirty="0"/>
          </a:p>
        </p:txBody>
      </p:sp>
      <p:sp>
        <p:nvSpPr>
          <p:cNvPr id="18" name="TextBox 17"/>
          <p:cNvSpPr txBox="1"/>
          <p:nvPr/>
        </p:nvSpPr>
        <p:spPr>
          <a:xfrm>
            <a:off x="5014052" y="2737132"/>
            <a:ext cx="3744415" cy="468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2024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5015676" y="3293879"/>
            <a:ext cx="3726109" cy="851297"/>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a:t>
            </a:r>
            <a:r>
              <a:rPr lang="ru-RU" sz="1100" dirty="0" smtClean="0">
                <a:latin typeface="Times New Roman" panose="02020603050405020304" pitchFamily="18" charset="0"/>
                <a:cs typeface="Times New Roman" panose="02020603050405020304" pitchFamily="18" charset="0"/>
              </a:rPr>
              <a:t>средствами, перечисленными с единого счета бюджета, и средствами, зачисленными на единый счет бюджета, при проведении операций по управлению остатками средств на едином счете бюджета</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97124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862200930"/>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smtClean="0">
                <a:solidFill>
                  <a:prstClr val="black"/>
                </a:solidFill>
                <a:latin typeface="Times New Roman" panose="02020603050405020304" pitchFamily="18" charset="0"/>
                <a:cs typeface="Times New Roman" panose="02020603050405020304" pitchFamily="18" charset="0"/>
              </a:rPr>
              <a:t>94 088,9</a:t>
            </a:r>
            <a:endParaRPr lang="en-US"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2038836"/>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en-US" dirty="0" smtClean="0">
                <a:latin typeface="Times New Roman" panose="02020603050405020304" pitchFamily="18" charset="0"/>
                <a:cs typeface="Times New Roman" panose="02020603050405020304" pitchFamily="18" charset="0"/>
              </a:rPr>
              <a:t>107 118,9</a:t>
            </a:r>
          </a:p>
        </p:txBody>
      </p:sp>
      <p:graphicFrame>
        <p:nvGraphicFramePr>
          <p:cNvPr id="12" name="Диаграмма 11"/>
          <p:cNvGraphicFramePr/>
          <p:nvPr>
            <p:extLst>
              <p:ext uri="{D42A27DB-BD31-4B8C-83A1-F6EECF244321}">
                <p14:modId xmlns:p14="http://schemas.microsoft.com/office/powerpoint/2010/main" val="3367284408"/>
              </p:ext>
            </p:extLst>
          </p:nvPr>
        </p:nvGraphicFramePr>
        <p:xfrm>
          <a:off x="4824735" y="1229735"/>
          <a:ext cx="4245041"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833427" y="2175851"/>
            <a:ext cx="79392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a:t>
            </a:r>
            <a:r>
              <a:rPr lang="en-US" sz="1300" b="1" dirty="0" smtClean="0">
                <a:solidFill>
                  <a:srgbClr val="46740E"/>
                </a:solidFill>
                <a:latin typeface="Times New Roman" panose="02020603050405020304" pitchFamily="18" charset="0"/>
                <a:cs typeface="Times New Roman" panose="02020603050405020304" pitchFamily="18" charset="0"/>
              </a:rPr>
              <a:t>13 030,0</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11 </a:t>
            </a:r>
            <a:r>
              <a:rPr lang="en-US" sz="1200" b="1" dirty="0" smtClean="0">
                <a:solidFill>
                  <a:srgbClr val="46740E"/>
                </a:solidFill>
                <a:latin typeface="Times New Roman" panose="02020603050405020304" pitchFamily="18" charset="0"/>
                <a:cs typeface="Times New Roman" panose="02020603050405020304" pitchFamily="18" charset="0"/>
              </a:rPr>
              <a:t>947,1</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21,7</a:t>
            </a:r>
            <a:r>
              <a:rPr lang="ru-RU" sz="1200" b="1" dirty="0" smtClean="0">
                <a:solidFill>
                  <a:srgbClr val="46740E"/>
                </a:solidFill>
                <a:latin typeface="Times New Roman" panose="02020603050405020304" pitchFamily="18" charset="0"/>
                <a:cs typeface="Times New Roman" panose="02020603050405020304" pitchFamily="18" charset="0"/>
              </a:rPr>
              <a:t>%</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77272"/>
            <a:ext cx="1954934" cy="648072"/>
          </a:xfrm>
          <a:prstGeom prst="wedgeRoundRectCallout">
            <a:avLst>
              <a:gd name="adj1" fmla="val -68113"/>
              <a:gd name="adj2" fmla="val -8426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5" name="TextBox 1"/>
          <p:cNvSpPr txBox="1"/>
          <p:nvPr/>
        </p:nvSpPr>
        <p:spPr>
          <a:xfrm rot="19644612">
            <a:off x="1766674" y="446620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1</a:t>
            </a:r>
            <a:r>
              <a:rPr lang="en-US" sz="1200" b="1" dirty="0" smtClean="0">
                <a:solidFill>
                  <a:srgbClr val="46740E"/>
                </a:solidFill>
                <a:latin typeface="Times New Roman" panose="02020603050405020304" pitchFamily="18" charset="0"/>
                <a:cs typeface="Times New Roman" panose="02020603050405020304" pitchFamily="18" charset="0"/>
              </a:rPr>
              <a:t> 082,9</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26" name="TextBox 1"/>
          <p:cNvSpPr txBox="1"/>
          <p:nvPr/>
        </p:nvSpPr>
        <p:spPr>
          <a:xfrm rot="19644612">
            <a:off x="1965820" y="4710578"/>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2,8</a:t>
            </a:r>
            <a:r>
              <a:rPr lang="ru-RU" sz="1200" b="1" dirty="0" smtClean="0">
                <a:solidFill>
                  <a:srgbClr val="46740E"/>
                </a:solidFill>
                <a:latin typeface="Times New Roman" panose="02020603050405020304" pitchFamily="18" charset="0"/>
                <a:cs typeface="Times New Roman" panose="02020603050405020304" pitchFamily="18" charset="0"/>
              </a:rPr>
              <a:t>%</a:t>
            </a:r>
            <a:endParaRPr lang="ru-RU" sz="1200" b="1" dirty="0">
              <a:solidFill>
                <a:srgbClr val="46740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07091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3345527879"/>
              </p:ext>
            </p:extLst>
          </p:nvPr>
        </p:nvGraphicFramePr>
        <p:xfrm>
          <a:off x="-47360" y="899578"/>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202</a:t>
            </a:r>
            <a:r>
              <a:rPr lang="en-US" sz="1800" dirty="0">
                <a:solidFill>
                  <a:schemeClr val="tx1"/>
                </a:solidFill>
                <a:effectLst/>
                <a:latin typeface="Times New Roman" panose="02020603050405020304" pitchFamily="18" charset="0"/>
                <a:cs typeface="Times New Roman" panose="02020603050405020304" pitchFamily="18" charset="0"/>
              </a:rPr>
              <a:t>4</a:t>
            </a:r>
            <a:r>
              <a:rPr lang="ru-RU" sz="1800" dirty="0" smtClean="0">
                <a:solidFill>
                  <a:schemeClr val="tx1"/>
                </a:solidFill>
                <a:effectLst/>
                <a:latin typeface="Times New Roman" panose="02020603050405020304" pitchFamily="18" charset="0"/>
                <a:cs typeface="Times New Roman" panose="02020603050405020304" pitchFamily="18" charset="0"/>
              </a:rPr>
              <a:t>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7415232" y="7882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57133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19</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202</a:t>
            </a:r>
            <a:r>
              <a:rPr lang="en-US" sz="1800" dirty="0" smtClean="0">
                <a:solidFill>
                  <a:schemeClr val="tx1"/>
                </a:solidFill>
                <a:effectLst/>
                <a:latin typeface="Times New Roman" panose="02020603050405020304" pitchFamily="18" charset="0"/>
                <a:cs typeface="Times New Roman" panose="02020603050405020304" pitchFamily="18" charset="0"/>
              </a:rPr>
              <a:t>4</a:t>
            </a:r>
            <a:r>
              <a:rPr lang="ru-RU" sz="1800" dirty="0" smtClean="0">
                <a:solidFill>
                  <a:schemeClr val="tx1"/>
                </a:solidFill>
                <a:effectLst/>
                <a:latin typeface="Times New Roman" panose="02020603050405020304" pitchFamily="18" charset="0"/>
                <a:cs typeface="Times New Roman" panose="02020603050405020304" pitchFamily="18" charset="0"/>
              </a:rPr>
              <a:t>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4091341285"/>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085184"/>
            <a:ext cx="2737155" cy="1191103"/>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У</a:t>
            </a:r>
            <a:r>
              <a:rPr lang="ru-RU" sz="1100" dirty="0" smtClean="0">
                <a:solidFill>
                  <a:schemeClr val="tx1"/>
                </a:solidFill>
                <a:latin typeface="Times New Roman" panose="02020603050405020304" pitchFamily="18" charset="0"/>
                <a:cs typeface="Times New Roman" panose="02020603050405020304" pitchFamily="18" charset="0"/>
              </a:rPr>
              <a:t>величение </a:t>
            </a:r>
            <a:r>
              <a:rPr lang="ru-RU" sz="1100" dirty="0">
                <a:solidFill>
                  <a:schemeClr val="tx1"/>
                </a:solidFill>
                <a:latin typeface="Times New Roman" panose="02020603050405020304" pitchFamily="18" charset="0"/>
                <a:cs typeface="Times New Roman" panose="02020603050405020304" pitchFamily="18" charset="0"/>
              </a:rPr>
              <a:t>исчисленных сумм ежемесячных авансовых платежей по отдельным налогоплательщикам, с ростом доходов от реализации товаров (работ, услуг)</a:t>
            </a:r>
          </a:p>
        </p:txBody>
      </p:sp>
      <p:graphicFrame>
        <p:nvGraphicFramePr>
          <p:cNvPr id="12" name="Диаграмма 22"/>
          <p:cNvGraphicFramePr>
            <a:graphicFrameLocks/>
          </p:cNvGraphicFramePr>
          <p:nvPr>
            <p:extLst>
              <p:ext uri="{D42A27DB-BD31-4B8C-83A1-F6EECF244321}">
                <p14:modId xmlns:p14="http://schemas.microsoft.com/office/powerpoint/2010/main" val="2523112802"/>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085184"/>
            <a:ext cx="2737155" cy="1223895"/>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a:t>
            </a:r>
            <a:r>
              <a:rPr lang="ru-RU" sz="1100" dirty="0" smtClean="0">
                <a:solidFill>
                  <a:schemeClr val="tx1"/>
                </a:solidFill>
                <a:latin typeface="Times New Roman" panose="02020603050405020304" pitchFamily="18" charset="0"/>
                <a:cs typeface="Times New Roman" panose="02020603050405020304" pitchFamily="18" charset="0"/>
              </a:rPr>
              <a:t>среднемесячной </a:t>
            </a:r>
            <a:r>
              <a:rPr lang="ru-RU" sz="1100" dirty="0">
                <a:solidFill>
                  <a:schemeClr val="tx1"/>
                </a:solidFill>
                <a:latin typeface="Times New Roman" panose="02020603050405020304" pitchFamily="18" charset="0"/>
                <a:cs typeface="Times New Roman" panose="02020603050405020304" pitchFamily="18" charset="0"/>
              </a:rPr>
              <a:t>номинальной начисленной заработной платы за </a:t>
            </a:r>
            <a:r>
              <a:rPr lang="ru-RU" sz="1100" dirty="0" smtClean="0">
                <a:solidFill>
                  <a:schemeClr val="tx1"/>
                </a:solidFill>
                <a:latin typeface="Times New Roman" panose="02020603050405020304" pitchFamily="18" charset="0"/>
                <a:cs typeface="Times New Roman" panose="02020603050405020304" pitchFamily="18" charset="0"/>
              </a:rPr>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2024 год </a:t>
            </a:r>
            <a:r>
              <a:rPr lang="ru-RU" sz="1100" dirty="0">
                <a:solidFill>
                  <a:schemeClr val="tx1"/>
                </a:solidFill>
                <a:latin typeface="Times New Roman" panose="02020603050405020304" pitchFamily="18" charset="0"/>
                <a:cs typeface="Times New Roman" panose="02020603050405020304" pitchFamily="18" charset="0"/>
              </a:rPr>
              <a:t>на </a:t>
            </a:r>
            <a:r>
              <a:rPr lang="ru-RU" sz="1100" dirty="0" smtClean="0">
                <a:solidFill>
                  <a:schemeClr val="tx1"/>
                </a:solidFill>
                <a:latin typeface="Times New Roman" panose="02020603050405020304" pitchFamily="18" charset="0"/>
                <a:cs typeface="Times New Roman" panose="02020603050405020304" pitchFamily="18" charset="0"/>
              </a:rPr>
              <a:t>20,0% </a:t>
            </a:r>
            <a:r>
              <a:rPr lang="ru-RU" sz="1100" dirty="0">
                <a:solidFill>
                  <a:schemeClr val="tx1"/>
                </a:solidFill>
                <a:latin typeface="Times New Roman" panose="02020603050405020304" pitchFamily="18" charset="0"/>
                <a:cs typeface="Times New Roman" panose="02020603050405020304" pitchFamily="18" charset="0"/>
              </a:rPr>
              <a:t>и </a:t>
            </a:r>
            <a:r>
              <a:rPr lang="ru-RU" sz="1100" dirty="0" smtClean="0">
                <a:solidFill>
                  <a:schemeClr val="tx1"/>
                </a:solidFill>
                <a:latin typeface="Times New Roman" panose="02020603050405020304" pitchFamily="18" charset="0"/>
                <a:cs typeface="Times New Roman" panose="02020603050405020304" pitchFamily="18" charset="0"/>
              </a:rPr>
              <a:t>увеличение </a:t>
            </a:r>
            <a:r>
              <a:rPr lang="ru-RU" sz="1100" dirty="0">
                <a:solidFill>
                  <a:schemeClr val="tx1"/>
                </a:solidFill>
                <a:latin typeface="Times New Roman" panose="02020603050405020304" pitchFamily="18" charset="0"/>
                <a:cs typeface="Times New Roman" panose="02020603050405020304" pitchFamily="18" charset="0"/>
              </a:rPr>
              <a:t>перечисленной суммы НДФЛ с доходов, полученных  в виде дивидендов</a:t>
            </a:r>
          </a:p>
        </p:txBody>
      </p:sp>
      <p:sp>
        <p:nvSpPr>
          <p:cNvPr id="14" name="Скругленный прямоугольник 13"/>
          <p:cNvSpPr/>
          <p:nvPr/>
        </p:nvSpPr>
        <p:spPr>
          <a:xfrm>
            <a:off x="395536" y="5085184"/>
            <a:ext cx="2737155" cy="1223895"/>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Увеличение </a:t>
            </a:r>
            <a:r>
              <a:rPr lang="ru-RU" sz="1100" dirty="0">
                <a:solidFill>
                  <a:schemeClr val="tx1"/>
                </a:solidFill>
                <a:latin typeface="Times New Roman" panose="02020603050405020304" pitchFamily="18" charset="0"/>
                <a:cs typeface="Times New Roman" panose="02020603050405020304" pitchFamily="18" charset="0"/>
              </a:rPr>
              <a:t>налогооблагаемой базы по УСН (с объектом доходы – на 23,6%, с объектом - доходы, уменьшенные на величину расходов – на 14,6</a:t>
            </a:r>
            <a:r>
              <a:rPr lang="ru-RU" sz="1100" dirty="0" smtClean="0">
                <a:solidFill>
                  <a:schemeClr val="tx1"/>
                </a:solidFill>
                <a:latin typeface="Times New Roman" panose="02020603050405020304" pitchFamily="18" charset="0"/>
                <a:cs typeface="Times New Roman" panose="02020603050405020304" pitchFamily="18" charset="0"/>
              </a:rPr>
              <a:t>%), а также увеличение </a:t>
            </a:r>
            <a:r>
              <a:rPr lang="ru-RU" sz="1100" dirty="0">
                <a:solidFill>
                  <a:schemeClr val="tx1"/>
                </a:solidFill>
                <a:latin typeface="Times New Roman" panose="02020603050405020304" pitchFamily="18" charset="0"/>
                <a:cs typeface="Times New Roman" panose="02020603050405020304" pitchFamily="18" charset="0"/>
              </a:rPr>
              <a:t>количества плательщиков, применяющих УСН, на </a:t>
            </a:r>
            <a:r>
              <a:rPr lang="ru-RU" sz="1100" dirty="0" smtClean="0">
                <a:solidFill>
                  <a:schemeClr val="tx1"/>
                </a:solidFill>
                <a:latin typeface="Times New Roman" panose="02020603050405020304" pitchFamily="18" charset="0"/>
                <a:cs typeface="Times New Roman" panose="02020603050405020304" pitchFamily="18" charset="0"/>
              </a:rPr>
              <a:t>9,7%, </a:t>
            </a:r>
            <a:r>
              <a:rPr lang="ru-RU" sz="1100" dirty="0">
                <a:solidFill>
                  <a:schemeClr val="tx1"/>
                </a:solidFill>
                <a:latin typeface="Times New Roman" panose="02020603050405020304" pitchFamily="18" charset="0"/>
                <a:cs typeface="Times New Roman" panose="02020603050405020304" pitchFamily="18" charset="0"/>
              </a:rPr>
              <a:t>или более чем </a:t>
            </a:r>
            <a:r>
              <a:rPr lang="ru-RU" sz="1100" dirty="0" smtClean="0">
                <a:solidFill>
                  <a:schemeClr val="tx1"/>
                </a:solidFill>
                <a:latin typeface="Times New Roman" panose="02020603050405020304" pitchFamily="18" charset="0"/>
                <a:cs typeface="Times New Roman" panose="02020603050405020304" pitchFamily="18" charset="0"/>
              </a:rPr>
              <a:t>3,5 </a:t>
            </a:r>
            <a:r>
              <a:rPr lang="ru-RU" sz="1100" dirty="0">
                <a:solidFill>
                  <a:schemeClr val="tx1"/>
                </a:solidFill>
                <a:latin typeface="Times New Roman" panose="02020603050405020304" pitchFamily="18" charset="0"/>
                <a:cs typeface="Times New Roman" panose="02020603050405020304" pitchFamily="18" charset="0"/>
              </a:rPr>
              <a:t>тыс. человек</a:t>
            </a:r>
          </a:p>
        </p:txBody>
      </p:sp>
      <p:graphicFrame>
        <p:nvGraphicFramePr>
          <p:cNvPr id="15" name="Диаграмма 22"/>
          <p:cNvGraphicFramePr>
            <a:graphicFrameLocks/>
          </p:cNvGraphicFramePr>
          <p:nvPr>
            <p:extLst>
              <p:ext uri="{D42A27DB-BD31-4B8C-83A1-F6EECF244321}">
                <p14:modId xmlns:p14="http://schemas.microsoft.com/office/powerpoint/2010/main" val="3249144497"/>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2877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1392344950"/>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20</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202</a:t>
            </a:r>
            <a:r>
              <a:rPr lang="en-US" sz="2000" dirty="0" smtClean="0">
                <a:solidFill>
                  <a:schemeClr val="tx1"/>
                </a:solidFill>
                <a:effectLst/>
                <a:latin typeface="Times New Roman" panose="02020603050405020304" pitchFamily="18" charset="0"/>
                <a:cs typeface="Times New Roman" panose="02020603050405020304" pitchFamily="18" charset="0"/>
              </a:rPr>
              <a:t>4</a:t>
            </a:r>
            <a:r>
              <a:rPr lang="ru-RU" sz="2000" dirty="0" smtClean="0">
                <a:solidFill>
                  <a:schemeClr val="tx1"/>
                </a:solidFill>
                <a:effectLst/>
                <a:latin typeface="Times New Roman" panose="02020603050405020304" pitchFamily="18" charset="0"/>
                <a:cs typeface="Times New Roman" panose="02020603050405020304" pitchFamily="18" charset="0"/>
              </a:rPr>
              <a:t>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355976" y="825535"/>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100,3%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368152"/>
          </a:xfrm>
          <a:prstGeom prst="wedgeRoundRectCallout">
            <a:avLst>
              <a:gd name="adj1" fmla="val -70457"/>
              <a:gd name="adj2" fmla="val 1256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50,3% в структуре безвозмездных поступлений занимают дотации из федерального бюджета, что составляет 30,1% от собственных доходов республиканского бюджета ЧР</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2237360943"/>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2854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378971" y="2403225"/>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30" name="Диаграмма 29"/>
          <p:cNvGraphicFramePr>
            <a:graphicFrameLocks/>
          </p:cNvGraphicFramePr>
          <p:nvPr>
            <p:extLst>
              <p:ext uri="{D42A27DB-BD31-4B8C-83A1-F6EECF244321}">
                <p14:modId xmlns:p14="http://schemas.microsoft.com/office/powerpoint/2010/main" val="3896912818"/>
              </p:ext>
            </p:extLst>
          </p:nvPr>
        </p:nvGraphicFramePr>
        <p:xfrm>
          <a:off x="4603384" y="1341514"/>
          <a:ext cx="4392048" cy="48698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9"/>
          <p:cNvGraphicFramePr>
            <a:graphicFrameLocks/>
          </p:cNvGraphicFramePr>
          <p:nvPr>
            <p:extLst>
              <p:ext uri="{D42A27DB-BD31-4B8C-83A1-F6EECF244321}">
                <p14:modId xmlns:p14="http://schemas.microsoft.com/office/powerpoint/2010/main" val="2832018163"/>
              </p:ext>
            </p:extLst>
          </p:nvPr>
        </p:nvGraphicFramePr>
        <p:xfrm>
          <a:off x="33469" y="692696"/>
          <a:ext cx="4851329" cy="460851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a:t>
            </a:r>
            <a:r>
              <a:rPr lang="en-US" sz="1400" b="1" dirty="0" smtClean="0">
                <a:solidFill>
                  <a:schemeClr val="tx1"/>
                </a:solidFill>
                <a:latin typeface="Times New Roman" panose="02020603050405020304" pitchFamily="18" charset="0"/>
                <a:cs typeface="Times New Roman" panose="02020603050405020304" pitchFamily="18" charset="0"/>
              </a:rPr>
              <a:t>2</a:t>
            </a:r>
            <a:r>
              <a:rPr lang="ru-RU" sz="1400" b="1" dirty="0" smtClean="0">
                <a:solidFill>
                  <a:schemeClr val="tx1"/>
                </a:solidFill>
                <a:latin typeface="Times New Roman" panose="02020603050405020304" pitchFamily="18" charset="0"/>
                <a:cs typeface="Times New Roman" panose="02020603050405020304" pitchFamily="18" charset="0"/>
              </a:rPr>
              <a:t>4 г. к 2023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21</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07504" y="5445224"/>
            <a:ext cx="4896544" cy="766167"/>
          </a:xfrm>
          <a:prstGeom prst="wedgeRoundRectCallout">
            <a:avLst>
              <a:gd name="adj1" fmla="val 56100"/>
              <a:gd name="adj2" fmla="val -5192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a:solidFill>
                  <a:schemeClr val="tx1"/>
                </a:solidFill>
                <a:latin typeface="Times New Roman" panose="02020603050405020304" pitchFamily="18" charset="0"/>
                <a:cs typeface="Times New Roman" panose="02020603050405020304" pitchFamily="18" charset="0"/>
              </a:rPr>
              <a:t>По итогам </a:t>
            </a:r>
            <a:r>
              <a:rPr lang="ru-RU" sz="1300" dirty="0" smtClean="0">
                <a:solidFill>
                  <a:schemeClr val="tx1"/>
                </a:solidFill>
                <a:latin typeface="Times New Roman" panose="02020603050405020304" pitchFamily="18" charset="0"/>
                <a:cs typeface="Times New Roman" panose="02020603050405020304" pitchFamily="18" charset="0"/>
              </a:rPr>
              <a:t>20</a:t>
            </a:r>
            <a:r>
              <a:rPr lang="en-US" sz="1300" dirty="0" smtClean="0">
                <a:solidFill>
                  <a:schemeClr val="tx1"/>
                </a:solidFill>
                <a:latin typeface="Times New Roman" panose="02020603050405020304" pitchFamily="18" charset="0"/>
                <a:cs typeface="Times New Roman" panose="02020603050405020304" pitchFamily="18" charset="0"/>
              </a:rPr>
              <a:t>2</a:t>
            </a:r>
            <a:r>
              <a:rPr lang="ru-RU" sz="1300" dirty="0" smtClean="0">
                <a:solidFill>
                  <a:schemeClr val="tx1"/>
                </a:solidFill>
                <a:latin typeface="Times New Roman" panose="02020603050405020304" pitchFamily="18" charset="0"/>
                <a:cs typeface="Times New Roman" panose="02020603050405020304" pitchFamily="18" charset="0"/>
              </a:rPr>
              <a:t>4 </a:t>
            </a:r>
            <a:r>
              <a:rPr lang="ru-RU" sz="1300" dirty="0">
                <a:solidFill>
                  <a:schemeClr val="tx1"/>
                </a:solidFill>
                <a:latin typeface="Times New Roman" panose="02020603050405020304" pitchFamily="18" charset="0"/>
                <a:cs typeface="Times New Roman" panose="02020603050405020304" pitchFamily="18" charset="0"/>
              </a:rPr>
              <a:t>года поступление собственных доходов составило </a:t>
            </a:r>
            <a:r>
              <a:rPr lang="ru-RU" sz="1300" dirty="0" smtClean="0">
                <a:solidFill>
                  <a:schemeClr val="tx1"/>
                </a:solidFill>
                <a:latin typeface="Times New Roman" panose="02020603050405020304" pitchFamily="18" charset="0"/>
                <a:cs typeface="Times New Roman" panose="02020603050405020304" pitchFamily="18" charset="0"/>
              </a:rPr>
              <a:t>82 312,7 млн</a:t>
            </a:r>
            <a:r>
              <a:rPr lang="ru-RU" sz="1300" dirty="0">
                <a:solidFill>
                  <a:schemeClr val="tx1"/>
                </a:solidFill>
                <a:latin typeface="Times New Roman" panose="02020603050405020304" pitchFamily="18" charset="0"/>
                <a:cs typeface="Times New Roman" panose="02020603050405020304" pitchFamily="18" charset="0"/>
              </a:rPr>
              <a:t>. рублей (рост к уровню </a:t>
            </a:r>
            <a:r>
              <a:rPr lang="ru-RU" sz="1300" dirty="0" smtClean="0">
                <a:solidFill>
                  <a:schemeClr val="tx1"/>
                </a:solidFill>
                <a:latin typeface="Times New Roman" panose="02020603050405020304" pitchFamily="18" charset="0"/>
                <a:cs typeface="Times New Roman" panose="02020603050405020304" pitchFamily="18" charset="0"/>
              </a:rPr>
              <a:t>2023 </a:t>
            </a:r>
            <a:r>
              <a:rPr lang="ru-RU" sz="1300" dirty="0">
                <a:solidFill>
                  <a:schemeClr val="tx1"/>
                </a:solidFill>
                <a:latin typeface="Times New Roman" panose="02020603050405020304" pitchFamily="18" charset="0"/>
                <a:cs typeface="Times New Roman" panose="02020603050405020304" pitchFamily="18" charset="0"/>
              </a:rPr>
              <a:t>года на </a:t>
            </a:r>
            <a:br>
              <a:rPr lang="ru-RU" sz="1300" dirty="0">
                <a:solidFill>
                  <a:schemeClr val="tx1"/>
                </a:solidFill>
                <a:latin typeface="Times New Roman" panose="02020603050405020304" pitchFamily="18" charset="0"/>
                <a:cs typeface="Times New Roman" panose="02020603050405020304" pitchFamily="18" charset="0"/>
              </a:rPr>
            </a:br>
            <a:r>
              <a:rPr lang="ru-RU" sz="1300" dirty="0" smtClean="0">
                <a:solidFill>
                  <a:schemeClr val="tx1"/>
                </a:solidFill>
                <a:latin typeface="Times New Roman" panose="02020603050405020304" pitchFamily="18" charset="0"/>
                <a:cs typeface="Times New Roman" panose="02020603050405020304" pitchFamily="18" charset="0"/>
              </a:rPr>
              <a:t>14 560,8 млн</a:t>
            </a:r>
            <a:r>
              <a:rPr lang="ru-RU" sz="1300" dirty="0">
                <a:solidFill>
                  <a:schemeClr val="tx1"/>
                </a:solidFill>
                <a:latin typeface="Times New Roman" panose="02020603050405020304" pitchFamily="18" charset="0"/>
                <a:cs typeface="Times New Roman" panose="02020603050405020304" pitchFamily="18" charset="0"/>
              </a:rPr>
              <a:t>. рублей, или на </a:t>
            </a:r>
            <a:r>
              <a:rPr lang="ru-RU" sz="1300" dirty="0" smtClean="0">
                <a:solidFill>
                  <a:schemeClr val="tx1"/>
                </a:solidFill>
                <a:latin typeface="Times New Roman" panose="02020603050405020304" pitchFamily="18" charset="0"/>
                <a:cs typeface="Times New Roman" panose="02020603050405020304" pitchFamily="18" charset="0"/>
              </a:rPr>
              <a:t>21,5%).</a:t>
            </a:r>
            <a:endParaRPr lang="ru-RU" sz="13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04467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3503446364"/>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38801" y="996794"/>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9" y="796640"/>
            <a:ext cx="859813" cy="72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22</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987504"/>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a:t>
            </a:r>
            <a:r>
              <a:rPr lang="ru-RU" sz="1300" dirty="0" smtClean="0">
                <a:latin typeface="Times New Roman" panose="02020603050405020304" pitchFamily="18" charset="0"/>
                <a:cs typeface="Times New Roman" panose="02020603050405020304" pitchFamily="18" charset="0"/>
              </a:rPr>
              <a:t>республиканский бюджет Чувашской Республики </a:t>
            </a:r>
            <a:r>
              <a:rPr lang="ru-RU" sz="1300" dirty="0">
                <a:latin typeface="Times New Roman" panose="02020603050405020304" pitchFamily="18" charset="0"/>
                <a:cs typeface="Times New Roman" panose="02020603050405020304" pitchFamily="18" charset="0"/>
              </a:rPr>
              <a:t>за </a:t>
            </a:r>
            <a:r>
              <a:rPr lang="ru-RU" sz="1300" dirty="0" smtClean="0">
                <a:latin typeface="Times New Roman" panose="02020603050405020304" pitchFamily="18" charset="0"/>
                <a:cs typeface="Times New Roman" panose="02020603050405020304" pitchFamily="18" charset="0"/>
              </a:rPr>
              <a:t>2024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10102" y="1506550"/>
            <a:ext cx="888520" cy="632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4427984" y="959905"/>
            <a:ext cx="432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НПП «ЭКРА»</a:t>
            </a:r>
          </a:p>
        </p:txBody>
      </p:sp>
      <p:sp>
        <p:nvSpPr>
          <p:cNvPr id="44" name="TextBox 1"/>
          <p:cNvSpPr txBox="1"/>
          <p:nvPr/>
        </p:nvSpPr>
        <p:spPr>
          <a:xfrm>
            <a:off x="5147984" y="3041525"/>
            <a:ext cx="360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«АККОНД»</a:t>
            </a:r>
          </a:p>
        </p:txBody>
      </p:sp>
      <p:sp>
        <p:nvSpPr>
          <p:cNvPr id="45" name="TextBox 1"/>
          <p:cNvSpPr txBox="1"/>
          <p:nvPr/>
        </p:nvSpPr>
        <p:spPr>
          <a:xfrm>
            <a:off x="4967984" y="2590087"/>
            <a:ext cx="378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«НПП «Элара» им. Г.А. Ильенко»</a:t>
            </a:r>
          </a:p>
        </p:txBody>
      </p:sp>
      <p:sp>
        <p:nvSpPr>
          <p:cNvPr id="50" name="TextBox 1"/>
          <p:cNvSpPr txBox="1"/>
          <p:nvPr/>
        </p:nvSpPr>
        <p:spPr>
          <a:xfrm>
            <a:off x="5867984" y="5123145"/>
            <a:ext cx="288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ПАО «Сбербанк России»</a:t>
            </a:r>
          </a:p>
        </p:txBody>
      </p:sp>
      <p:sp>
        <p:nvSpPr>
          <p:cNvPr id="51" name="TextBox 1"/>
          <p:cNvSpPr txBox="1"/>
          <p:nvPr/>
        </p:nvSpPr>
        <p:spPr>
          <a:xfrm>
            <a:off x="6047984" y="5574586"/>
            <a:ext cx="2700000" cy="263366"/>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«Газпромбанк» АО</a:t>
            </a:r>
            <a:endParaRPr lang="ru-RU" dirty="0">
              <a:latin typeface="Times New Roman" panose="02020603050405020304" pitchFamily="18" charset="0"/>
              <a:cs typeface="Times New Roman" panose="02020603050405020304" pitchFamily="18" charset="0"/>
            </a:endParaRPr>
          </a:p>
        </p:txBody>
      </p:sp>
      <p:sp>
        <p:nvSpPr>
          <p:cNvPr id="54" name="TextBox 1"/>
          <p:cNvSpPr txBox="1"/>
          <p:nvPr/>
        </p:nvSpPr>
        <p:spPr>
          <a:xfrm>
            <a:off x="4787984" y="1862781"/>
            <a:ext cx="396000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a:solidFill>
                  <a:srgbClr val="341DE1"/>
                </a:solidFill>
                <a:latin typeface="Times New Roman" panose="02020603050405020304" pitchFamily="18" charset="0"/>
                <a:cs typeface="Times New Roman" panose="02020603050405020304" pitchFamily="18" charset="0"/>
              </a:rPr>
              <a:t>ОАО «Чебоксарская пивоваренная фирма «Букет Чувашии»</a:t>
            </a:r>
          </a:p>
        </p:txBody>
      </p:sp>
      <p:sp>
        <p:nvSpPr>
          <p:cNvPr id="58" name="TextBox 1"/>
          <p:cNvSpPr txBox="1"/>
          <p:nvPr/>
        </p:nvSpPr>
        <p:spPr>
          <a:xfrm>
            <a:off x="4562030" y="3027852"/>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995936" y="141134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752822" y="347929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936176" y="3937727"/>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5341530" y="5123145"/>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5130881" y="452010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851920" y="94623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512746" y="555466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5327984" y="3492963"/>
            <a:ext cx="342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ООО «Спиртовой завод «Ядринский»</a:t>
            </a:r>
            <a:endParaRPr lang="ru-RU" dirty="0">
              <a:latin typeface="Times New Roman" panose="02020603050405020304" pitchFamily="18" charset="0"/>
              <a:cs typeface="Times New Roman" panose="02020603050405020304" pitchFamily="18" charset="0"/>
            </a:endParaRPr>
          </a:p>
        </p:txBody>
      </p:sp>
      <p:sp>
        <p:nvSpPr>
          <p:cNvPr id="53" name="TextBox 1"/>
          <p:cNvSpPr txBox="1"/>
          <p:nvPr/>
        </p:nvSpPr>
        <p:spPr>
          <a:xfrm>
            <a:off x="4607984" y="1411343"/>
            <a:ext cx="414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ООО «Чебоксарский ликеро-водочный завод»</a:t>
            </a:r>
            <a:endParaRPr lang="ru-RU" dirty="0">
              <a:latin typeface="Times New Roman" panose="02020603050405020304" pitchFamily="18" charset="0"/>
              <a:cs typeface="Times New Roman" panose="02020603050405020304" pitchFamily="18" charset="0"/>
            </a:endParaRPr>
          </a:p>
        </p:txBody>
      </p:sp>
      <p:sp>
        <p:nvSpPr>
          <p:cNvPr id="41" name="TextBox 1"/>
          <p:cNvSpPr txBox="1"/>
          <p:nvPr/>
        </p:nvSpPr>
        <p:spPr>
          <a:xfrm>
            <a:off x="5688014" y="4395839"/>
            <a:ext cx="305997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a:t>
            </a:r>
            <a:r>
              <a:rPr lang="ru-RU" dirty="0" smtClean="0">
                <a:latin typeface="Times New Roman" panose="02020603050405020304" pitchFamily="18" charset="0"/>
                <a:cs typeface="Times New Roman" panose="02020603050405020304" pitchFamily="18" charset="0"/>
              </a:rPr>
              <a:t>«Канашский вагоностроительный завод»</a:t>
            </a:r>
            <a:endParaRPr lang="ru-RU" dirty="0">
              <a:latin typeface="Times New Roman" panose="02020603050405020304" pitchFamily="18" charset="0"/>
              <a:cs typeface="Times New Roman" panose="02020603050405020304" pitchFamily="18" charset="0"/>
            </a:endParaRPr>
          </a:p>
        </p:txBody>
      </p:sp>
      <p:sp>
        <p:nvSpPr>
          <p:cNvPr id="59" name="TextBox 1"/>
          <p:cNvSpPr txBox="1"/>
          <p:nvPr/>
        </p:nvSpPr>
        <p:spPr>
          <a:xfrm>
            <a:off x="4212084" y="1991297"/>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4420903" y="2590087"/>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dirty="0">
                <a:solidFill>
                  <a:schemeClr val="tx1"/>
                </a:solidFill>
                <a:effectLst/>
                <a:latin typeface="Times New Roman" panose="02020603050405020304" pitchFamily="18" charset="0"/>
                <a:cs typeface="Times New Roman" panose="02020603050405020304" pitchFamily="18" charset="0"/>
              </a:rPr>
              <a:t>4</a:t>
            </a:r>
            <a:r>
              <a:rPr lang="ru-RU" sz="1800" dirty="0" smtClean="0">
                <a:solidFill>
                  <a:schemeClr val="tx1"/>
                </a:solidFill>
                <a:effectLst/>
                <a:latin typeface="Times New Roman" panose="02020603050405020304" pitchFamily="18" charset="0"/>
                <a:cs typeface="Times New Roman" panose="02020603050405020304" pitchFamily="18" charset="0"/>
              </a:rPr>
              <a:t>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507984" y="3944401"/>
            <a:ext cx="324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«ЧПО им</a:t>
            </a:r>
            <a:r>
              <a:rPr lang="ru-RU" dirty="0">
                <a:latin typeface="Times New Roman" panose="02020603050405020304" pitchFamily="18" charset="0"/>
                <a:cs typeface="Times New Roman" panose="02020603050405020304" pitchFamily="18" charset="0"/>
              </a:rPr>
              <a:t>. В.И</a:t>
            </a:r>
            <a:r>
              <a:rPr lang="ru-RU" dirty="0" smtClean="0">
                <a:latin typeface="Times New Roman" panose="02020603050405020304" pitchFamily="18" charset="0"/>
                <a:cs typeface="Times New Roman" panose="02020603050405020304" pitchFamily="18" charset="0"/>
              </a:rPr>
              <a:t>. Чапаева»</a:t>
            </a:r>
            <a:endParaRPr lang="ru-RU"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099" y="796641"/>
            <a:ext cx="726457" cy="709910"/>
          </a:xfrm>
          <a:prstGeom prst="rect">
            <a:avLst/>
          </a:prstGeom>
        </p:spPr>
      </p:pic>
      <p:pic>
        <p:nvPicPr>
          <p:cNvPr id="6" name="Picture 3" descr="T:\ОНПиПД\Марков\logo_20ELAR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099" y="1497533"/>
            <a:ext cx="1682539" cy="6470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e71653a34a7a097f925db4d4f3d0fc9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14951" y="796639"/>
            <a:ext cx="798651" cy="7099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sberbank.jpe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7127" b="6846"/>
          <a:stretch/>
        </p:blipFill>
        <p:spPr bwMode="auto">
          <a:xfrm>
            <a:off x="1607610" y="2137936"/>
            <a:ext cx="1213591" cy="6399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иконки\газпромбанк.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6542"/>
          <a:stretch/>
        </p:blipFill>
        <p:spPr bwMode="auto">
          <a:xfrm>
            <a:off x="2821202" y="2144578"/>
            <a:ext cx="1204274" cy="6332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иконки\ООО КАВАз.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8868" y="2137936"/>
            <a:ext cx="1307940" cy="6399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иконки\Чебоксарский ликеро-водочный.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3609" y="796641"/>
            <a:ext cx="720080" cy="72008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иконки\Yadrinsky_logo_l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36543" y="1516722"/>
            <a:ext cx="1120363" cy="580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4649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3681627" y="837209"/>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2021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3" name="Овал 42"/>
          <p:cNvSpPr/>
          <p:nvPr/>
        </p:nvSpPr>
        <p:spPr>
          <a:xfrm>
            <a:off x="3669517" y="4345218"/>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776,8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Овал 45"/>
          <p:cNvSpPr/>
          <p:nvPr/>
        </p:nvSpPr>
        <p:spPr>
          <a:xfrm>
            <a:off x="3645825" y="320312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596,6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2" name="Овал 51"/>
          <p:cNvSpPr/>
          <p:nvPr/>
        </p:nvSpPr>
        <p:spPr>
          <a:xfrm>
            <a:off x="3572274" y="1225737"/>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ru-RU" sz="1600" b="1" dirty="0" smtClean="0">
                <a:solidFill>
                  <a:prstClr val="black"/>
                </a:solidFill>
                <a:latin typeface="Times New Roman" panose="02020603050405020304" pitchFamily="18" charset="0"/>
                <a:cs typeface="Times New Roman" panose="02020603050405020304" pitchFamily="18" charset="0"/>
              </a:rPr>
              <a:t>373,4</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53" name="Овал 52"/>
          <p:cNvSpPr/>
          <p:nvPr/>
        </p:nvSpPr>
        <p:spPr>
          <a:xfrm>
            <a:off x="3536270" y="2000367"/>
            <a:ext cx="1234692" cy="644511"/>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4,0%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04509" y="5291883"/>
            <a:ext cx="5926684" cy="1208842"/>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Наибольшая сумма налоговых льгот приходится на налог на имущество организаций (в 202</a:t>
            </a:r>
            <a:r>
              <a:rPr lang="en-US" sz="1300" dirty="0" smtClean="0">
                <a:latin typeface="Times New Roman" panose="02020603050405020304" pitchFamily="18" charset="0"/>
                <a:cs typeface="Times New Roman" panose="02020603050405020304" pitchFamily="18" charset="0"/>
              </a:rPr>
              <a:t>3</a:t>
            </a:r>
            <a:r>
              <a:rPr lang="ru-RU" sz="1300" dirty="0" smtClean="0">
                <a:latin typeface="Times New Roman" panose="02020603050405020304" pitchFamily="18" charset="0"/>
                <a:cs typeface="Times New Roman" panose="02020603050405020304" pitchFamily="18" charset="0"/>
              </a:rPr>
              <a:t> году 5</a:t>
            </a:r>
            <a:r>
              <a:rPr lang="en-US" sz="1300" dirty="0" smtClean="0">
                <a:latin typeface="Times New Roman" panose="02020603050405020304" pitchFamily="18" charset="0"/>
                <a:cs typeface="Times New Roman" panose="02020603050405020304" pitchFamily="18" charset="0"/>
              </a:rPr>
              <a:t>1</a:t>
            </a:r>
            <a:r>
              <a:rPr lang="ru-RU" sz="1300" dirty="0" smtClean="0">
                <a:latin typeface="Times New Roman" panose="02020603050405020304" pitchFamily="18" charset="0"/>
                <a:cs typeface="Times New Roman" panose="02020603050405020304" pitchFamily="18" charset="0"/>
              </a:rPr>
              <a:t>,2% от общего объема льгот).</a:t>
            </a:r>
          </a:p>
          <a:p>
            <a:pPr algn="just"/>
            <a:r>
              <a:rPr lang="ru-RU" sz="1300" i="1" dirty="0" smtClean="0">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202</a:t>
            </a:r>
            <a:r>
              <a:rPr lang="en-US" sz="1300" i="1" dirty="0" smtClean="0">
                <a:latin typeface="Times New Roman" panose="02020603050405020304" pitchFamily="18" charset="0"/>
                <a:cs typeface="Times New Roman" panose="02020603050405020304" pitchFamily="18" charset="0"/>
              </a:rPr>
              <a:t>3</a:t>
            </a:r>
            <a:r>
              <a:rPr lang="ru-RU" sz="1300" i="1" dirty="0" smtClean="0">
                <a:latin typeface="Times New Roman" panose="02020603050405020304" pitchFamily="18" charset="0"/>
                <a:cs typeface="Times New Roman" panose="02020603050405020304" pitchFamily="18" charset="0"/>
              </a:rPr>
              <a:t> году в соответствии с региональным законодательством налоговых льгот, льготы признаны эффективными.</a:t>
            </a:r>
            <a:endParaRPr lang="ru-RU" sz="1300" i="1" dirty="0">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23</a:t>
            </a:fld>
            <a:endParaRPr lang="ru-RU" dirty="0"/>
          </a:p>
        </p:txBody>
      </p:sp>
      <p:sp>
        <p:nvSpPr>
          <p:cNvPr id="63" name="TextBox 62"/>
          <p:cNvSpPr txBox="1"/>
          <p:nvPr/>
        </p:nvSpPr>
        <p:spPr>
          <a:xfrm>
            <a:off x="5804456" y="848476"/>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2022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4" name="TextBox 1"/>
          <p:cNvSpPr txBox="1">
            <a:spLocks noChangeArrowheads="1"/>
          </p:cNvSpPr>
          <p:nvPr/>
        </p:nvSpPr>
        <p:spPr bwMode="auto">
          <a:xfrm>
            <a:off x="7810192" y="686155"/>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83" name="TextBox 82"/>
          <p:cNvSpPr txBox="1"/>
          <p:nvPr/>
        </p:nvSpPr>
        <p:spPr>
          <a:xfrm>
            <a:off x="7964975" y="832820"/>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2023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84" name="Овал 83"/>
          <p:cNvSpPr/>
          <p:nvPr/>
        </p:nvSpPr>
        <p:spPr>
          <a:xfrm>
            <a:off x="5787889" y="4345218"/>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746,8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5" name="Овал 84"/>
          <p:cNvSpPr/>
          <p:nvPr/>
        </p:nvSpPr>
        <p:spPr>
          <a:xfrm>
            <a:off x="5764197" y="320312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657,1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6" name="Овал 85"/>
          <p:cNvSpPr/>
          <p:nvPr/>
        </p:nvSpPr>
        <p:spPr>
          <a:xfrm>
            <a:off x="5690646" y="1225737"/>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1 403,9</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87" name="Овал 86"/>
          <p:cNvSpPr/>
          <p:nvPr/>
        </p:nvSpPr>
        <p:spPr>
          <a:xfrm>
            <a:off x="5654642" y="2000367"/>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3,5%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106" name="Прямая со стрелкой 105"/>
          <p:cNvCxnSpPr/>
          <p:nvPr/>
        </p:nvCxnSpPr>
        <p:spPr>
          <a:xfrm>
            <a:off x="4873828" y="4599202"/>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107" name="Овал 106"/>
          <p:cNvSpPr/>
          <p:nvPr/>
        </p:nvSpPr>
        <p:spPr>
          <a:xfrm>
            <a:off x="4282516" y="4245438"/>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30,0</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108" name="TextBox 107"/>
          <p:cNvSpPr txBox="1"/>
          <p:nvPr/>
        </p:nvSpPr>
        <p:spPr>
          <a:xfrm>
            <a:off x="4822044" y="4592832"/>
            <a:ext cx="832598"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3,9</a:t>
            </a:r>
            <a:r>
              <a:rPr lang="ru-RU" sz="1300" b="1" dirty="0" smtClean="0">
                <a:solidFill>
                  <a:srgbClr val="FF0000"/>
                </a:solidFill>
                <a:latin typeface="Times New Roman" panose="02020603050405020304" pitchFamily="18" charset="0"/>
                <a:cs typeface="Times New Roman" panose="02020603050405020304" pitchFamily="18" charset="0"/>
              </a:rPr>
              <a:t> %</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112" name="Овал 111"/>
          <p:cNvSpPr/>
          <p:nvPr/>
        </p:nvSpPr>
        <p:spPr>
          <a:xfrm>
            <a:off x="4322946" y="1206820"/>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30,5</a:t>
            </a:r>
            <a:endParaRPr lang="ru-RU" sz="1300" b="1" dirty="0" smtClean="0">
              <a:solidFill>
                <a:srgbClr val="00B050"/>
              </a:solidFill>
              <a:latin typeface="Times New Roman" panose="02020603050405020304" pitchFamily="18" charset="0"/>
              <a:cs typeface="Times New Roman" panose="02020603050405020304" pitchFamily="18" charset="0"/>
            </a:endParaRPr>
          </a:p>
        </p:txBody>
      </p:sp>
      <p:sp>
        <p:nvSpPr>
          <p:cNvPr id="113" name="TextBox 112"/>
          <p:cNvSpPr txBox="1"/>
          <p:nvPr/>
        </p:nvSpPr>
        <p:spPr>
          <a:xfrm>
            <a:off x="4787841" y="1548972"/>
            <a:ext cx="877839"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2,</a:t>
            </a:r>
            <a:r>
              <a:rPr lang="en-US" sz="1300" b="1" dirty="0" smtClean="0">
                <a:solidFill>
                  <a:srgbClr val="00B050"/>
                </a:solidFill>
                <a:latin typeface="Times New Roman" panose="02020603050405020304" pitchFamily="18" charset="0"/>
                <a:cs typeface="Times New Roman" panose="02020603050405020304" pitchFamily="18" charset="0"/>
              </a:rPr>
              <a:t>2</a:t>
            </a:r>
            <a:r>
              <a:rPr lang="ru-RU" sz="1300" b="1" dirty="0" smtClean="0">
                <a:solidFill>
                  <a:srgbClr val="00B050"/>
                </a:solidFill>
                <a:latin typeface="Times New Roman" panose="02020603050405020304" pitchFamily="18" charset="0"/>
                <a:cs typeface="Times New Roman" panose="02020603050405020304" pitchFamily="18" charset="0"/>
              </a:rPr>
              <a:t>%</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114" name="Прямая со стрелкой 113"/>
          <p:cNvCxnSpPr/>
          <p:nvPr/>
        </p:nvCxnSpPr>
        <p:spPr>
          <a:xfrm>
            <a:off x="4918125" y="1539363"/>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sp>
        <p:nvSpPr>
          <p:cNvPr id="115" name="Овал 114"/>
          <p:cNvSpPr/>
          <p:nvPr/>
        </p:nvSpPr>
        <p:spPr>
          <a:xfrm>
            <a:off x="4322946" y="3191737"/>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60,5</a:t>
            </a:r>
          </a:p>
        </p:txBody>
      </p:sp>
      <p:sp>
        <p:nvSpPr>
          <p:cNvPr id="116" name="TextBox 115"/>
          <p:cNvSpPr txBox="1"/>
          <p:nvPr/>
        </p:nvSpPr>
        <p:spPr>
          <a:xfrm>
            <a:off x="4787841" y="3505403"/>
            <a:ext cx="877839"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10,1%</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117" name="Прямая со стрелкой 116"/>
          <p:cNvCxnSpPr/>
          <p:nvPr/>
        </p:nvCxnSpPr>
        <p:spPr>
          <a:xfrm>
            <a:off x="4918125" y="3495794"/>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sp>
        <p:nvSpPr>
          <p:cNvPr id="45" name="Овал 44"/>
          <p:cNvSpPr/>
          <p:nvPr/>
        </p:nvSpPr>
        <p:spPr>
          <a:xfrm>
            <a:off x="7932886" y="4345218"/>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676,5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Овал 46"/>
          <p:cNvSpPr/>
          <p:nvPr/>
        </p:nvSpPr>
        <p:spPr>
          <a:xfrm>
            <a:off x="7909194" y="320312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683,3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Овал 47"/>
          <p:cNvSpPr/>
          <p:nvPr/>
        </p:nvSpPr>
        <p:spPr>
          <a:xfrm>
            <a:off x="7835643" y="1225737"/>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1 359,8</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9" name="Овал 48"/>
          <p:cNvSpPr/>
          <p:nvPr/>
        </p:nvSpPr>
        <p:spPr>
          <a:xfrm>
            <a:off x="7799639" y="2000367"/>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b="1" dirty="0" smtClean="0">
                <a:solidFill>
                  <a:schemeClr val="tx1"/>
                </a:solidFill>
                <a:latin typeface="Times New Roman" panose="02020603050405020304" pitchFamily="18" charset="0"/>
                <a:cs typeface="Times New Roman" panose="02020603050405020304" pitchFamily="18" charset="0"/>
              </a:rPr>
              <a:t>2,7</a:t>
            </a:r>
            <a:r>
              <a:rPr lang="ru-RU" b="1" dirty="0" smtClean="0">
                <a:solidFill>
                  <a:schemeClr val="tx1"/>
                </a:solidFill>
                <a:latin typeface="Times New Roman" panose="02020603050405020304" pitchFamily="18" charset="0"/>
                <a:cs typeface="Times New Roman" panose="02020603050405020304" pitchFamily="18" charset="0"/>
              </a:rPr>
              <a:t>%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50" name="Прямая со стрелкой 49"/>
          <p:cNvCxnSpPr/>
          <p:nvPr/>
        </p:nvCxnSpPr>
        <p:spPr>
          <a:xfrm>
            <a:off x="7018825" y="4629365"/>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51" name="Овал 50"/>
          <p:cNvSpPr/>
          <p:nvPr/>
        </p:nvSpPr>
        <p:spPr>
          <a:xfrm>
            <a:off x="6427513" y="4275601"/>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70,3</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55" name="TextBox 54"/>
          <p:cNvSpPr txBox="1"/>
          <p:nvPr/>
        </p:nvSpPr>
        <p:spPr>
          <a:xfrm>
            <a:off x="6989861" y="4622995"/>
            <a:ext cx="832598"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9,4</a:t>
            </a:r>
            <a:r>
              <a:rPr lang="ru-RU" sz="1300" b="1" dirty="0" smtClean="0">
                <a:solidFill>
                  <a:srgbClr val="FF0000"/>
                </a:solidFill>
                <a:latin typeface="Times New Roman" panose="02020603050405020304" pitchFamily="18" charset="0"/>
                <a:cs typeface="Times New Roman" panose="02020603050405020304" pitchFamily="18" charset="0"/>
              </a:rPr>
              <a:t> %</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74" name="Овал 73"/>
          <p:cNvSpPr/>
          <p:nvPr/>
        </p:nvSpPr>
        <p:spPr>
          <a:xfrm>
            <a:off x="6467943" y="3221900"/>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26,2</a:t>
            </a:r>
            <a:endParaRPr lang="ru-RU" sz="1300" b="1" dirty="0" smtClean="0">
              <a:solidFill>
                <a:srgbClr val="00B050"/>
              </a:solidFill>
              <a:latin typeface="Times New Roman" panose="02020603050405020304" pitchFamily="18" charset="0"/>
              <a:cs typeface="Times New Roman" panose="02020603050405020304" pitchFamily="18" charset="0"/>
            </a:endParaRPr>
          </a:p>
        </p:txBody>
      </p:sp>
      <p:sp>
        <p:nvSpPr>
          <p:cNvPr id="75" name="TextBox 74"/>
          <p:cNvSpPr txBox="1"/>
          <p:nvPr/>
        </p:nvSpPr>
        <p:spPr>
          <a:xfrm>
            <a:off x="6932353" y="3545483"/>
            <a:ext cx="877839"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4,0</a:t>
            </a:r>
            <a:r>
              <a:rPr lang="ru-RU" sz="1300" b="1" dirty="0" smtClean="0">
                <a:solidFill>
                  <a:srgbClr val="00B050"/>
                </a:solidFill>
                <a:latin typeface="Times New Roman" panose="02020603050405020304" pitchFamily="18" charset="0"/>
                <a:cs typeface="Times New Roman" panose="02020603050405020304" pitchFamily="18" charset="0"/>
              </a:rPr>
              <a:t>%</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76" name="Прямая со стрелкой 75"/>
          <p:cNvCxnSpPr/>
          <p:nvPr/>
        </p:nvCxnSpPr>
        <p:spPr>
          <a:xfrm>
            <a:off x="7063122" y="3525957"/>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77" name="Прямая со стрелкой 76"/>
          <p:cNvCxnSpPr/>
          <p:nvPr/>
        </p:nvCxnSpPr>
        <p:spPr>
          <a:xfrm>
            <a:off x="7013705" y="1550516"/>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78" name="Овал 77"/>
          <p:cNvSpPr/>
          <p:nvPr/>
        </p:nvSpPr>
        <p:spPr>
          <a:xfrm>
            <a:off x="6422393" y="1196752"/>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44,1</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79" name="TextBox 78"/>
          <p:cNvSpPr txBox="1"/>
          <p:nvPr/>
        </p:nvSpPr>
        <p:spPr>
          <a:xfrm>
            <a:off x="6954973" y="1544146"/>
            <a:ext cx="832598"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3</a:t>
            </a:r>
            <a:r>
              <a:rPr lang="ru-RU" sz="1300" b="1" dirty="0" smtClean="0">
                <a:solidFill>
                  <a:srgbClr val="FF0000"/>
                </a:solidFill>
                <a:latin typeface="Times New Roman" panose="02020603050405020304" pitchFamily="18" charset="0"/>
                <a:cs typeface="Times New Roman" panose="02020603050405020304" pitchFamily="18" charset="0"/>
              </a:rPr>
              <a:t>,1 %</a:t>
            </a:r>
            <a:endParaRPr lang="ru-RU" sz="13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87772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534063" y="6520259"/>
            <a:ext cx="1006489" cy="365125"/>
          </a:xfrm>
        </p:spPr>
        <p:txBody>
          <a:bodyPr/>
          <a:lstStyle/>
          <a:p>
            <a:pPr>
              <a:defRPr/>
            </a:pPr>
            <a:r>
              <a:rPr lang="ru-RU" dirty="0" smtClean="0">
                <a:solidFill>
                  <a:prstClr val="black"/>
                </a:solidFill>
              </a:rPr>
              <a:t>24</a:t>
            </a:r>
            <a:endParaRPr lang="ru-RU" dirty="0">
              <a:solidFill>
                <a:prstClr val="black"/>
              </a:solidFill>
            </a:endParaRPr>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prstClr val="black"/>
                </a:solidFill>
                <a:effectLst/>
                <a:latin typeface="Times New Roman" panose="02020603050405020304" pitchFamily="18" charset="0"/>
                <a:cs typeface="Times New Roman" panose="02020603050405020304" pitchFamily="18" charset="0"/>
              </a:rPr>
              <a:t>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548680"/>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 name="Скругленный прямоугольник 3"/>
          <p:cNvSpPr/>
          <p:nvPr/>
        </p:nvSpPr>
        <p:spPr>
          <a:xfrm>
            <a:off x="7020344"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2024г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5292080"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2022г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3" name="Скругленный прямоугольник 12"/>
          <p:cNvSpPr/>
          <p:nvPr/>
        </p:nvSpPr>
        <p:spPr>
          <a:xfrm>
            <a:off x="6228256"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2023г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7740352" y="54868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800" dirty="0" smtClean="0">
                <a:solidFill>
                  <a:prstClr val="black"/>
                </a:solidFill>
                <a:latin typeface="Times New Roman" panose="02020603050405020304" pitchFamily="18" charset="0"/>
                <a:cs typeface="Times New Roman" panose="02020603050405020304" pitchFamily="18" charset="0"/>
              </a:rPr>
              <a:t>2024/ 2023, </a:t>
            </a:r>
            <a:r>
              <a:rPr lang="ru-RU" sz="800" dirty="0">
                <a:solidFill>
                  <a:prstClr val="black"/>
                </a:solidFill>
                <a:latin typeface="Times New Roman" panose="02020603050405020304" pitchFamily="18" charset="0"/>
                <a:cs typeface="Times New Roman" panose="02020603050405020304" pitchFamily="18" charset="0"/>
              </a:rPr>
              <a:t>%</a:t>
            </a:r>
          </a:p>
        </p:txBody>
      </p:sp>
      <p:sp>
        <p:nvSpPr>
          <p:cNvPr id="15" name="Скругленный прямоугольник 14"/>
          <p:cNvSpPr/>
          <p:nvPr/>
        </p:nvSpPr>
        <p:spPr>
          <a:xfrm>
            <a:off x="8342138" y="54868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800" dirty="0" smtClean="0">
                <a:solidFill>
                  <a:prstClr val="black"/>
                </a:solidFill>
                <a:latin typeface="Times New Roman" panose="02020603050405020304" pitchFamily="18" charset="0"/>
                <a:cs typeface="Times New Roman" panose="02020603050405020304" pitchFamily="18" charset="0"/>
              </a:rPr>
              <a:t>2023/ 2022, </a:t>
            </a:r>
            <a:r>
              <a:rPr lang="ru-RU" sz="800" dirty="0">
                <a:solidFill>
                  <a:prstClr val="black"/>
                </a:solidFill>
                <a:latin typeface="Times New Roman" panose="02020603050405020304" pitchFamily="18" charset="0"/>
                <a:cs typeface="Times New Roman" panose="02020603050405020304" pitchFamily="18" charset="0"/>
              </a:rPr>
              <a:t>%</a:t>
            </a:r>
          </a:p>
        </p:txBody>
      </p:sp>
      <p:graphicFrame>
        <p:nvGraphicFramePr>
          <p:cNvPr id="8" name="Таблица 7"/>
          <p:cNvGraphicFramePr>
            <a:graphicFrameLocks noGrp="1"/>
          </p:cNvGraphicFramePr>
          <p:nvPr>
            <p:extLst>
              <p:ext uri="{D42A27DB-BD31-4B8C-83A1-F6EECF244321}">
                <p14:modId xmlns:p14="http://schemas.microsoft.com/office/powerpoint/2010/main" val="3343302108"/>
              </p:ext>
            </p:extLst>
          </p:nvPr>
        </p:nvGraphicFramePr>
        <p:xfrm>
          <a:off x="162168" y="836712"/>
          <a:ext cx="8730312" cy="5847558"/>
        </p:xfrm>
        <a:graphic>
          <a:graphicData uri="http://schemas.openxmlformats.org/drawingml/2006/table">
            <a:tbl>
              <a:tblPr/>
              <a:tblGrid>
                <a:gridCol w="476617"/>
                <a:gridCol w="4581287"/>
                <a:gridCol w="864096"/>
                <a:gridCol w="864096"/>
                <a:gridCol w="864096"/>
                <a:gridCol w="504056"/>
                <a:gridCol w="576064"/>
              </a:tblGrid>
              <a:tr h="95108">
                <a:tc>
                  <a:txBody>
                    <a:bodyPr/>
                    <a:lstStyle/>
                    <a:p>
                      <a:pPr algn="l" rtl="0" fontAlgn="b"/>
                      <a:r>
                        <a:rPr lang="ru-RU" sz="900" b="1" i="0" u="none" strike="noStrike" dirty="0">
                          <a:solidFill>
                            <a:srgbClr val="000000"/>
                          </a:solidFill>
                          <a:effectLst/>
                          <a:latin typeface="+mn-lt"/>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ОБЩЕГОСУДАРСТВЕННЫЕ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4 805 069,64</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5 393 254,95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5 906 852,26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147 517,53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155 471,51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175 891,92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77304">
                <a:tc>
                  <a:txBody>
                    <a:bodyPr/>
                    <a:lstStyle/>
                    <a:p>
                      <a:pPr algn="l" rtl="0" fontAlgn="b"/>
                      <a:r>
                        <a:rPr lang="ru-RU" sz="900" b="0" i="0" u="none" strike="noStrike">
                          <a:solidFill>
                            <a:srgbClr val="000000"/>
                          </a:solidFill>
                          <a:effectLst/>
                          <a:latin typeface="+mn-lt"/>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Функционирование Правительства </a:t>
                      </a:r>
                      <a:r>
                        <a:rPr lang="ru-RU" sz="900" b="0" i="0" u="none" strike="noStrike" dirty="0" smtClean="0">
                          <a:solidFill>
                            <a:srgbClr val="000000"/>
                          </a:solidFill>
                          <a:effectLst/>
                          <a:latin typeface="Trebuchet MS"/>
                        </a:rPr>
                        <a:t>РФ </a:t>
                      </a:r>
                      <a:r>
                        <a:rPr lang="ru-RU" sz="900" b="0" i="0" u="none" strike="noStrike" dirty="0">
                          <a:solidFill>
                            <a:srgbClr val="000000"/>
                          </a:solidFill>
                          <a:effectLst/>
                          <a:latin typeface="Trebuchet MS"/>
                        </a:rPr>
                        <a:t>высших исполнительных органов государственной власти субъектов Российской Федерации, местных администраций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1 549 304,79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1 869 713,77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2 082 096,13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15526">
                <a:tc>
                  <a:txBody>
                    <a:bodyPr/>
                    <a:lstStyle/>
                    <a:p>
                      <a:pPr algn="l" rtl="0" fontAlgn="b"/>
                      <a:r>
                        <a:rPr lang="ru-RU" sz="900" b="0" i="0" u="none" strike="noStrike">
                          <a:solidFill>
                            <a:srgbClr val="000000"/>
                          </a:solidFill>
                          <a:effectLst/>
                          <a:latin typeface="+mn-lt"/>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Судебная система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206 909,27</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215 135,76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259 352,28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379 778,45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423 218,92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481 084,01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Обеспечение проведения выборов и референдумов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103 393,24</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46 865,98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107 108,88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228,5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45,3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0112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Прикладные научные исследования в области общегосударственных вопросов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150</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Другие общегосударственные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2 418 016,35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2 682 624,01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2 801 094,04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ОБОРОНА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86 391,75</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30 188,78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34 968,18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Мобилизационная и вневойсковая подготовка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86 391,75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30 188,78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34 968,18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БЕЗОПАСНОСТЬ И ПРАВООХРАНИТЕЛЬНАЯ ДЕЯТЕЛЬНОСТЬ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617 745,41</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1 289 450,69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1 211 462,92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Органы юстиции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87 316,15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88 846,35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102 816,13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Защита населения и территории от чрезвычайных ситуаций природного и техногенного характера, гражданская оборона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161 223,66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189 925,90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323 770,49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170,5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Обеспечение пожарной безопасности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297 936,64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454 396,65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651 675,61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76972">
                <a:tc>
                  <a:txBody>
                    <a:bodyPr/>
                    <a:lstStyle/>
                    <a:p>
                      <a:pPr algn="l" rtl="0" fontAlgn="b"/>
                      <a:r>
                        <a:rPr lang="ru-RU" sz="900" b="0" i="0" u="none" strike="noStrike">
                          <a:solidFill>
                            <a:srgbClr val="000000"/>
                          </a:solidFill>
                          <a:effectLst/>
                          <a:latin typeface="+mn-lt"/>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нац. безопасности и правоохранительной деятельности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71 268,96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556 281,78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133 200,69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780,5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ЭКОНОМИКА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18 076 959,43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23 250 466,44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23 153 224,58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Общеэкономические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395 482,40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570 245,62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415 411,85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0402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Топливно-энергетический комплекс</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53 529,30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11 066,40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2 484,80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Сельское хозяйство и рыболовство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3 448 698,59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4 340 808,81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4 195 591,44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Водное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56 763,34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78 602,51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89 437,17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Лесное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168 369,55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179 459,26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285 738,62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Транспорт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476 746,53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1 276 298,26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1 425 022,14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267,7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Дорожное хозяйство (дорожные фонды)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9 888 480,01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11 854 363,29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10 561 345,18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0410</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Связь и информатика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154 079,66</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942 817,50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1 426 700,01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611,9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национальной экономики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3 434 810,06</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3 996 804,79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4 751 493,37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ЖИЛИЩНО-КОММУНАЛЬНОЕ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7 610 810,82</a:t>
                      </a:r>
                      <a:endParaRPr lang="ru-RU" sz="900" b="1"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10 450 174,90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11 191 687,51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0">
                <a:tc>
                  <a:txBody>
                    <a:bodyPr/>
                    <a:lstStyle/>
                    <a:p>
                      <a:pPr algn="l" rtl="0" fontAlgn="b"/>
                      <a:r>
                        <a:rPr lang="ru-RU" sz="900" b="0" i="0" u="none" strike="noStrike">
                          <a:solidFill>
                            <a:srgbClr val="000000"/>
                          </a:solidFill>
                          <a:effectLst/>
                          <a:latin typeface="+mn-lt"/>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Жилищное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480 056,66</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662 664,70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1 321 755,20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Коммунальное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3 373 663,11</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5 949 383,10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5 979 856,87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176,3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Благоустройство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3 323 084,67</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2 889 412,54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3 203 799,85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жилищно-коммунального хозяйства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434 006,38</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948 714,56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686 275,59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218,6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ОХРАНА ОКРУЖАЮЩЕЙ СРЕДЫ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472 488,87</a:t>
                      </a:r>
                      <a:endParaRPr lang="ru-RU" sz="900" b="1"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501 197,41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677 083,64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0602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Сбор, удаление отходов и очистка сточных вод</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250 419,06</a:t>
                      </a:r>
                      <a:endParaRPr lang="ru-RU" sz="900" b="0" i="0" u="none" strike="noStrike">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273 820,86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157 736,80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Охрана объектов растительного и животного мира и среды их обитания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29 873,68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29 871,47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47 256,65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76819">
                <a:tc>
                  <a:txBody>
                    <a:bodyPr/>
                    <a:lstStyle/>
                    <a:p>
                      <a:pPr algn="l" rtl="0" fontAlgn="b"/>
                      <a:r>
                        <a:rPr lang="ru-RU" sz="900" b="0" i="0" u="none" strike="noStrike">
                          <a:solidFill>
                            <a:srgbClr val="000000"/>
                          </a:solidFill>
                          <a:effectLst/>
                          <a:latin typeface="+mn-lt"/>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охраны окружающей среды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192 196,13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197 505,07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472 090,19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
        <p:nvSpPr>
          <p:cNvPr id="16" name="TextBox 1"/>
          <p:cNvSpPr txBox="1">
            <a:spLocks noChangeArrowheads="1"/>
          </p:cNvSpPr>
          <p:nvPr/>
        </p:nvSpPr>
        <p:spPr bwMode="auto">
          <a:xfrm>
            <a:off x="6804248" y="316071"/>
            <a:ext cx="1010280"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06849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47248" y="6520259"/>
            <a:ext cx="1006489" cy="365125"/>
          </a:xfrm>
        </p:spPr>
        <p:txBody>
          <a:bodyPr/>
          <a:lstStyle/>
          <a:p>
            <a:pPr>
              <a:defRPr/>
            </a:pPr>
            <a:r>
              <a:rPr lang="ru-RU" dirty="0" smtClean="0">
                <a:solidFill>
                  <a:prstClr val="black"/>
                </a:solidFill>
              </a:rPr>
              <a:t>25</a:t>
            </a:r>
            <a:endParaRPr lang="ru-RU" dirty="0">
              <a:solidFill>
                <a:prstClr val="black"/>
              </a:solidFill>
            </a:endParaRPr>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prstClr val="black"/>
                </a:solidFill>
                <a:effectLst/>
                <a:latin typeface="Times New Roman" panose="02020603050405020304" pitchFamily="18" charset="0"/>
                <a:cs typeface="Times New Roman" panose="02020603050405020304" pitchFamily="18" charset="0"/>
              </a:rPr>
              <a:t>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 name="Скругленный прямоугольник 3"/>
          <p:cNvSpPr/>
          <p:nvPr/>
        </p:nvSpPr>
        <p:spPr>
          <a:xfrm>
            <a:off x="7164360"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2024г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5364088"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2022г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3" name="Скругленный прямоугольник 12"/>
          <p:cNvSpPr/>
          <p:nvPr/>
        </p:nvSpPr>
        <p:spPr>
          <a:xfrm>
            <a:off x="6300264"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2023г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7924883"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700" dirty="0" smtClean="0">
                <a:solidFill>
                  <a:prstClr val="black"/>
                </a:solidFill>
                <a:latin typeface="Times New Roman" panose="02020603050405020304" pitchFamily="18" charset="0"/>
                <a:cs typeface="Times New Roman" panose="02020603050405020304" pitchFamily="18" charset="0"/>
              </a:rPr>
              <a:t>2024/ 2023, </a:t>
            </a:r>
            <a:r>
              <a:rPr lang="ru-RU" sz="700" dirty="0">
                <a:solidFill>
                  <a:prstClr val="black"/>
                </a:solidFill>
                <a:latin typeface="Times New Roman" panose="02020603050405020304" pitchFamily="18" charset="0"/>
                <a:cs typeface="Times New Roman" panose="02020603050405020304" pitchFamily="18" charset="0"/>
              </a:rPr>
              <a:t>%</a:t>
            </a:r>
          </a:p>
        </p:txBody>
      </p:sp>
      <p:sp>
        <p:nvSpPr>
          <p:cNvPr id="15" name="Скругленный прямоугольник 14"/>
          <p:cNvSpPr/>
          <p:nvPr/>
        </p:nvSpPr>
        <p:spPr>
          <a:xfrm>
            <a:off x="8460432"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700" dirty="0" smtClean="0">
                <a:solidFill>
                  <a:prstClr val="black"/>
                </a:solidFill>
                <a:latin typeface="Times New Roman" panose="02020603050405020304" pitchFamily="18" charset="0"/>
                <a:cs typeface="Times New Roman" panose="02020603050405020304" pitchFamily="18" charset="0"/>
              </a:rPr>
              <a:t>2023/ 2022, </a:t>
            </a:r>
            <a:r>
              <a:rPr lang="ru-RU" sz="700" dirty="0">
                <a:solidFill>
                  <a:prstClr val="black"/>
                </a:solidFill>
                <a:latin typeface="Times New Roman" panose="02020603050405020304" pitchFamily="18" charset="0"/>
                <a:cs typeface="Times New Roman" panose="02020603050405020304" pitchFamily="18" charset="0"/>
              </a:rPr>
              <a:t>%</a:t>
            </a:r>
          </a:p>
        </p:txBody>
      </p:sp>
      <p:graphicFrame>
        <p:nvGraphicFramePr>
          <p:cNvPr id="2" name="Таблица 1"/>
          <p:cNvGraphicFramePr>
            <a:graphicFrameLocks noGrp="1"/>
          </p:cNvGraphicFramePr>
          <p:nvPr>
            <p:extLst>
              <p:ext uri="{D42A27DB-BD31-4B8C-83A1-F6EECF244321}">
                <p14:modId xmlns:p14="http://schemas.microsoft.com/office/powerpoint/2010/main" val="1115239378"/>
              </p:ext>
            </p:extLst>
          </p:nvPr>
        </p:nvGraphicFramePr>
        <p:xfrm>
          <a:off x="267436" y="876637"/>
          <a:ext cx="8704760" cy="5728722"/>
        </p:xfrm>
        <a:graphic>
          <a:graphicData uri="http://schemas.openxmlformats.org/drawingml/2006/table">
            <a:tbl>
              <a:tblPr/>
              <a:tblGrid>
                <a:gridCol w="473768"/>
                <a:gridCol w="4478868"/>
                <a:gridCol w="936104"/>
                <a:gridCol w="864096"/>
                <a:gridCol w="936104"/>
                <a:gridCol w="511392"/>
                <a:gridCol w="504428"/>
              </a:tblGrid>
              <a:tr h="145862">
                <a:tc>
                  <a:txBody>
                    <a:bodyPr/>
                    <a:lstStyle/>
                    <a:p>
                      <a:pPr algn="l" rtl="0" fontAlgn="b"/>
                      <a:r>
                        <a:rPr lang="ru-RU" sz="900" b="1" i="0" u="none" strike="noStrike" dirty="0">
                          <a:solidFill>
                            <a:srgbClr val="000000"/>
                          </a:solidFill>
                          <a:effectLst/>
                          <a:latin typeface="+mn-lt"/>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25 738 540,25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30 951 252,38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36 146 540,40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Дошкольное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6 418 674,16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7 197 924,89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7 812 134,66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Общее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15 005 771,61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18 746 026,06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22 667 025,28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Начальное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1 398 307,32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1 900 740,25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1 618 323,03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Среднее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1 735 959,82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1 792 597,67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2 237 978,49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Профессиональная подготовка, переподготовка и повышение квалификации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113 254,91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109 355,88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141 970,70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Высшее и послевузовское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97 767,00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120 330,14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118 764,63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Молодежная политика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163 684,72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70 492,42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421 376,49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Прикладные научные исследования в области образования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53 791,50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58 561,50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90 602,30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154,7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Другие вопросы в области образования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751 329,20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955 223,58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1 038 364,83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КУЛЬТУРА, КИНЕМАТОГРАФИЯ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3 137 585,96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3 814 678,28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4 491 104,11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117,7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Культура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2 919 144,64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3 571 845,34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4 263 987,28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культуры, кинематографии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218 441,32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242 832,93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227 116,83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ЗДРАВООХРАНЕНИЕ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6 474 725,40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7 784 405,28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8 412 634,71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108,1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Стационарная медицинская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2 587 626,55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3 675 502,24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3 399 145,29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Амбулаторная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2 491 114,91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2 601 479,66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2 909 055,28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Медицинская помощь в дневных стационарах всех типов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59 365,31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30 870,68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56 184,47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182,0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Скорая медицинская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223 230,40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222 224,00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369 106,38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166,1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Санаторно-оздоровительная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161 672,34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153 894,44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225 135,25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Заготовка, переработка, хранение и обеспечение безопасности донорской крови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82 114,77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93 042,42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106 536,66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здравоохранения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869 601,13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1 007 391,85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1 347 471,36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СОЦИАЛЬНАЯ ПОЛИТИКА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20 629 193,51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19 135 760,06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21 809 623,00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114,0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Пенсионное обеспечение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67 677,48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135 062,53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141 052,05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Социальное обслуживание населения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1 386 634,01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1 826 294,41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2 266 958,65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Социальное обеспечение населения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11 727 808,82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12 421 293,71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15 552 848,54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Охрана семьи и детства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7 152 532,43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4 520 290,60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3 638 560,45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63,2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социальной политики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294 540,77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232 818,80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210 203,31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ФИЗИЧЕСКАЯ КУЛЬТУРА И 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2 527 868,95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3 439 279,96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3 497 658,10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101,7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Физическая культура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138 765,74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121 322,06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423 501,21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Массовый 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1 372 289,60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1 896 575,41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1 251 690,62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Спорт высших достижений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936 946,12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1 351 742,25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1 747 466,48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физической культуры и спорта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79 867,49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69 640,24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74 999,78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СРЕДСТВА МАССОВОЙ ИНФОРМАЦИИ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223 978,04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226 705,44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264 568,21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116,7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Телевидение и радиовещание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111 966,19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108 876,15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109 134,37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Периодическая печать и издательства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101 667,79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107 534,93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132 306,45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4692">
                <a:tc>
                  <a:txBody>
                    <a:bodyPr/>
                    <a:lstStyle/>
                    <a:p>
                      <a:pPr algn="l" rtl="0" fontAlgn="b"/>
                      <a:r>
                        <a:rPr lang="ru-RU" sz="900" b="0" i="0" u="none" strike="noStrike">
                          <a:solidFill>
                            <a:srgbClr val="000000"/>
                          </a:solidFill>
                          <a:effectLst/>
                          <a:latin typeface="+mn-lt"/>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средств массовой информации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10 344,06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10 294,35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23 127,40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224,7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ОБСЛУЖИВАНИЕ ГОСУДАРСТВЕННОГО И МУНИЦИПАЛЬНОГО ДОЛГА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78 294,22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103 794,06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153 283,49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a:solidFill>
                            <a:srgbClr val="000000"/>
                          </a:solidFill>
                          <a:effectLst/>
                          <a:latin typeface="Trebuchet MS"/>
                          <a:ea typeface="+mn-ea"/>
                          <a:cs typeface="+mn-cs"/>
                        </a:rPr>
                        <a:t>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Обслуживание государственного внутреннего и муниципального долга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78 294,22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103 794,06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153 283,49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Расходы бюджета - ИТОГО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90 479 652,25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106 370 608,62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116 950 691,12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
        <p:nvSpPr>
          <p:cNvPr id="16" name="TextBox 1"/>
          <p:cNvSpPr txBox="1">
            <a:spLocks noChangeArrowheads="1"/>
          </p:cNvSpPr>
          <p:nvPr/>
        </p:nvSpPr>
        <p:spPr bwMode="auto">
          <a:xfrm>
            <a:off x="6804248" y="316071"/>
            <a:ext cx="1010280"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5065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photo_2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005064"/>
            <a:ext cx="334837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26</a:t>
            </a:fld>
            <a:endParaRPr lang="ru-RU" dirty="0">
              <a:solidFill>
                <a:prstClr val="black"/>
              </a:solidFill>
            </a:endParaRPr>
          </a:p>
        </p:txBody>
      </p:sp>
      <p:sp>
        <p:nvSpPr>
          <p:cNvPr id="7" name="Скругленный прямоугольник 6"/>
          <p:cNvSpPr/>
          <p:nvPr/>
        </p:nvSpPr>
        <p:spPr>
          <a:xfrm>
            <a:off x="5868144" y="908720"/>
            <a:ext cx="3098512" cy="244827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dirty="0" smtClean="0">
                <a:solidFill>
                  <a:prstClr val="black"/>
                </a:solidFill>
                <a:latin typeface="Times New Roman" panose="02020603050405020304" pitchFamily="18" charset="0"/>
                <a:cs typeface="Times New Roman" panose="02020603050405020304" pitchFamily="18" charset="0"/>
              </a:rPr>
              <a:t>По аналогии с федеральными решениями Кабинетом Министров Чувашской Республики принято решение об </a:t>
            </a:r>
            <a:r>
              <a:rPr lang="ru-RU" sz="1500" dirty="0">
                <a:solidFill>
                  <a:prstClr val="black"/>
                </a:solidFill>
                <a:latin typeface="Times New Roman" panose="02020603050405020304" pitchFamily="18" charset="0"/>
                <a:cs typeface="Times New Roman" panose="02020603050405020304" pitchFamily="18" charset="0"/>
              </a:rPr>
              <a:t>увеличении </a:t>
            </a:r>
            <a:r>
              <a:rPr lang="ru-RU" sz="1500" dirty="0" smtClean="0">
                <a:solidFill>
                  <a:prstClr val="black"/>
                </a:solidFill>
                <a:latin typeface="Times New Roman" panose="02020603050405020304" pitchFamily="18" charset="0"/>
                <a:cs typeface="Times New Roman" panose="02020603050405020304" pitchFamily="18" charset="0"/>
              </a:rPr>
              <a:t>денежного </a:t>
            </a:r>
            <a:r>
              <a:rPr lang="ru-RU" sz="1500" dirty="0">
                <a:solidFill>
                  <a:prstClr val="black"/>
                </a:solidFill>
                <a:latin typeface="Times New Roman" panose="02020603050405020304" pitchFamily="18" charset="0"/>
                <a:cs typeface="Times New Roman" panose="02020603050405020304" pitchFamily="18" charset="0"/>
              </a:rPr>
              <a:t>содержания государственных гражданских служащих </a:t>
            </a:r>
            <a:r>
              <a:rPr lang="ru-RU" sz="1500" dirty="0" smtClean="0">
                <a:solidFill>
                  <a:prstClr val="black"/>
                </a:solidFill>
                <a:latin typeface="Times New Roman" panose="02020603050405020304" pitchFamily="18" charset="0"/>
                <a:cs typeface="Times New Roman" panose="02020603050405020304" pitchFamily="18" charset="0"/>
              </a:rPr>
              <a:t>Чувашской Республики с 1 октября 2023 года на 5,5%</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9" y="20136"/>
            <a:ext cx="7264599" cy="60055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Среднемесячная начисленная заработная плата государственных гражданских служащих в Приволжском федеральном </a:t>
            </a:r>
            <a:r>
              <a:rPr lang="ru-RU" sz="1600" dirty="0" smtClean="0">
                <a:solidFill>
                  <a:prstClr val="black"/>
                </a:solidFill>
                <a:effectLst/>
                <a:latin typeface="Times New Roman" panose="02020603050405020304" pitchFamily="18" charset="0"/>
                <a:cs typeface="Times New Roman" panose="02020603050405020304" pitchFamily="18" charset="0"/>
              </a:rPr>
              <a:t>округе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1" name="TextBox 1"/>
          <p:cNvSpPr txBox="1">
            <a:spLocks noChangeArrowheads="1"/>
          </p:cNvSpPr>
          <p:nvPr/>
        </p:nvSpPr>
        <p:spPr bwMode="auto">
          <a:xfrm>
            <a:off x="7740352" y="6206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340613744"/>
              </p:ext>
            </p:extLst>
          </p:nvPr>
        </p:nvGraphicFramePr>
        <p:xfrm>
          <a:off x="3887924" y="3789040"/>
          <a:ext cx="5284800" cy="31752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Диаграмма 12"/>
          <p:cNvGraphicFramePr>
            <a:graphicFrameLocks/>
          </p:cNvGraphicFramePr>
          <p:nvPr>
            <p:extLst>
              <p:ext uri="{D42A27DB-BD31-4B8C-83A1-F6EECF244321}">
                <p14:modId xmlns:p14="http://schemas.microsoft.com/office/powerpoint/2010/main" val="56353172"/>
              </p:ext>
            </p:extLst>
          </p:nvPr>
        </p:nvGraphicFramePr>
        <p:xfrm>
          <a:off x="224652" y="650303"/>
          <a:ext cx="5257801" cy="34718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129487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2949337622"/>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3723740988"/>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3851920" y="1916832"/>
            <a:ext cx="2592288" cy="675142"/>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419872" y="4471661"/>
            <a:ext cx="2808312" cy="469507"/>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27</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85866" y="712381"/>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2024 год исполнены в сумме 30 896,5 млн. рублей, или на </a:t>
            </a:r>
            <a:r>
              <a:rPr lang="ru-RU" sz="1200" dirty="0" smtClean="0">
                <a:solidFill>
                  <a:schemeClr val="tx1"/>
                </a:solidFill>
                <a:latin typeface="Times New Roman" panose="02020603050405020304" pitchFamily="18" charset="0"/>
                <a:cs typeface="Times New Roman" panose="02020603050405020304" pitchFamily="18" charset="0"/>
              </a:rPr>
              <a:t>97,5</a:t>
            </a:r>
            <a:r>
              <a:rPr lang="ru-RU" sz="1200" dirty="0" smtClean="0">
                <a:latin typeface="Times New Roman" panose="02020603050405020304" pitchFamily="18" charset="0"/>
                <a:cs typeface="Times New Roman" panose="02020603050405020304" pitchFamily="18" charset="0"/>
              </a:rPr>
              <a:t>% от плановых назначений (31 698,3 млн. рублей), из них основная часть за счет средств  обязательного медицинского страхования – 22 483,9 млн. рублей (99,8% от плановых назначений), за счет средств республиканского бюджета Чувашской Республики – 8 412,6 млн. рублей (91,8%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8761935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extLst>
              <p:ext uri="{D42A27DB-BD31-4B8C-83A1-F6EECF244321}">
                <p14:modId xmlns:p14="http://schemas.microsoft.com/office/powerpoint/2010/main" val="1182973029"/>
              </p:ext>
            </p:extLst>
          </p:nvPr>
        </p:nvGraphicFramePr>
        <p:xfrm>
          <a:off x="12546" y="2156131"/>
          <a:ext cx="2716054" cy="289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11" name="Прямая соединительная линия 110"/>
          <p:cNvCxnSpPr>
            <a:endCxn id="63" idx="1"/>
          </p:cNvCxnSpPr>
          <p:nvPr/>
        </p:nvCxnSpPr>
        <p:spPr>
          <a:xfrm flipV="1">
            <a:off x="1648691" y="2090665"/>
            <a:ext cx="531238" cy="3374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flipV="1">
            <a:off x="440427" y="1752399"/>
            <a:ext cx="432048" cy="101396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Заголовок 1"/>
          <p:cNvSpPr txBox="1">
            <a:spLocks/>
          </p:cNvSpPr>
          <p:nvPr/>
        </p:nvSpPr>
        <p:spPr bwMode="auto">
          <a:xfrm>
            <a:off x="119781" y="2569"/>
            <a:ext cx="7978821" cy="6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ru-RU"/>
            </a:defPPr>
            <a:lvl1pPr eaLnBrk="1" hangingPunct="1">
              <a:defRPr sz="2000" b="1">
                <a:solidFill>
                  <a:srgbClr val="C00000"/>
                </a:solidFill>
                <a:latin typeface="Century Gothic" panose="020B0502020202020204" pitchFamily="34" charset="0"/>
                <a:ea typeface="+mj-ea"/>
                <a:cs typeface="Times New Roman" panose="02020603050405020304" pitchFamily="18" charset="0"/>
              </a:defRPr>
            </a:lvl1pPr>
            <a:lvl2pPr algn="ctr" eaLnBrk="1" hangingPunct="1">
              <a:defRPr sz="4400"/>
            </a:lvl2pPr>
            <a:lvl3pPr algn="ctr" eaLnBrk="1" hangingPunct="1">
              <a:defRPr sz="4400"/>
            </a:lvl3pPr>
            <a:lvl4pPr algn="ctr" eaLnBrk="1" hangingPunct="1">
              <a:defRPr sz="4400"/>
            </a:lvl4pPr>
            <a:lvl5pPr algn="ctr" eaLnBrk="1" hangingPunct="1">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buClr>
                <a:srgbClr val="F14124">
                  <a:lumMod val="75000"/>
                </a:srgbClr>
              </a:buClr>
              <a:buSzPct val="128000"/>
            </a:pPr>
            <a:r>
              <a:rPr lang="ru-RU" altLang="ru-RU" sz="1600" dirty="0">
                <a:solidFill>
                  <a:prstClr val="black"/>
                </a:solidFill>
                <a:latin typeface="Times New Roman" panose="02020603050405020304" pitchFamily="18" charset="0"/>
              </a:rPr>
              <a:t>Расходы консолидированного бюджета Чувашской Республики на финансирование мероприятий национальных проектов в </a:t>
            </a:r>
            <a:r>
              <a:rPr lang="ru-RU" altLang="ru-RU" sz="1600" dirty="0" smtClean="0">
                <a:solidFill>
                  <a:prstClr val="black"/>
                </a:solidFill>
                <a:latin typeface="Times New Roman" panose="02020603050405020304" pitchFamily="18" charset="0"/>
              </a:rPr>
              <a:t>2024 </a:t>
            </a:r>
            <a:r>
              <a:rPr lang="ru-RU" altLang="ru-RU" sz="1600" dirty="0">
                <a:solidFill>
                  <a:prstClr val="black"/>
                </a:solidFill>
                <a:latin typeface="Times New Roman" panose="02020603050405020304" pitchFamily="18" charset="0"/>
              </a:rPr>
              <a:t>году</a:t>
            </a:r>
          </a:p>
        </p:txBody>
      </p:sp>
      <p:sp>
        <p:nvSpPr>
          <p:cNvPr id="57" name="Прямоугольник 56"/>
          <p:cNvSpPr/>
          <p:nvPr/>
        </p:nvSpPr>
        <p:spPr>
          <a:xfrm>
            <a:off x="782793" y="3202421"/>
            <a:ext cx="1213740" cy="400110"/>
          </a:xfrm>
          <a:prstGeom prst="rect">
            <a:avLst/>
          </a:prstGeom>
        </p:spPr>
        <p:txBody>
          <a:bodyPr wrap="square">
            <a:spAutoFit/>
          </a:bodyPr>
          <a:lstStyle/>
          <a:p>
            <a:pPr algn="ctr"/>
            <a:r>
              <a:rPr lang="ru-RU" sz="2000" b="1" i="1" dirty="0" smtClean="0">
                <a:solidFill>
                  <a:prstClr val="black"/>
                </a:solidFill>
                <a:latin typeface="Times New Roman" panose="02020603050405020304" pitchFamily="18" charset="0"/>
                <a:cs typeface="Times New Roman" panose="02020603050405020304" pitchFamily="18" charset="0"/>
              </a:rPr>
              <a:t>17 654,8</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2179929" y="1750146"/>
            <a:ext cx="2047206" cy="681038"/>
          </a:xfrm>
          <a:prstGeom prst="round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республиканские средства – </a:t>
            </a:r>
            <a:r>
              <a:rPr lang="ru-RU" sz="2000" i="1" dirty="0" smtClean="0">
                <a:solidFill>
                  <a:prstClr val="black"/>
                </a:solidFill>
                <a:latin typeface="Times New Roman" panose="02020603050405020304" pitchFamily="18" charset="0"/>
                <a:cs typeface="Times New Roman" panose="02020603050405020304" pitchFamily="18" charset="0"/>
              </a:rPr>
              <a:t>5 968,9</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70156" y="1162674"/>
            <a:ext cx="2955016" cy="442674"/>
          </a:xfrm>
          <a:prstGeom prst="roundRect">
            <a:avLst/>
          </a:prstGeom>
          <a:ln>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r>
              <a:rPr lang="ru-RU" sz="1400" dirty="0" smtClean="0">
                <a:solidFill>
                  <a:prstClr val="black"/>
                </a:solidFill>
                <a:latin typeface="Times New Roman" panose="02020603050405020304" pitchFamily="18" charset="0"/>
                <a:cs typeface="Times New Roman" panose="02020603050405020304" pitchFamily="18" charset="0"/>
              </a:rPr>
              <a:t>федеральные средства – </a:t>
            </a:r>
            <a:r>
              <a:rPr lang="ru-RU" sz="2000" b="1" i="1" dirty="0" smtClean="0">
                <a:solidFill>
                  <a:prstClr val="black"/>
                </a:solidFill>
                <a:latin typeface="Times New Roman" panose="02020603050405020304" pitchFamily="18" charset="0"/>
                <a:cs typeface="Times New Roman" panose="02020603050405020304" pitchFamily="18" charset="0"/>
              </a:rPr>
              <a:t>7 172,7</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902482" y="3537917"/>
            <a:ext cx="898003" cy="461665"/>
          </a:xfrm>
          <a:prstGeom prst="rect">
            <a:avLst/>
          </a:prstGeom>
        </p:spPr>
        <p:txBody>
          <a:bodyPr wrap="none">
            <a:spAutoFit/>
          </a:bodyPr>
          <a:lstStyle/>
          <a:p>
            <a:pPr algn="ctr"/>
            <a:r>
              <a:rPr lang="ru-RU" sz="1200" i="1" dirty="0" smtClean="0">
                <a:solidFill>
                  <a:prstClr val="black"/>
                </a:solidFill>
                <a:latin typeface="Times New Roman" panose="02020603050405020304" pitchFamily="18" charset="0"/>
                <a:cs typeface="Times New Roman" panose="02020603050405020304" pitchFamily="18" charset="0"/>
              </a:rPr>
              <a:t>(</a:t>
            </a:r>
            <a:r>
              <a:rPr lang="en-US" sz="1200" b="1" i="1" dirty="0" smtClean="0">
                <a:latin typeface="Times New Roman" panose="02020603050405020304" pitchFamily="18" charset="0"/>
                <a:cs typeface="Times New Roman" panose="02020603050405020304" pitchFamily="18" charset="0"/>
              </a:rPr>
              <a:t>9</a:t>
            </a:r>
            <a:r>
              <a:rPr lang="ru-RU" sz="1200" b="1" i="1" dirty="0" smtClean="0">
                <a:latin typeface="Times New Roman" panose="02020603050405020304" pitchFamily="18" charset="0"/>
                <a:cs typeface="Times New Roman" panose="02020603050405020304" pitchFamily="18" charset="0"/>
              </a:rPr>
              <a:t>4,2</a:t>
            </a:r>
            <a:r>
              <a:rPr lang="ru-RU" sz="1200" b="1" i="1" dirty="0" smtClean="0">
                <a:solidFill>
                  <a:srgbClr val="212745"/>
                </a:solidFill>
                <a:latin typeface="Times New Roman" panose="02020603050405020304" pitchFamily="18" charset="0"/>
                <a:cs typeface="Times New Roman" panose="02020603050405020304" pitchFamily="18" charset="0"/>
              </a:rPr>
              <a:t>% </a:t>
            </a:r>
            <a:r>
              <a:rPr lang="ru-RU" sz="1200" i="1" dirty="0" smtClean="0">
                <a:solidFill>
                  <a:prstClr val="black"/>
                </a:solidFill>
                <a:latin typeface="Times New Roman" panose="02020603050405020304" pitchFamily="18" charset="0"/>
                <a:cs typeface="Times New Roman" panose="02020603050405020304" pitchFamily="18" charset="0"/>
              </a:rPr>
              <a:t>от </a:t>
            </a:r>
          </a:p>
          <a:p>
            <a:pPr algn="ctr"/>
            <a:r>
              <a:rPr lang="ru-RU" sz="1200" i="1" dirty="0" smtClean="0">
                <a:solidFill>
                  <a:prstClr val="black"/>
                </a:solidFill>
                <a:latin typeface="Times New Roman" panose="02020603050405020304" pitchFamily="18" charset="0"/>
                <a:cs typeface="Times New Roman" panose="02020603050405020304" pitchFamily="18" charset="0"/>
              </a:rPr>
              <a:t>плана )</a:t>
            </a:r>
            <a:endParaRPr lang="ru-RU" sz="1200" i="1" dirty="0">
              <a:solidFill>
                <a:prstClr val="black"/>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4705971" y="1215290"/>
            <a:ext cx="3418999" cy="307777"/>
          </a:xfrm>
          <a:prstGeom prst="rect">
            <a:avLst/>
          </a:prstGeom>
        </p:spPr>
        <p:txBody>
          <a:bodyPr wrap="square">
            <a:spAutoFit/>
          </a:bodyPr>
          <a:lstStyle/>
          <a:p>
            <a:pPr>
              <a:defRPr/>
            </a:pPr>
            <a:endParaRPr lang="ru-RU" sz="1400" b="1" dirty="0">
              <a:solidFill>
                <a:srgbClr val="C0504D">
                  <a:lumMod val="50000"/>
                </a:srgbClr>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2759009" y="3347347"/>
            <a:ext cx="1509629" cy="1157764"/>
          </a:xfrm>
          <a:prstGeom prst="roundRect">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средства местных бюджетов – </a:t>
            </a:r>
            <a:r>
              <a:rPr lang="ru-RU" sz="2000" i="1" dirty="0" smtClean="0">
                <a:solidFill>
                  <a:prstClr val="black"/>
                </a:solidFill>
                <a:latin typeface="Times New Roman" panose="02020603050405020304" pitchFamily="18" charset="0"/>
                <a:cs typeface="Times New Roman" panose="02020603050405020304" pitchFamily="18" charset="0"/>
              </a:rPr>
              <a:t>597,5</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02" name="TextBox 101"/>
          <p:cNvSpPr txBox="1"/>
          <p:nvPr/>
        </p:nvSpPr>
        <p:spPr>
          <a:xfrm>
            <a:off x="153191" y="5949280"/>
            <a:ext cx="2322559" cy="783193"/>
          </a:xfrm>
          <a:prstGeom prst="roundRect">
            <a:avLst/>
          </a:prstGeom>
          <a:ln>
            <a:solidFill>
              <a:schemeClr val="accent5">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внебюджетные средства </a:t>
            </a:r>
            <a:r>
              <a:rPr lang="ru-RU" sz="2000" dirty="0" smtClean="0">
                <a:solidFill>
                  <a:prstClr val="black"/>
                </a:solidFill>
                <a:latin typeface="Times New Roman" panose="02020603050405020304" pitchFamily="18" charset="0"/>
                <a:cs typeface="Times New Roman" panose="02020603050405020304" pitchFamily="18" charset="0"/>
              </a:rPr>
              <a:t>– </a:t>
            </a:r>
          </a:p>
          <a:p>
            <a:pPr algn="ctr"/>
            <a:r>
              <a:rPr lang="ru-RU" sz="2000" dirty="0" smtClean="0">
                <a:solidFill>
                  <a:prstClr val="black"/>
                </a:solidFill>
                <a:latin typeface="Times New Roman" panose="02020603050405020304" pitchFamily="18" charset="0"/>
                <a:cs typeface="Times New Roman" panose="02020603050405020304" pitchFamily="18" charset="0"/>
              </a:rPr>
              <a:t> 822,0</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12" name="TextBox 111"/>
          <p:cNvSpPr txBox="1"/>
          <p:nvPr/>
        </p:nvSpPr>
        <p:spPr>
          <a:xfrm>
            <a:off x="2011391" y="5029842"/>
            <a:ext cx="2159072" cy="590730"/>
          </a:xfrm>
          <a:prstGeom prst="round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lnSpc>
                <a:spcPts val="1680"/>
              </a:lnSpc>
            </a:pPr>
            <a:r>
              <a:rPr lang="ru-RU" b="0" dirty="0" smtClean="0">
                <a:solidFill>
                  <a:prstClr val="black"/>
                </a:solidFill>
                <a:latin typeface="Times New Roman" panose="02020603050405020304" pitchFamily="18" charset="0"/>
                <a:cs typeface="Times New Roman" panose="02020603050405020304" pitchFamily="18" charset="0"/>
              </a:rPr>
              <a:t>средства внебюджетных фондов – </a:t>
            </a:r>
            <a:r>
              <a:rPr lang="ru-RU" sz="2000" i="1" dirty="0" smtClean="0">
                <a:solidFill>
                  <a:prstClr val="black"/>
                </a:solidFill>
                <a:latin typeface="Times New Roman" panose="02020603050405020304" pitchFamily="18" charset="0"/>
                <a:cs typeface="Times New Roman" panose="02020603050405020304" pitchFamily="18" charset="0"/>
              </a:rPr>
              <a:t>3 093,6</a:t>
            </a:r>
            <a:endParaRPr lang="ru-RU" sz="2000" i="1" dirty="0">
              <a:solidFill>
                <a:prstClr val="black"/>
              </a:solidFill>
              <a:latin typeface="Times New Roman" panose="02020603050405020304" pitchFamily="18" charset="0"/>
              <a:cs typeface="Times New Roman" panose="02020603050405020304" pitchFamily="18" charset="0"/>
            </a:endParaRPr>
          </a:p>
        </p:txBody>
      </p:sp>
      <p:cxnSp>
        <p:nvCxnSpPr>
          <p:cNvPr id="45" name="Прямая соединительная линия 44"/>
          <p:cNvCxnSpPr/>
          <p:nvPr/>
        </p:nvCxnSpPr>
        <p:spPr>
          <a:xfrm>
            <a:off x="2515041" y="3234365"/>
            <a:ext cx="727781" cy="1235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179929" y="4279698"/>
            <a:ext cx="807895" cy="750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H="1">
            <a:off x="4355976" y="1025966"/>
            <a:ext cx="26693" cy="5753100"/>
          </a:xfrm>
          <a:prstGeom prst="line">
            <a:avLst/>
          </a:prstGeom>
          <a:ln w="28575">
            <a:solidFill>
              <a:schemeClr val="accent2">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18" name="Скругленный прямоугольник 117"/>
          <p:cNvSpPr/>
          <p:nvPr/>
        </p:nvSpPr>
        <p:spPr>
          <a:xfrm>
            <a:off x="4268638" y="752155"/>
            <a:ext cx="2664296" cy="547622"/>
          </a:xfrm>
          <a:prstGeom prst="roundRect">
            <a:avLst/>
          </a:prstGeom>
          <a:solidFill>
            <a:schemeClr val="accent3">
              <a:lumMod val="20000"/>
              <a:lumOff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ru-RU" i="1" dirty="0" smtClean="0">
                <a:solidFill>
                  <a:prstClr val="black"/>
                </a:solidFill>
                <a:latin typeface="Times New Roman" panose="02020603050405020304" pitchFamily="18" charset="0"/>
                <a:cs typeface="Times New Roman" panose="02020603050405020304" pitchFamily="18" charset="0"/>
              </a:rPr>
              <a:t>бюджетные средства </a:t>
            </a:r>
            <a:r>
              <a:rPr lang="ru-RU" dirty="0" smtClean="0">
                <a:solidFill>
                  <a:prstClr val="black"/>
                </a:solidFill>
                <a:latin typeface="Times New Roman" panose="02020603050405020304" pitchFamily="18" charset="0"/>
                <a:cs typeface="Times New Roman" panose="02020603050405020304" pitchFamily="18" charset="0"/>
              </a:rPr>
              <a:t>– </a:t>
            </a:r>
            <a:r>
              <a:rPr lang="ru-RU" b="1" dirty="0" smtClean="0">
                <a:solidFill>
                  <a:prstClr val="black"/>
                </a:solidFill>
                <a:latin typeface="Times New Roman" panose="02020603050405020304" pitchFamily="18" charset="0"/>
                <a:cs typeface="Times New Roman" panose="02020603050405020304" pitchFamily="18" charset="0"/>
              </a:rPr>
              <a:t>13 739,1</a:t>
            </a:r>
            <a:endParaRPr lang="ru-RU" sz="2000" b="1" i="1" dirty="0">
              <a:solidFill>
                <a:prstClr val="black"/>
              </a:solidFill>
              <a:latin typeface="Times New Roman" panose="02020603050405020304" pitchFamily="18" charset="0"/>
              <a:cs typeface="Times New Roman" panose="02020603050405020304" pitchFamily="18" charset="0"/>
            </a:endParaRPr>
          </a:p>
        </p:txBody>
      </p:sp>
      <p:cxnSp>
        <p:nvCxnSpPr>
          <p:cNvPr id="81" name="Прямая соединительная линия 80"/>
          <p:cNvCxnSpPr/>
          <p:nvPr/>
        </p:nvCxnSpPr>
        <p:spPr>
          <a:xfrm flipV="1">
            <a:off x="1081908" y="4706562"/>
            <a:ext cx="232562" cy="122250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2" name="Таблица 81"/>
          <p:cNvGraphicFramePr>
            <a:graphicFrameLocks noGrp="1"/>
          </p:cNvGraphicFramePr>
          <p:nvPr>
            <p:extLst>
              <p:ext uri="{D42A27DB-BD31-4B8C-83A1-F6EECF244321}">
                <p14:modId xmlns:p14="http://schemas.microsoft.com/office/powerpoint/2010/main" val="3509853047"/>
              </p:ext>
            </p:extLst>
          </p:nvPr>
        </p:nvGraphicFramePr>
        <p:xfrm>
          <a:off x="4528519" y="1611454"/>
          <a:ext cx="4535532" cy="5112188"/>
        </p:xfrm>
        <a:graphic>
          <a:graphicData uri="http://schemas.openxmlformats.org/drawingml/2006/table">
            <a:tbl>
              <a:tblPr firstRow="1" bandRow="1">
                <a:tableStyleId>{2D5ABB26-0587-4C30-8999-92F81FD0307C}</a:tableStyleId>
              </a:tblPr>
              <a:tblGrid>
                <a:gridCol w="2186777"/>
                <a:gridCol w="764579"/>
                <a:gridCol w="840646"/>
                <a:gridCol w="743530"/>
              </a:tblGrid>
              <a:tr h="305378">
                <a:tc>
                  <a:txBody>
                    <a:bodyPr/>
                    <a:lstStyle/>
                    <a:p>
                      <a:r>
                        <a:rPr lang="ru-RU" sz="1200" b="1" dirty="0" smtClean="0">
                          <a:ln>
                            <a:noFill/>
                          </a:ln>
                          <a:latin typeface="Times New Roman" panose="02020603050405020304" pitchFamily="18" charset="0"/>
                          <a:cs typeface="Times New Roman" panose="02020603050405020304" pitchFamily="18" charset="0"/>
                        </a:rPr>
                        <a:t>Здравоохранение</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1 </a:t>
                      </a:r>
                      <a:r>
                        <a:rPr lang="ru-RU" sz="1200" b="1" i="0" u="none" strike="noStrike" dirty="0" smtClean="0">
                          <a:solidFill>
                            <a:srgbClr val="000000"/>
                          </a:solidFill>
                          <a:effectLst/>
                          <a:latin typeface="Times New Roman"/>
                        </a:rPr>
                        <a:t>291,3</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dirty="0">
                          <a:solidFill>
                            <a:srgbClr val="000000"/>
                          </a:solidFill>
                          <a:effectLst/>
                          <a:latin typeface="Times New Roman"/>
                        </a:rPr>
                        <a:t>1 </a:t>
                      </a:r>
                      <a:r>
                        <a:rPr lang="ru-RU" sz="1200" b="1" i="0" u="none" strike="noStrike" dirty="0" smtClean="0">
                          <a:solidFill>
                            <a:srgbClr val="000000"/>
                          </a:solidFill>
                          <a:effectLst/>
                          <a:latin typeface="Times New Roman"/>
                        </a:rPr>
                        <a:t>192,4</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92,3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r>
              <a:tr h="288032">
                <a:tc>
                  <a:txBody>
                    <a:bodyPr/>
                    <a:lstStyle/>
                    <a:p>
                      <a:r>
                        <a:rPr lang="ru-RU" sz="1200" b="1" dirty="0" smtClean="0">
                          <a:ln>
                            <a:noFill/>
                          </a:ln>
                          <a:latin typeface="Times New Roman" panose="02020603050405020304" pitchFamily="18" charset="0"/>
                          <a:cs typeface="Times New Roman" panose="02020603050405020304" pitchFamily="18" charset="0"/>
                        </a:rPr>
                        <a:t>Образование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5 </a:t>
                      </a:r>
                      <a:r>
                        <a:rPr lang="ru-RU" sz="1200" b="1" i="0" u="none" strike="noStrike" dirty="0" smtClean="0">
                          <a:solidFill>
                            <a:srgbClr val="000000"/>
                          </a:solidFill>
                          <a:effectLst/>
                          <a:latin typeface="Times New Roman"/>
                        </a:rPr>
                        <a:t>373,6</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dirty="0">
                          <a:solidFill>
                            <a:srgbClr val="000000"/>
                          </a:solidFill>
                          <a:effectLst/>
                          <a:latin typeface="Times New Roman"/>
                        </a:rPr>
                        <a:t>4 </a:t>
                      </a:r>
                      <a:r>
                        <a:rPr lang="ru-RU" sz="1200" b="1" i="0" u="none" strike="noStrike" dirty="0" smtClean="0">
                          <a:solidFill>
                            <a:srgbClr val="000000"/>
                          </a:solidFill>
                          <a:effectLst/>
                          <a:latin typeface="Times New Roman"/>
                        </a:rPr>
                        <a:t>967,7</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92,5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88032">
                <a:tc>
                  <a:txBody>
                    <a:bodyPr/>
                    <a:lstStyle/>
                    <a:p>
                      <a:r>
                        <a:rPr lang="ru-RU" sz="1200" b="1" dirty="0" smtClean="0">
                          <a:ln>
                            <a:noFill/>
                          </a:ln>
                          <a:latin typeface="Times New Roman" panose="02020603050405020304" pitchFamily="18" charset="0"/>
                          <a:cs typeface="Times New Roman" panose="02020603050405020304" pitchFamily="18" charset="0"/>
                        </a:rPr>
                        <a:t>Демография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855,3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855,3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a:solidFill>
                            <a:srgbClr val="000000"/>
                          </a:solidFill>
                          <a:effectLst/>
                          <a:latin typeface="Times New Roman"/>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88032">
                <a:tc>
                  <a:txBody>
                    <a:bodyPr/>
                    <a:lstStyle/>
                    <a:p>
                      <a:r>
                        <a:rPr lang="ru-RU" sz="1200" b="1" dirty="0" smtClean="0">
                          <a:ln>
                            <a:noFill/>
                          </a:ln>
                          <a:latin typeface="Times New Roman" panose="02020603050405020304" pitchFamily="18" charset="0"/>
                          <a:cs typeface="Times New Roman" panose="02020603050405020304" pitchFamily="18" charset="0"/>
                        </a:rPr>
                        <a:t>Культура</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smtClean="0">
                          <a:solidFill>
                            <a:srgbClr val="000000"/>
                          </a:solidFill>
                          <a:effectLst/>
                          <a:latin typeface="Times New Roman"/>
                        </a:rPr>
                        <a:t>349,0</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339,8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97,4</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32048">
                <a:tc>
                  <a:txBody>
                    <a:bodyPr/>
                    <a:lstStyle/>
                    <a:p>
                      <a:r>
                        <a:rPr lang="ru-RU" sz="1200" b="1" dirty="0" smtClean="0">
                          <a:ln>
                            <a:noFill/>
                          </a:ln>
                          <a:latin typeface="Times New Roman" panose="02020603050405020304" pitchFamily="18" charset="0"/>
                          <a:cs typeface="Times New Roman" panose="02020603050405020304" pitchFamily="18" charset="0"/>
                        </a:rPr>
                        <a:t>Безопасные качественные дороги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3 </a:t>
                      </a:r>
                      <a:r>
                        <a:rPr lang="ru-RU" sz="1200" b="1" i="0" u="none" strike="noStrike" dirty="0" smtClean="0">
                          <a:solidFill>
                            <a:srgbClr val="000000"/>
                          </a:solidFill>
                          <a:effectLst/>
                          <a:latin typeface="Times New Roman"/>
                        </a:rPr>
                        <a:t>847,1</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dirty="0">
                          <a:solidFill>
                            <a:srgbClr val="000000"/>
                          </a:solidFill>
                          <a:effectLst/>
                          <a:latin typeface="Times New Roman"/>
                        </a:rPr>
                        <a:t>3 </a:t>
                      </a:r>
                      <a:r>
                        <a:rPr lang="ru-RU" sz="1200" b="1" i="0" u="none" strike="noStrike" dirty="0" smtClean="0">
                          <a:solidFill>
                            <a:srgbClr val="000000"/>
                          </a:solidFill>
                          <a:effectLst/>
                          <a:latin typeface="Times New Roman"/>
                        </a:rPr>
                        <a:t>832,8</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a:solidFill>
                            <a:srgbClr val="000000"/>
                          </a:solidFill>
                          <a:effectLst/>
                          <a:latin typeface="Times New Roman"/>
                        </a:rPr>
                        <a:t>99,6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34878">
                <a:tc>
                  <a:txBody>
                    <a:bodyPr/>
                    <a:lstStyle/>
                    <a:p>
                      <a:r>
                        <a:rPr lang="ru-RU" sz="1200" b="1" dirty="0" smtClean="0">
                          <a:ln>
                            <a:noFill/>
                          </a:ln>
                          <a:latin typeface="Times New Roman" panose="02020603050405020304" pitchFamily="18" charset="0"/>
                          <a:cs typeface="Times New Roman" panose="02020603050405020304" pitchFamily="18" charset="0"/>
                        </a:rPr>
                        <a:t>Жилье и городская среда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915,9</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894,8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97,7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60040">
                <a:tc>
                  <a:txBody>
                    <a:bodyPr/>
                    <a:lstStyle/>
                    <a:p>
                      <a:r>
                        <a:rPr lang="ru-RU" sz="1200" b="1" dirty="0" smtClean="0">
                          <a:ln>
                            <a:noFill/>
                          </a:ln>
                          <a:latin typeface="Times New Roman" panose="02020603050405020304" pitchFamily="18" charset="0"/>
                          <a:cs typeface="Times New Roman" panose="02020603050405020304" pitchFamily="18" charset="0"/>
                        </a:rPr>
                        <a:t>Экология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427,2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423,3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a:solidFill>
                            <a:srgbClr val="000000"/>
                          </a:solidFill>
                          <a:effectLst/>
                          <a:latin typeface="Times New Roman"/>
                        </a:rPr>
                        <a:t>99,1</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61972">
                <a:tc>
                  <a:txBody>
                    <a:bodyPr/>
                    <a:lstStyle/>
                    <a:p>
                      <a:r>
                        <a:rPr lang="ru-RU" sz="1200" b="1" dirty="0" smtClean="0">
                          <a:ln>
                            <a:noFill/>
                          </a:ln>
                          <a:latin typeface="Times New Roman" panose="02020603050405020304" pitchFamily="18" charset="0"/>
                          <a:cs typeface="Times New Roman" panose="02020603050405020304" pitchFamily="18" charset="0"/>
                        </a:rPr>
                        <a:t>Малое и среднее предпринимательство</a:t>
                      </a:r>
                      <a:r>
                        <a:rPr lang="ru-RU" sz="1200" b="1" baseline="0" dirty="0" smtClean="0">
                          <a:ln>
                            <a:noFill/>
                          </a:ln>
                          <a:latin typeface="Times New Roman" panose="02020603050405020304" pitchFamily="18" charset="0"/>
                          <a:cs typeface="Times New Roman" panose="02020603050405020304" pitchFamily="18" charset="0"/>
                        </a:rPr>
                        <a:t> </a:t>
                      </a:r>
                      <a:endParaRPr lang="ru-RU" sz="1200" b="1" dirty="0" smtClean="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305,6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305,6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94905">
                <a:tc>
                  <a:txBody>
                    <a:bodyPr/>
                    <a:lstStyle/>
                    <a:p>
                      <a:r>
                        <a:rPr lang="ru-RU" sz="1200" b="1" dirty="0" smtClean="0">
                          <a:ln>
                            <a:noFill/>
                          </a:ln>
                          <a:latin typeface="Times New Roman" panose="02020603050405020304" pitchFamily="18" charset="0"/>
                          <a:cs typeface="Times New Roman" panose="02020603050405020304" pitchFamily="18" charset="0"/>
                        </a:rPr>
                        <a:t>Цифровая экономика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794,5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794,5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a:solidFill>
                            <a:srgbClr val="000000"/>
                          </a:solidFill>
                          <a:effectLst/>
                          <a:latin typeface="Times New Roman"/>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97322">
                <a:tc>
                  <a:txBody>
                    <a:bodyPr/>
                    <a:lstStyle/>
                    <a:p>
                      <a:r>
                        <a:rPr lang="ru-RU" sz="1200" b="1" dirty="0" smtClean="0">
                          <a:ln>
                            <a:noFill/>
                          </a:ln>
                          <a:latin typeface="Times New Roman" panose="02020603050405020304" pitchFamily="18" charset="0"/>
                          <a:cs typeface="Times New Roman" panose="02020603050405020304" pitchFamily="18" charset="0"/>
                        </a:rPr>
                        <a:t>Производительность труда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8,5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8,5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37529">
                <a:tc>
                  <a:txBody>
                    <a:bodyPr/>
                    <a:lstStyle/>
                    <a:p>
                      <a:r>
                        <a:rPr lang="ru-RU" sz="1200" b="1" dirty="0" smtClean="0">
                          <a:ln>
                            <a:noFill/>
                          </a:ln>
                          <a:latin typeface="Times New Roman" panose="02020603050405020304" pitchFamily="18" charset="0"/>
                          <a:cs typeface="Times New Roman" panose="02020603050405020304" pitchFamily="18" charset="0"/>
                        </a:rPr>
                        <a:t>Туризм и индустрия гостеприимства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115,3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115,3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49429">
                <a:tc>
                  <a:txBody>
                    <a:bodyPr/>
                    <a:lstStyle/>
                    <a:p>
                      <a:r>
                        <a:rPr lang="ru-RU" sz="1200" b="1" dirty="0" smtClean="0">
                          <a:ln>
                            <a:noFill/>
                          </a:ln>
                          <a:latin typeface="Times New Roman" panose="02020603050405020304" pitchFamily="18" charset="0"/>
                          <a:cs typeface="Times New Roman" panose="02020603050405020304" pitchFamily="18" charset="0"/>
                        </a:rPr>
                        <a:t>Международная кооперация и экспорт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0,9</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0,9</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ru-RU" sz="1200" b="1" i="0" u="none" strike="noStrike" dirty="0">
                          <a:solidFill>
                            <a:srgbClr val="000000"/>
                          </a:solidFill>
                          <a:effectLst/>
                          <a:latin typeface="Times New Roman"/>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49429">
                <a:tc>
                  <a:txBody>
                    <a:bodyPr/>
                    <a:lstStyle/>
                    <a:p>
                      <a:r>
                        <a:rPr lang="ru-RU" sz="1200" b="1" dirty="0" smtClean="0">
                          <a:ln>
                            <a:noFill/>
                          </a:ln>
                          <a:latin typeface="Times New Roman" panose="02020603050405020304" pitchFamily="18" charset="0"/>
                          <a:cs typeface="Times New Roman" panose="02020603050405020304" pitchFamily="18" charset="0"/>
                        </a:rPr>
                        <a:t>Беспилотные авиационные системы</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tx2">
                        <a:lumMod val="20000"/>
                        <a:lumOff val="80000"/>
                      </a:schemeClr>
                    </a:solidFill>
                  </a:tcPr>
                </a:tc>
                <a:tc>
                  <a:txBody>
                    <a:bodyPr/>
                    <a:lstStyle/>
                    <a:p>
                      <a:pPr algn="ctr" rtl="0" fontAlgn="ctr"/>
                      <a:r>
                        <a:rPr lang="ru-RU" sz="1200" b="1" i="0" u="none" strike="noStrike" dirty="0">
                          <a:solidFill>
                            <a:srgbClr val="000000"/>
                          </a:solidFill>
                          <a:effectLst/>
                          <a:latin typeface="Times New Roman"/>
                        </a:rPr>
                        <a:t>16,5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rtl="0" fontAlgn="ctr"/>
                      <a:r>
                        <a:rPr lang="ru-RU" sz="1200" b="1" i="0" u="none" strike="noStrike">
                          <a:solidFill>
                            <a:srgbClr val="000000"/>
                          </a:solidFill>
                          <a:effectLst/>
                          <a:latin typeface="Times New Roman"/>
                        </a:rPr>
                        <a:t>8,2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rtl="0" fontAlgn="b"/>
                      <a:r>
                        <a:rPr lang="ru-RU" sz="1200" b="1" i="0" u="none" strike="noStrike" dirty="0" smtClean="0">
                          <a:solidFill>
                            <a:srgbClr val="000000"/>
                          </a:solidFill>
                          <a:effectLst/>
                          <a:latin typeface="Times New Roman"/>
                        </a:rPr>
                        <a:t>49,7</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r>
            </a:tbl>
          </a:graphicData>
        </a:graphic>
      </p:graphicFrame>
      <p:sp>
        <p:nvSpPr>
          <p:cNvPr id="39" name="Номер слайда 2"/>
          <p:cNvSpPr>
            <a:spLocks noGrp="1"/>
          </p:cNvSpPr>
          <p:nvPr>
            <p:ph type="sldNum" sz="quarter" idx="12"/>
          </p:nvPr>
        </p:nvSpPr>
        <p:spPr bwMode="auto">
          <a:xfrm>
            <a:off x="8446970" y="6492875"/>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8C76A94-59D5-46D8-9B53-738CB71AA88D}" type="slidenum">
              <a:rPr lang="ru-RU" altLang="ru-RU" sz="1200" smtClean="0">
                <a:solidFill>
                  <a:srgbClr val="000000"/>
                </a:solidFill>
                <a:latin typeface="Arial" panose="020B0604020202020204" pitchFamily="34" charset="0"/>
                <a:cs typeface="Arial" panose="020B0604020202020204" pitchFamily="34" charset="0"/>
              </a:rPr>
              <a:pPr eaLnBrk="1" hangingPunct="1">
                <a:spcBef>
                  <a:spcPct val="0"/>
                </a:spcBef>
                <a:buFontTx/>
                <a:buNone/>
              </a:pPr>
              <a:t>28</a:t>
            </a:fld>
            <a:endParaRPr lang="ru-RU" altLang="ru-RU" sz="1200" dirty="0">
              <a:solidFill>
                <a:srgbClr val="000000"/>
              </a:solidFill>
              <a:latin typeface="Arial" panose="020B0604020202020204" pitchFamily="34" charset="0"/>
              <a:cs typeface="Arial" panose="020B0604020202020204" pitchFamily="34" charset="0"/>
            </a:endParaRPr>
          </a:p>
        </p:txBody>
      </p:sp>
      <p:sp>
        <p:nvSpPr>
          <p:cNvPr id="29" name="TextBox 166"/>
          <p:cNvSpPr txBox="1">
            <a:spLocks noChangeArrowheads="1"/>
          </p:cNvSpPr>
          <p:nvPr/>
        </p:nvSpPr>
        <p:spPr bwMode="auto">
          <a:xfrm>
            <a:off x="6516216"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300" b="1" dirty="0" smtClean="0">
                <a:solidFill>
                  <a:prstClr val="black"/>
                </a:solidFill>
                <a:latin typeface="Times New Roman" panose="02020603050405020304" pitchFamily="18" charset="0"/>
                <a:cs typeface="Times New Roman" panose="02020603050405020304" pitchFamily="18" charset="0"/>
              </a:rPr>
              <a:t>План</a:t>
            </a:r>
            <a:endParaRPr lang="ru-RU" altLang="ru-RU" sz="1300" b="1" dirty="0">
              <a:solidFill>
                <a:prstClr val="black"/>
              </a:solidFill>
              <a:latin typeface="Times New Roman" panose="02020603050405020304" pitchFamily="18" charset="0"/>
              <a:cs typeface="Times New Roman" panose="02020603050405020304" pitchFamily="18" charset="0"/>
            </a:endParaRPr>
          </a:p>
        </p:txBody>
      </p:sp>
      <p:sp>
        <p:nvSpPr>
          <p:cNvPr id="30" name="TextBox 166"/>
          <p:cNvSpPr txBox="1">
            <a:spLocks noChangeArrowheads="1"/>
          </p:cNvSpPr>
          <p:nvPr/>
        </p:nvSpPr>
        <p:spPr bwMode="auto">
          <a:xfrm>
            <a:off x="7327973"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300" b="1" dirty="0" smtClean="0">
                <a:solidFill>
                  <a:prstClr val="black"/>
                </a:solidFill>
                <a:latin typeface="Times New Roman" panose="02020603050405020304" pitchFamily="18" charset="0"/>
                <a:cs typeface="Times New Roman" panose="02020603050405020304" pitchFamily="18" charset="0"/>
              </a:rPr>
              <a:t>Факт</a:t>
            </a:r>
            <a:endParaRPr lang="ru-RU" alt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TextBox 166"/>
          <p:cNvSpPr txBox="1">
            <a:spLocks noChangeArrowheads="1"/>
          </p:cNvSpPr>
          <p:nvPr/>
        </p:nvSpPr>
        <p:spPr bwMode="auto">
          <a:xfrm>
            <a:off x="8216546" y="1196752"/>
            <a:ext cx="873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100" b="1" dirty="0" smtClean="0">
                <a:solidFill>
                  <a:prstClr val="black"/>
                </a:solidFill>
                <a:latin typeface="Times New Roman" panose="02020603050405020304" pitchFamily="18" charset="0"/>
                <a:cs typeface="Times New Roman" panose="02020603050405020304" pitchFamily="18" charset="0"/>
              </a:rPr>
              <a:t>% освоения  </a:t>
            </a:r>
            <a:endParaRPr lang="ru-RU" alt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TextBox 1"/>
          <p:cNvSpPr txBox="1">
            <a:spLocks noChangeArrowheads="1"/>
          </p:cNvSpPr>
          <p:nvPr/>
        </p:nvSpPr>
        <p:spPr bwMode="auto">
          <a:xfrm>
            <a:off x="7810192" y="6926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35326206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descr="C:\Users\i.maksimova\Desktop\123\ледовый\image-24-10-15-15-2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8513" y="3145672"/>
            <a:ext cx="1152976" cy="8634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29</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a:t>
            </a:r>
            <a:r>
              <a:rPr lang="ru-RU" sz="1800" dirty="0" smtClean="0">
                <a:solidFill>
                  <a:schemeClr val="tx1"/>
                </a:solidFill>
                <a:effectLst/>
                <a:latin typeface="Times New Roman" panose="02020603050405020304" pitchFamily="18" charset="0"/>
                <a:cs typeface="Times New Roman" panose="02020603050405020304" pitchFamily="18" charset="0"/>
              </a:rPr>
              <a:t>инвестиционной 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a:t>
            </a:r>
            <a:r>
              <a:rPr lang="ru-RU" sz="1800" dirty="0" smtClean="0">
                <a:solidFill>
                  <a:schemeClr val="tx1"/>
                </a:solidFill>
                <a:effectLst/>
                <a:latin typeface="Times New Roman" panose="02020603050405020304" pitchFamily="18" charset="0"/>
                <a:cs typeface="Times New Roman" panose="02020603050405020304" pitchFamily="18" charset="0"/>
              </a:rPr>
              <a:t>за 2024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2041792937"/>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Диаграмма 14"/>
          <p:cNvGraphicFramePr/>
          <p:nvPr>
            <p:extLst>
              <p:ext uri="{D42A27DB-BD31-4B8C-83A1-F6EECF244321}">
                <p14:modId xmlns:p14="http://schemas.microsoft.com/office/powerpoint/2010/main" val="3104091632"/>
              </p:ext>
            </p:extLst>
          </p:nvPr>
        </p:nvGraphicFramePr>
        <p:xfrm>
          <a:off x="2539322" y="553766"/>
          <a:ext cx="6604678" cy="48914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3915152096"/>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5"/>
          </a:graphicData>
        </a:graphic>
      </p:graphicFrame>
      <p:pic>
        <p:nvPicPr>
          <p:cNvPr id="17" name="Picture 4" descr="T:\ОБП\IvNik\картинки\жилищное.jpe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037824" y="4961970"/>
            <a:ext cx="1203325"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46921" y="1874195"/>
            <a:ext cx="908496" cy="686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44850" y="4642173"/>
            <a:ext cx="1080167" cy="8029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0505" y="620688"/>
            <a:ext cx="877997" cy="7820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00158" y="4121134"/>
            <a:ext cx="1193122"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345324" y="5688916"/>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a:t>
            </a:r>
            <a:r>
              <a:rPr lang="ru-RU" sz="1200" dirty="0" smtClean="0">
                <a:solidFill>
                  <a:schemeClr val="tx1"/>
                </a:solidFill>
                <a:latin typeface="Times New Roman" panose="02020603050405020304" pitchFamily="18" charset="0"/>
                <a:cs typeface="Times New Roman" panose="02020603050405020304" pitchFamily="18" charset="0"/>
              </a:rPr>
              <a:t>в 2024 </a:t>
            </a:r>
            <a:r>
              <a:rPr lang="ru-RU" sz="1200" dirty="0">
                <a:solidFill>
                  <a:schemeClr val="tx1"/>
                </a:solidFill>
                <a:latin typeface="Times New Roman" panose="02020603050405020304" pitchFamily="18" charset="0"/>
                <a:cs typeface="Times New Roman" panose="02020603050405020304" pitchFamily="18" charset="0"/>
              </a:rPr>
              <a:t>году </a:t>
            </a:r>
            <a:r>
              <a:rPr lang="ru-RU" sz="1200" dirty="0" smtClean="0">
                <a:solidFill>
                  <a:schemeClr val="tx1"/>
                </a:solidFill>
                <a:latin typeface="Times New Roman" panose="02020603050405020304" pitchFamily="18" charset="0"/>
                <a:cs typeface="Times New Roman" panose="02020603050405020304" pitchFamily="18" charset="0"/>
              </a:rPr>
              <a:t>составила 12,4 %</a:t>
            </a:r>
          </a:p>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a:solidFill>
                  <a:schemeClr val="tx1"/>
                </a:solidFill>
                <a:latin typeface="Times New Roman" panose="02020603050405020304" pitchFamily="18" charset="0"/>
                <a:cs typeface="Times New Roman" panose="02020603050405020304" pitchFamily="18" charset="0"/>
              </a:rPr>
              <a:t>составила </a:t>
            </a:r>
            <a:r>
              <a:rPr lang="ru-RU" sz="1200" dirty="0" smtClean="0">
                <a:solidFill>
                  <a:schemeClr val="tx1"/>
                </a:solidFill>
                <a:latin typeface="Times New Roman" panose="02020603050405020304" pitchFamily="18" charset="0"/>
                <a:cs typeface="Times New Roman" panose="02020603050405020304" pitchFamily="18" charset="0"/>
              </a:rPr>
              <a:t>11,9 %</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5575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1"/>
          <p:cNvGraphicFramePr>
            <a:graphicFrameLocks/>
          </p:cNvGraphicFramePr>
          <p:nvPr>
            <p:extLst>
              <p:ext uri="{D42A27DB-BD31-4B8C-83A1-F6EECF244321}">
                <p14:modId xmlns:p14="http://schemas.microsoft.com/office/powerpoint/2010/main" val="2522963575"/>
              </p:ext>
            </p:extLst>
          </p:nvPr>
        </p:nvGraphicFramePr>
        <p:xfrm>
          <a:off x="0" y="476672"/>
          <a:ext cx="4066479" cy="52565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p:nvPr>
            <p:extLst>
              <p:ext uri="{D42A27DB-BD31-4B8C-83A1-F6EECF244321}">
                <p14:modId xmlns:p14="http://schemas.microsoft.com/office/powerpoint/2010/main" val="1171258584"/>
              </p:ext>
            </p:extLst>
          </p:nvPr>
        </p:nvGraphicFramePr>
        <p:xfrm>
          <a:off x="3563887" y="991268"/>
          <a:ext cx="5580113" cy="5697484"/>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descr="T:\ОБП\IvNik\картинки\дороги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5426" y="620688"/>
            <a:ext cx="1985554" cy="1609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834029" y="2060848"/>
            <a:ext cx="1248492" cy="1292662"/>
          </a:xfrm>
          <a:prstGeom prst="rect">
            <a:avLst/>
          </a:prstGeom>
          <a:noFill/>
        </p:spPr>
        <p:txBody>
          <a:bodyPr wrap="square" lIns="0" tIns="0" rIns="0" bIns="0" rtlCol="0">
            <a:spAutoFit/>
          </a:bodyPr>
          <a:lstStyle/>
          <a:p>
            <a:pPr algn="ctr"/>
            <a:r>
              <a:rPr lang="ru-RU" sz="1400" dirty="0" smtClean="0">
                <a:latin typeface="Times New Roman" panose="02020603050405020304" pitchFamily="18" charset="0"/>
                <a:cs typeface="Times New Roman" panose="02020603050405020304" pitchFamily="18" charset="0"/>
              </a:rPr>
              <a:t>Капремонт</a:t>
            </a:r>
            <a:r>
              <a:rPr lang="ru-RU" sz="1400" dirty="0">
                <a:latin typeface="Times New Roman" panose="02020603050405020304" pitchFamily="18" charset="0"/>
                <a:cs typeface="Times New Roman" panose="02020603050405020304" pitchFamily="18" charset="0"/>
              </a:rPr>
              <a:t>, ремонт и содержание </a:t>
            </a:r>
            <a:r>
              <a:rPr lang="ru-RU" sz="1400" dirty="0" smtClean="0">
                <a:latin typeface="Times New Roman" panose="02020603050405020304" pitchFamily="18" charset="0"/>
                <a:cs typeface="Times New Roman" panose="02020603050405020304" pitchFamily="18" charset="0"/>
              </a:rPr>
              <a:t>автодорог регионального значения</a:t>
            </a:r>
            <a:endParaRPr lang="ru-RU" sz="1400" dirty="0">
              <a:latin typeface="Times New Roman" panose="02020603050405020304" pitchFamily="18" charset="0"/>
              <a:cs typeface="Times New Roman" panose="02020603050405020304" pitchFamily="18" charset="0"/>
            </a:endParaRPr>
          </a:p>
        </p:txBody>
      </p:sp>
      <p:pic>
        <p:nvPicPr>
          <p:cNvPr id="4098" name="Picture 2" descr="T:\ОБП\Лукин\Картинки\дороги.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64" y="5643483"/>
            <a:ext cx="3126223" cy="10978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Номер слайда 8"/>
          <p:cNvSpPr>
            <a:spLocks noGrp="1"/>
          </p:cNvSpPr>
          <p:nvPr>
            <p:ph type="sldNum" sz="quarter" idx="12"/>
          </p:nvPr>
        </p:nvSpPr>
        <p:spPr/>
        <p:txBody>
          <a:bodyPr/>
          <a:lstStyle/>
          <a:p>
            <a:pPr>
              <a:defRPr/>
            </a:pPr>
            <a:r>
              <a:rPr lang="ru-RU" dirty="0" smtClean="0"/>
              <a:t>30</a:t>
            </a:r>
            <a:endParaRPr lang="ru-RU" dirty="0"/>
          </a:p>
        </p:txBody>
      </p:sp>
      <p:sp>
        <p:nvSpPr>
          <p:cNvPr id="3" name="Прямоугольник 2"/>
          <p:cNvSpPr/>
          <p:nvPr/>
        </p:nvSpPr>
        <p:spPr>
          <a:xfrm>
            <a:off x="711854" y="1161618"/>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500" b="1" dirty="0">
                <a:solidFill>
                  <a:schemeClr val="tx1"/>
                </a:solidFill>
                <a:latin typeface="Times New Roman" panose="02020603050405020304" pitchFamily="18" charset="0"/>
                <a:cs typeface="Times New Roman" panose="02020603050405020304" pitchFamily="18" charset="0"/>
              </a:rPr>
              <a:t>9</a:t>
            </a:r>
            <a:r>
              <a:rPr lang="ru-RU" sz="1500" b="1" dirty="0">
                <a:solidFill>
                  <a:schemeClr val="tx1"/>
                </a:solidFill>
                <a:latin typeface="Times New Roman" panose="02020603050405020304" pitchFamily="18" charset="0"/>
                <a:cs typeface="Times New Roman" panose="02020603050405020304" pitchFamily="18" charset="0"/>
              </a:rPr>
              <a:t> </a:t>
            </a:r>
            <a:r>
              <a:rPr lang="en-US" sz="1500" b="1" dirty="0">
                <a:solidFill>
                  <a:schemeClr val="tx1"/>
                </a:solidFill>
                <a:latin typeface="Times New Roman" panose="02020603050405020304" pitchFamily="18" charset="0"/>
                <a:cs typeface="Times New Roman" panose="02020603050405020304" pitchFamily="18" charset="0"/>
              </a:rPr>
              <a:t>532,3</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429322" y="1161618"/>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8 733,8</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Дорожный фонд Чувашской Республики</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TextBox 1"/>
          <p:cNvSpPr txBox="1">
            <a:spLocks noChangeArrowheads="1"/>
          </p:cNvSpPr>
          <p:nvPr/>
        </p:nvSpPr>
        <p:spPr bwMode="auto">
          <a:xfrm>
            <a:off x="7740352"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53457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Прямоугольник 74"/>
          <p:cNvSpPr/>
          <p:nvPr/>
        </p:nvSpPr>
        <p:spPr>
          <a:xfrm>
            <a:off x="1415748" y="2363552"/>
            <a:ext cx="575098" cy="6891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1646435" y="5491149"/>
            <a:ext cx="470894" cy="885339"/>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72081" y="44624"/>
            <a:ext cx="4572000" cy="498598"/>
          </a:xfrm>
          <a:prstGeom prst="rect">
            <a:avLst/>
          </a:prstGeom>
        </p:spPr>
        <p:txBody>
          <a:bodyPr wrap="square">
            <a:spAutoFit/>
          </a:bodyPr>
          <a:lstStyle/>
          <a:p>
            <a:pPr>
              <a:lnSpc>
                <a:spcPct val="120000"/>
              </a:lnSpc>
              <a:spcBef>
                <a:spcPct val="0"/>
              </a:spcBef>
            </a:pPr>
            <a:r>
              <a:rPr lang="ru-RU" sz="2200" b="1" dirty="0">
                <a:latin typeface="Times New Roman" panose="02020603050405020304" pitchFamily="18" charset="0"/>
                <a:ea typeface="+mj-ea"/>
                <a:cs typeface="Times New Roman" panose="02020603050405020304" pitchFamily="18" charset="0"/>
              </a:rPr>
              <a:t>Инициативное бюджетирование</a:t>
            </a:r>
          </a:p>
        </p:txBody>
      </p:sp>
      <p:sp>
        <p:nvSpPr>
          <p:cNvPr id="4" name="Прямоугольник 56"/>
          <p:cNvSpPr>
            <a:spLocks noChangeArrowheads="1"/>
          </p:cNvSpPr>
          <p:nvPr/>
        </p:nvSpPr>
        <p:spPr bwMode="auto">
          <a:xfrm>
            <a:off x="417764" y="3072105"/>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a:t>
            </a:r>
            <a:r>
              <a:rPr lang="en-US" altLang="ru-RU" sz="1200" b="1" dirty="0" smtClean="0">
                <a:latin typeface="Times New Roman" panose="02020603050405020304" pitchFamily="18" charset="0"/>
                <a:cs typeface="Times New Roman" panose="02020603050405020304" pitchFamily="18" charset="0"/>
              </a:rPr>
              <a:t>3</a:t>
            </a:r>
            <a:r>
              <a:rPr lang="ru-RU" altLang="ru-RU" sz="1200" b="1" dirty="0" smtClean="0">
                <a:latin typeface="Times New Roman" panose="02020603050405020304" pitchFamily="18" charset="0"/>
                <a:cs typeface="Times New Roman" panose="02020603050405020304" pitchFamily="18" charset="0"/>
              </a:rPr>
              <a:t> год</a:t>
            </a:r>
            <a:endParaRPr lang="ru-RU" altLang="ru-RU" sz="1200" b="1" dirty="0">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flipH="1" flipV="1">
            <a:off x="468313" y="3063195"/>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8" name="Нашивка 7"/>
          <p:cNvSpPr/>
          <p:nvPr/>
        </p:nvSpPr>
        <p:spPr>
          <a:xfrm rot="5400000" flipH="1">
            <a:off x="2655599" y="1297312"/>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009999" y="1251962"/>
            <a:ext cx="1417985" cy="646331"/>
          </a:xfrm>
          <a:prstGeom prst="rect">
            <a:avLst/>
          </a:prstGeom>
          <a:noFill/>
        </p:spPr>
        <p:txBody>
          <a:bodyPr wrap="square" rtlCol="0">
            <a:spAutoFit/>
          </a:bodyPr>
          <a:lstStyle/>
          <a:p>
            <a:pPr algn="ctr"/>
            <a:r>
              <a:rPr lang="ru-RU" sz="1200" b="1" dirty="0" smtClean="0">
                <a:solidFill>
                  <a:srgbClr val="006D2A"/>
                </a:solidFill>
                <a:latin typeface="Times New Roman" panose="02020603050405020304" pitchFamily="18" charset="0"/>
                <a:cs typeface="Times New Roman" panose="02020603050405020304" pitchFamily="18" charset="0"/>
              </a:rPr>
              <a:t>Рост </a:t>
            </a:r>
          </a:p>
          <a:p>
            <a:pPr algn="ctr"/>
            <a:r>
              <a:rPr lang="ru-RU" sz="1200" b="1" dirty="0" smtClean="0">
                <a:solidFill>
                  <a:srgbClr val="006D2A"/>
                </a:solidFill>
                <a:latin typeface="Times New Roman" panose="02020603050405020304" pitchFamily="18" charset="0"/>
                <a:cs typeface="Times New Roman" panose="02020603050405020304" pitchFamily="18" charset="0"/>
              </a:rPr>
              <a:t>на </a:t>
            </a:r>
            <a:r>
              <a:rPr lang="en-US" sz="1200" b="1" dirty="0" smtClean="0">
                <a:solidFill>
                  <a:srgbClr val="006D2A"/>
                </a:solidFill>
                <a:latin typeface="Times New Roman" panose="02020603050405020304" pitchFamily="18" charset="0"/>
                <a:cs typeface="Times New Roman" panose="02020603050405020304" pitchFamily="18" charset="0"/>
              </a:rPr>
              <a:t>70</a:t>
            </a:r>
            <a:r>
              <a:rPr lang="ru-RU" sz="1200" b="1" dirty="0" smtClean="0">
                <a:solidFill>
                  <a:srgbClr val="006D2A"/>
                </a:solidFill>
                <a:latin typeface="Times New Roman" panose="02020603050405020304" pitchFamily="18" charset="0"/>
                <a:cs typeface="Times New Roman" panose="02020603050405020304" pitchFamily="18" charset="0"/>
              </a:rPr>
              <a:t>%</a:t>
            </a:r>
          </a:p>
          <a:p>
            <a:pPr algn="ctr"/>
            <a:r>
              <a:rPr lang="ru-RU" sz="1200" b="1" dirty="0" smtClean="0">
                <a:solidFill>
                  <a:srgbClr val="006D2A"/>
                </a:solidFill>
                <a:latin typeface="Times New Roman" panose="02020603050405020304" pitchFamily="18" charset="0"/>
                <a:cs typeface="Times New Roman" panose="02020603050405020304" pitchFamily="18" charset="0"/>
              </a:rPr>
              <a:t>+</a:t>
            </a:r>
            <a:r>
              <a:rPr lang="en-US" sz="1200" b="1" dirty="0" smtClean="0">
                <a:solidFill>
                  <a:srgbClr val="006D2A"/>
                </a:solidFill>
                <a:latin typeface="Times New Roman" panose="02020603050405020304" pitchFamily="18" charset="0"/>
                <a:cs typeface="Times New Roman" panose="02020603050405020304" pitchFamily="18" charset="0"/>
              </a:rPr>
              <a:t>957,5</a:t>
            </a:r>
            <a:r>
              <a:rPr lang="ru-RU" sz="1200" b="1" dirty="0" smtClean="0">
                <a:solidFill>
                  <a:srgbClr val="006D2A"/>
                </a:solidFill>
                <a:latin typeface="Times New Roman" panose="02020603050405020304" pitchFamily="18" charset="0"/>
                <a:cs typeface="Times New Roman" panose="02020603050405020304" pitchFamily="18" charset="0"/>
              </a:rPr>
              <a:t>  млн. руб.</a:t>
            </a:r>
            <a:endParaRPr lang="ru-RU" sz="1200" b="1" dirty="0">
              <a:solidFill>
                <a:srgbClr val="006D2A"/>
              </a:solidFill>
              <a:latin typeface="Times New Roman" panose="02020603050405020304" pitchFamily="18" charset="0"/>
              <a:cs typeface="Times New Roman" panose="02020603050405020304" pitchFamily="18" charset="0"/>
            </a:endParaRPr>
          </a:p>
        </p:txBody>
      </p:sp>
      <p:sp>
        <p:nvSpPr>
          <p:cNvPr id="11" name="Прямоугольник 56"/>
          <p:cNvSpPr>
            <a:spLocks noChangeArrowheads="1"/>
          </p:cNvSpPr>
          <p:nvPr/>
        </p:nvSpPr>
        <p:spPr bwMode="auto">
          <a:xfrm>
            <a:off x="1470964" y="6376489"/>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a:t>
            </a:r>
            <a:r>
              <a:rPr lang="en-US" altLang="ru-RU" sz="1200" b="1" dirty="0" smtClean="0">
                <a:latin typeface="Times New Roman" panose="02020603050405020304" pitchFamily="18" charset="0"/>
                <a:cs typeface="Times New Roman" panose="02020603050405020304" pitchFamily="18" charset="0"/>
              </a:rPr>
              <a:t>4</a:t>
            </a:r>
            <a:r>
              <a:rPr lang="ru-RU" altLang="ru-RU" sz="1200" b="1" dirty="0" smtClean="0">
                <a:latin typeface="Times New Roman" panose="02020603050405020304" pitchFamily="18" charset="0"/>
                <a:cs typeface="Times New Roman" panose="02020603050405020304" pitchFamily="18" charset="0"/>
              </a:rPr>
              <a:t> год</a:t>
            </a:r>
            <a:endParaRPr lang="ru-RU" altLang="ru-RU" sz="1200" b="1"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827584" y="5733255"/>
            <a:ext cx="455413" cy="643233"/>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13" name="Прямоугольник 12"/>
          <p:cNvSpPr>
            <a:spLocks noChangeArrowheads="1"/>
          </p:cNvSpPr>
          <p:nvPr/>
        </p:nvSpPr>
        <p:spPr bwMode="auto">
          <a:xfrm>
            <a:off x="665877" y="6392361"/>
            <a:ext cx="8838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b="1" dirty="0" smtClean="0">
                <a:latin typeface="Times New Roman" panose="02020603050405020304" pitchFamily="18" charset="0"/>
                <a:cs typeface="Times New Roman" panose="02020603050405020304" pitchFamily="18" charset="0"/>
              </a:rPr>
              <a:t>202</a:t>
            </a:r>
            <a:r>
              <a:rPr lang="en-US" altLang="ru-RU" sz="1100" b="1" dirty="0" smtClean="0">
                <a:latin typeface="Times New Roman" panose="02020603050405020304" pitchFamily="18" charset="0"/>
                <a:cs typeface="Times New Roman" panose="02020603050405020304" pitchFamily="18" charset="0"/>
              </a:rPr>
              <a:t>3</a:t>
            </a:r>
            <a:r>
              <a:rPr lang="ru-RU" altLang="ru-RU" sz="1100" b="1" dirty="0" smtClean="0">
                <a:latin typeface="Times New Roman" panose="02020603050405020304" pitchFamily="18" charset="0"/>
                <a:cs typeface="Times New Roman" panose="02020603050405020304" pitchFamily="18" charset="0"/>
              </a:rPr>
              <a:t> год</a:t>
            </a:r>
            <a:endParaRPr lang="ru-RU" altLang="ru-RU" sz="1100" b="1" dirty="0">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flipH="1" flipV="1">
            <a:off x="676285" y="6381328"/>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6" name="Скругленный прямоугольник 15"/>
          <p:cNvSpPr/>
          <p:nvPr/>
        </p:nvSpPr>
        <p:spPr>
          <a:xfrm>
            <a:off x="337431" y="674965"/>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Финансирование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396851" y="4520153"/>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altLang="ru-RU" sz="1300" b="1" dirty="0" smtClean="0">
                <a:solidFill>
                  <a:sysClr val="windowText" lastClr="000000"/>
                </a:solidFill>
                <a:latin typeface="Times New Roman" panose="02020603050405020304" pitchFamily="18" charset="0"/>
                <a:cs typeface="Times New Roman" panose="02020603050405020304" pitchFamily="18" charset="0"/>
              </a:rPr>
              <a:t>Количество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9" name="Прямоугольник 64"/>
          <p:cNvSpPr>
            <a:spLocks noChangeArrowheads="1"/>
          </p:cNvSpPr>
          <p:nvPr/>
        </p:nvSpPr>
        <p:spPr bwMode="auto">
          <a:xfrm>
            <a:off x="1523760" y="5152596"/>
            <a:ext cx="7411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1 </a:t>
            </a:r>
            <a:r>
              <a:rPr lang="en-US" altLang="ru-RU" sz="1600" b="1" i="1" dirty="0" smtClean="0">
                <a:latin typeface="Times New Roman" panose="02020603050405020304" pitchFamily="18" charset="0"/>
                <a:cs typeface="Times New Roman" panose="02020603050405020304" pitchFamily="18" charset="0"/>
              </a:rPr>
              <a:t>501</a:t>
            </a:r>
            <a:endParaRPr lang="ru-RU" altLang="ru-RU" sz="1600" b="1" i="1" dirty="0">
              <a:latin typeface="Times New Roman" panose="02020603050405020304" pitchFamily="18" charset="0"/>
              <a:cs typeface="Times New Roman" panose="02020603050405020304" pitchFamily="18" charset="0"/>
            </a:endParaRPr>
          </a:p>
        </p:txBody>
      </p:sp>
      <p:sp>
        <p:nvSpPr>
          <p:cNvPr id="20" name="Прямоугольник 64"/>
          <p:cNvSpPr>
            <a:spLocks noChangeArrowheads="1"/>
          </p:cNvSpPr>
          <p:nvPr/>
        </p:nvSpPr>
        <p:spPr bwMode="auto">
          <a:xfrm>
            <a:off x="713350" y="5394701"/>
            <a:ext cx="933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ru-RU" sz="1600" b="1" i="1" dirty="0" smtClean="0">
                <a:latin typeface="Times New Roman" panose="02020603050405020304" pitchFamily="18" charset="0"/>
                <a:cs typeface="Times New Roman" panose="02020603050405020304" pitchFamily="18" charset="0"/>
              </a:rPr>
              <a:t>1 077</a:t>
            </a:r>
            <a:endParaRPr lang="ru-RU" altLang="ru-RU" sz="1600" b="1" i="1" dirty="0">
              <a:latin typeface="Times New Roman" panose="02020603050405020304" pitchFamily="18" charset="0"/>
              <a:cs typeface="Times New Roman" panose="02020603050405020304" pitchFamily="18" charset="0"/>
            </a:endParaRPr>
          </a:p>
        </p:txBody>
      </p:sp>
      <p:sp>
        <p:nvSpPr>
          <p:cNvPr id="28" name="Номер слайда 2"/>
          <p:cNvSpPr txBox="1">
            <a:spLocks/>
          </p:cNvSpPr>
          <p:nvPr/>
        </p:nvSpPr>
        <p:spPr bwMode="auto">
          <a:xfrm>
            <a:off x="8201347" y="6492875"/>
            <a:ext cx="61912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fld id="{E9AAD051-7395-4038-A9F6-1048D26E37D3}" type="slidenum">
              <a:rPr lang="ru-RU" altLang="ru-RU" b="1" smtClean="0">
                <a:solidFill>
                  <a:srgbClr val="000000"/>
                </a:solidFill>
                <a:latin typeface="Arial" panose="020B0604020202020204" pitchFamily="34" charset="0"/>
                <a:cs typeface="Arial" panose="020B0604020202020204" pitchFamily="34" charset="0"/>
              </a:rPr>
              <a:pPr>
                <a:spcBef>
                  <a:spcPct val="0"/>
                </a:spcBef>
              </a:pPr>
              <a:t>31</a:t>
            </a:fld>
            <a:endParaRPr lang="ru-RU" altLang="ru-RU" b="1" dirty="0">
              <a:solidFill>
                <a:srgbClr val="000000"/>
              </a:solidFill>
              <a:latin typeface="Arial" panose="020B0604020202020204" pitchFamily="34" charset="0"/>
              <a:cs typeface="Arial" panose="020B0604020202020204" pitchFamily="34" charset="0"/>
            </a:endParaRPr>
          </a:p>
        </p:txBody>
      </p:sp>
      <p:sp>
        <p:nvSpPr>
          <p:cNvPr id="39" name="Прямоугольник 38"/>
          <p:cNvSpPr/>
          <p:nvPr/>
        </p:nvSpPr>
        <p:spPr>
          <a:xfrm>
            <a:off x="396851" y="3412202"/>
            <a:ext cx="3013992" cy="890518"/>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513189" y="3503413"/>
            <a:ext cx="269136" cy="238322"/>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513189" y="3764568"/>
            <a:ext cx="269136" cy="238778"/>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513189" y="4013798"/>
            <a:ext cx="269136" cy="23607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7" name="TextBox 46"/>
          <p:cNvSpPr txBox="1"/>
          <p:nvPr/>
        </p:nvSpPr>
        <p:spPr>
          <a:xfrm>
            <a:off x="755576" y="3484210"/>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Республиканский бюджет </a:t>
            </a:r>
            <a:endParaRPr lang="ru-RU" sz="1100" b="1" i="1"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755576" y="3741735"/>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Местный бюджет</a:t>
            </a:r>
            <a:endParaRPr lang="ru-RU" sz="1100" b="1" i="1" dirty="0">
              <a:latin typeface="Times New Roman" panose="02020603050405020304" pitchFamily="18" charset="0"/>
              <a:cs typeface="Times New Roman" panose="02020603050405020304" pitchFamily="18" charset="0"/>
            </a:endParaRPr>
          </a:p>
        </p:txBody>
      </p:sp>
      <p:sp>
        <p:nvSpPr>
          <p:cNvPr id="51" name="TextBox 50"/>
          <p:cNvSpPr txBox="1"/>
          <p:nvPr/>
        </p:nvSpPr>
        <p:spPr>
          <a:xfrm>
            <a:off x="755576" y="3988266"/>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Внебюджетные источники</a:t>
            </a:r>
            <a:endParaRPr lang="ru-RU" sz="1100" b="1" i="1" dirty="0">
              <a:latin typeface="Times New Roman" panose="02020603050405020304" pitchFamily="18" charset="0"/>
              <a:cs typeface="Times New Roman" panose="02020603050405020304" pitchFamily="18" charset="0"/>
            </a:endParaRPr>
          </a:p>
        </p:txBody>
      </p:sp>
      <p:sp>
        <p:nvSpPr>
          <p:cNvPr id="54" name="Прямоугольник 15"/>
          <p:cNvSpPr>
            <a:spLocks noChangeArrowheads="1"/>
          </p:cNvSpPr>
          <p:nvPr/>
        </p:nvSpPr>
        <p:spPr bwMode="auto">
          <a:xfrm>
            <a:off x="236080" y="976439"/>
            <a:ext cx="9188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100" b="1" i="1" dirty="0">
                <a:latin typeface="Times New Roman" panose="02020603050405020304" pitchFamily="18" charset="0"/>
                <a:cs typeface="Times New Roman" panose="02020603050405020304" pitchFamily="18" charset="0"/>
              </a:rPr>
              <a:t>млн.</a:t>
            </a:r>
            <a:r>
              <a:rPr lang="en-US" altLang="ru-RU" sz="1100" b="1" i="1"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рублей</a:t>
            </a:r>
          </a:p>
        </p:txBody>
      </p:sp>
      <p:sp>
        <p:nvSpPr>
          <p:cNvPr id="65" name="TextBox 64"/>
          <p:cNvSpPr txBox="1"/>
          <p:nvPr/>
        </p:nvSpPr>
        <p:spPr>
          <a:xfrm>
            <a:off x="2868496" y="5321873"/>
            <a:ext cx="1199448" cy="738664"/>
          </a:xfrm>
          <a:prstGeom prst="rect">
            <a:avLst/>
          </a:prstGeom>
          <a:noFill/>
        </p:spPr>
        <p:txBody>
          <a:bodyPr wrap="square" rtlCol="0">
            <a:spAutoFit/>
          </a:bodyPr>
          <a:lstStyle>
            <a:defPPr>
              <a:defRPr lang="ru-RU"/>
            </a:defPPr>
            <a:lvl1pPr algn="ctr">
              <a:defRPr sz="1200" b="1">
                <a:solidFill>
                  <a:schemeClr val="accent2">
                    <a:lumMod val="75000"/>
                  </a:schemeClr>
                </a:solidFill>
                <a:latin typeface="Century Gothic" panose="020B0502020202020204" pitchFamily="34" charset="0"/>
              </a:defRPr>
            </a:lvl1pPr>
          </a:lstStyle>
          <a:p>
            <a:r>
              <a:rPr lang="ru-RU" sz="1400" dirty="0">
                <a:solidFill>
                  <a:srgbClr val="006D2A"/>
                </a:solidFill>
                <a:latin typeface="Times New Roman" panose="02020603050405020304" pitchFamily="18" charset="0"/>
                <a:cs typeface="Times New Roman" panose="02020603050405020304" pitchFamily="18" charset="0"/>
              </a:rPr>
              <a:t>Рост </a:t>
            </a:r>
          </a:p>
          <a:p>
            <a:r>
              <a:rPr lang="ru-RU" sz="1400" dirty="0">
                <a:solidFill>
                  <a:srgbClr val="006D2A"/>
                </a:solidFill>
                <a:latin typeface="Times New Roman" panose="02020603050405020304" pitchFamily="18" charset="0"/>
                <a:cs typeface="Times New Roman" panose="02020603050405020304" pitchFamily="18" charset="0"/>
              </a:rPr>
              <a:t>н</a:t>
            </a:r>
            <a:r>
              <a:rPr lang="ru-RU" sz="1400" dirty="0" smtClean="0">
                <a:solidFill>
                  <a:srgbClr val="006D2A"/>
                </a:solidFill>
                <a:latin typeface="Times New Roman" panose="02020603050405020304" pitchFamily="18" charset="0"/>
                <a:cs typeface="Times New Roman" panose="02020603050405020304" pitchFamily="18" charset="0"/>
              </a:rPr>
              <a:t>а </a:t>
            </a:r>
            <a:r>
              <a:rPr lang="en-US" sz="1400" dirty="0" smtClean="0">
                <a:solidFill>
                  <a:srgbClr val="006D2A"/>
                </a:solidFill>
                <a:latin typeface="Times New Roman" panose="02020603050405020304" pitchFamily="18" charset="0"/>
                <a:cs typeface="Times New Roman" panose="02020603050405020304" pitchFamily="18" charset="0"/>
              </a:rPr>
              <a:t>39,4</a:t>
            </a:r>
            <a:r>
              <a:rPr lang="ru-RU" sz="1400" dirty="0" smtClean="0">
                <a:solidFill>
                  <a:srgbClr val="006D2A"/>
                </a:solidFill>
                <a:latin typeface="Times New Roman" panose="02020603050405020304" pitchFamily="18" charset="0"/>
                <a:cs typeface="Times New Roman" panose="02020603050405020304" pitchFamily="18" charset="0"/>
              </a:rPr>
              <a:t>%</a:t>
            </a:r>
            <a:endParaRPr lang="ru-RU" sz="1400" dirty="0">
              <a:solidFill>
                <a:srgbClr val="006D2A"/>
              </a:solidFill>
              <a:latin typeface="Times New Roman" panose="02020603050405020304" pitchFamily="18" charset="0"/>
              <a:cs typeface="Times New Roman" panose="02020603050405020304" pitchFamily="18" charset="0"/>
            </a:endParaRPr>
          </a:p>
          <a:p>
            <a:r>
              <a:rPr lang="ru-RU" sz="1400" dirty="0" smtClean="0">
                <a:solidFill>
                  <a:srgbClr val="006D2A"/>
                </a:solidFill>
                <a:latin typeface="Times New Roman" panose="02020603050405020304" pitchFamily="18" charset="0"/>
                <a:cs typeface="Times New Roman" panose="02020603050405020304" pitchFamily="18" charset="0"/>
              </a:rPr>
              <a:t>+</a:t>
            </a:r>
            <a:r>
              <a:rPr lang="en-US" sz="1400" dirty="0" smtClean="0">
                <a:solidFill>
                  <a:srgbClr val="006D2A"/>
                </a:solidFill>
                <a:latin typeface="Times New Roman" panose="02020603050405020304" pitchFamily="18" charset="0"/>
                <a:cs typeface="Times New Roman" panose="02020603050405020304" pitchFamily="18" charset="0"/>
              </a:rPr>
              <a:t>424</a:t>
            </a:r>
            <a:r>
              <a:rPr lang="ru-RU" sz="1400" dirty="0" smtClean="0">
                <a:solidFill>
                  <a:srgbClr val="006D2A"/>
                </a:solidFill>
                <a:latin typeface="Times New Roman" panose="02020603050405020304" pitchFamily="18" charset="0"/>
                <a:cs typeface="Times New Roman" panose="02020603050405020304" pitchFamily="18" charset="0"/>
              </a:rPr>
              <a:t> </a:t>
            </a:r>
            <a:r>
              <a:rPr lang="ru-RU" sz="1400" dirty="0">
                <a:solidFill>
                  <a:srgbClr val="006D2A"/>
                </a:solidFill>
                <a:latin typeface="Times New Roman" panose="02020603050405020304" pitchFamily="18" charset="0"/>
                <a:cs typeface="Times New Roman" panose="02020603050405020304" pitchFamily="18" charset="0"/>
              </a:rPr>
              <a:t>ед.</a:t>
            </a:r>
          </a:p>
        </p:txBody>
      </p:sp>
      <p:pic>
        <p:nvPicPr>
          <p:cNvPr id="48" name="Picture 2" descr="http://tse1.mm.bing.net/th?&amp;id=OIP.M9b1727f97c91a3a0780be6b750e67899o0&amp;w=300&amp;h=168&amp;c=0&amp;pid=1.9&amp;rs=0&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810968"/>
            <a:ext cx="3445569" cy="1766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3" name="Нашивка 52"/>
          <p:cNvSpPr/>
          <p:nvPr/>
        </p:nvSpPr>
        <p:spPr>
          <a:xfrm rot="5400000" flipH="1">
            <a:off x="2691995" y="5207837"/>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cxnSp>
        <p:nvCxnSpPr>
          <p:cNvPr id="56" name="Прямая соединительная линия 5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рямоугольник 57"/>
          <p:cNvSpPr/>
          <p:nvPr/>
        </p:nvSpPr>
        <p:spPr>
          <a:xfrm>
            <a:off x="588519" y="2568166"/>
            <a:ext cx="575098" cy="48452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59" name="Прямоугольник 56"/>
          <p:cNvSpPr>
            <a:spLocks noChangeArrowheads="1"/>
          </p:cNvSpPr>
          <p:nvPr/>
        </p:nvSpPr>
        <p:spPr bwMode="auto">
          <a:xfrm>
            <a:off x="1255263" y="3072104"/>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a:t>
            </a:r>
            <a:r>
              <a:rPr lang="en-US" altLang="ru-RU" sz="1200" b="1" dirty="0" smtClean="0">
                <a:latin typeface="Times New Roman" panose="02020603050405020304" pitchFamily="18" charset="0"/>
                <a:cs typeface="Times New Roman" panose="02020603050405020304" pitchFamily="18" charset="0"/>
              </a:rPr>
              <a:t>4</a:t>
            </a:r>
            <a:r>
              <a:rPr lang="ru-RU" altLang="ru-RU" sz="1200" b="1" dirty="0" smtClean="0">
                <a:latin typeface="Times New Roman" panose="02020603050405020304" pitchFamily="18" charset="0"/>
                <a:cs typeface="Times New Roman" panose="02020603050405020304" pitchFamily="18" charset="0"/>
              </a:rPr>
              <a:t> год</a:t>
            </a:r>
            <a:endParaRPr lang="ru-RU" altLang="ru-RU" sz="1200" b="1" dirty="0">
              <a:latin typeface="Times New Roman" panose="02020603050405020304" pitchFamily="18" charset="0"/>
              <a:cs typeface="Times New Roman" panose="02020603050405020304" pitchFamily="18" charset="0"/>
            </a:endParaRPr>
          </a:p>
        </p:txBody>
      </p:sp>
      <p:sp>
        <p:nvSpPr>
          <p:cNvPr id="60" name="Прямоугольник 59"/>
          <p:cNvSpPr/>
          <p:nvPr/>
        </p:nvSpPr>
        <p:spPr>
          <a:xfrm>
            <a:off x="588519" y="1959176"/>
            <a:ext cx="575098"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4" name="TextBox 63"/>
          <p:cNvSpPr txBox="1"/>
          <p:nvPr/>
        </p:nvSpPr>
        <p:spPr>
          <a:xfrm>
            <a:off x="528015" y="2598093"/>
            <a:ext cx="802643"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902,2</a:t>
            </a:r>
            <a:endParaRPr lang="ru-RU" sz="1600" b="1" i="1" dirty="0" smtClean="0">
              <a:latin typeface="Times New Roman" panose="02020603050405020304" pitchFamily="18" charset="0"/>
              <a:cs typeface="Times New Roman" panose="02020603050405020304" pitchFamily="18" charset="0"/>
            </a:endParaRPr>
          </a:p>
        </p:txBody>
      </p:sp>
      <p:sp>
        <p:nvSpPr>
          <p:cNvPr id="66" name="TextBox 65"/>
          <p:cNvSpPr txBox="1"/>
          <p:nvPr/>
        </p:nvSpPr>
        <p:spPr>
          <a:xfrm>
            <a:off x="569586" y="1943339"/>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140,4</a:t>
            </a:r>
            <a:endParaRPr lang="ru-RU" sz="1600" b="1" i="1" dirty="0" smtClean="0">
              <a:latin typeface="Times New Roman" panose="02020603050405020304" pitchFamily="18" charset="0"/>
              <a:cs typeface="Times New Roman" panose="02020603050405020304" pitchFamily="18" charset="0"/>
            </a:endParaRPr>
          </a:p>
        </p:txBody>
      </p:sp>
      <p:sp>
        <p:nvSpPr>
          <p:cNvPr id="67" name="Прямоугольник 66"/>
          <p:cNvSpPr/>
          <p:nvPr/>
        </p:nvSpPr>
        <p:spPr>
          <a:xfrm>
            <a:off x="588519" y="2297730"/>
            <a:ext cx="566530"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8" name="TextBox 67"/>
          <p:cNvSpPr txBox="1"/>
          <p:nvPr/>
        </p:nvSpPr>
        <p:spPr>
          <a:xfrm>
            <a:off x="541008" y="2259539"/>
            <a:ext cx="813479"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325,4</a:t>
            </a:r>
            <a:endParaRPr lang="ru-RU" sz="1600" b="1" i="1" dirty="0">
              <a:latin typeface="Times New Roman" panose="02020603050405020304" pitchFamily="18" charset="0"/>
              <a:cs typeface="Times New Roman" panose="02020603050405020304" pitchFamily="18" charset="0"/>
            </a:endParaRPr>
          </a:p>
        </p:txBody>
      </p:sp>
      <p:sp>
        <p:nvSpPr>
          <p:cNvPr id="69" name="TextBox 68"/>
          <p:cNvSpPr txBox="1"/>
          <p:nvPr/>
        </p:nvSpPr>
        <p:spPr>
          <a:xfrm>
            <a:off x="481526" y="1620622"/>
            <a:ext cx="865728"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1 </a:t>
            </a:r>
            <a:r>
              <a:rPr lang="en-US" sz="1600" b="1" i="1" dirty="0" smtClean="0">
                <a:latin typeface="Times New Roman" panose="02020603050405020304" pitchFamily="18" charset="0"/>
                <a:cs typeface="Times New Roman" panose="02020603050405020304" pitchFamily="18" charset="0"/>
              </a:rPr>
              <a:t>368,0</a:t>
            </a:r>
            <a:endParaRPr lang="ru-RU" sz="1600" b="1" i="1" dirty="0">
              <a:latin typeface="Times New Roman" panose="02020603050405020304" pitchFamily="18" charset="0"/>
              <a:cs typeface="Times New Roman" panose="02020603050405020304" pitchFamily="18" charset="0"/>
            </a:endParaRPr>
          </a:p>
        </p:txBody>
      </p:sp>
      <p:sp>
        <p:nvSpPr>
          <p:cNvPr id="62" name="Прямоугольник 61"/>
          <p:cNvSpPr/>
          <p:nvPr/>
        </p:nvSpPr>
        <p:spPr>
          <a:xfrm>
            <a:off x="1415748" y="1499779"/>
            <a:ext cx="575098" cy="396000"/>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1334372" y="2568166"/>
            <a:ext cx="872763"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1508,8</a:t>
            </a:r>
            <a:endParaRPr lang="ru-RU" sz="1600" b="1" i="1" dirty="0">
              <a:latin typeface="Times New Roman" panose="02020603050405020304" pitchFamily="18" charset="0"/>
              <a:cs typeface="Times New Roman" panose="02020603050405020304" pitchFamily="18" charset="0"/>
            </a:endParaRPr>
          </a:p>
        </p:txBody>
      </p:sp>
      <p:sp>
        <p:nvSpPr>
          <p:cNvPr id="71" name="TextBox 70"/>
          <p:cNvSpPr txBox="1"/>
          <p:nvPr/>
        </p:nvSpPr>
        <p:spPr>
          <a:xfrm>
            <a:off x="1329166" y="1499779"/>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234,2</a:t>
            </a:r>
            <a:endParaRPr lang="ru-RU" sz="1600" b="1" i="1" dirty="0">
              <a:latin typeface="Times New Roman" panose="02020603050405020304" pitchFamily="18" charset="0"/>
              <a:cs typeface="Times New Roman" panose="02020603050405020304" pitchFamily="18" charset="0"/>
            </a:endParaRPr>
          </a:p>
        </p:txBody>
      </p:sp>
      <p:sp>
        <p:nvSpPr>
          <p:cNvPr id="72" name="Прямоугольник 71"/>
          <p:cNvSpPr/>
          <p:nvPr/>
        </p:nvSpPr>
        <p:spPr>
          <a:xfrm>
            <a:off x="1415748" y="1898293"/>
            <a:ext cx="575098" cy="442049"/>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73" name="TextBox 72"/>
          <p:cNvSpPr txBox="1"/>
          <p:nvPr/>
        </p:nvSpPr>
        <p:spPr>
          <a:xfrm>
            <a:off x="1330657" y="2001788"/>
            <a:ext cx="841213"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582,5</a:t>
            </a:r>
            <a:endParaRPr lang="ru-RU" sz="1600" b="1" i="1" dirty="0">
              <a:latin typeface="Times New Roman" panose="02020603050405020304" pitchFamily="18" charset="0"/>
              <a:cs typeface="Times New Roman" panose="02020603050405020304" pitchFamily="18" charset="0"/>
            </a:endParaRPr>
          </a:p>
        </p:txBody>
      </p:sp>
      <p:sp>
        <p:nvSpPr>
          <p:cNvPr id="74" name="TextBox 73"/>
          <p:cNvSpPr txBox="1"/>
          <p:nvPr/>
        </p:nvSpPr>
        <p:spPr>
          <a:xfrm>
            <a:off x="1316383" y="1223283"/>
            <a:ext cx="831836"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2 325,5</a:t>
            </a:r>
            <a:endParaRPr lang="ru-RU" sz="1600" b="1" i="1" dirty="0">
              <a:latin typeface="Times New Roman" panose="02020603050405020304" pitchFamily="18" charset="0"/>
              <a:cs typeface="Times New Roman" panose="02020603050405020304" pitchFamily="18" charset="0"/>
            </a:endParaRPr>
          </a:p>
        </p:txBody>
      </p:sp>
      <p:sp>
        <p:nvSpPr>
          <p:cNvPr id="76" name="Скругленный прямоугольник 75"/>
          <p:cNvSpPr/>
          <p:nvPr/>
        </p:nvSpPr>
        <p:spPr>
          <a:xfrm>
            <a:off x="4669152" y="674965"/>
            <a:ext cx="4223328" cy="548318"/>
          </a:xfrm>
          <a:prstGeom prst="roundRect">
            <a:avLst/>
          </a:prstGeom>
          <a:solidFill>
            <a:srgbClr val="BBF8E6"/>
          </a:soli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Бюджетные средства, предусмотренные на </a:t>
            </a:r>
          </a:p>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1 жителя региона, рублей </a:t>
            </a:r>
            <a:endParaRPr lang="ru-RU" sz="1300" b="1" dirty="0">
              <a:solidFill>
                <a:sysClr val="windowText" lastClr="000000"/>
              </a:solidFill>
              <a:latin typeface="Times New Roman" panose="02020603050405020304" pitchFamily="18" charset="0"/>
              <a:cs typeface="Times New Roman" panose="02020603050405020304" pitchFamily="18" charset="0"/>
            </a:endParaRPr>
          </a:p>
        </p:txBody>
      </p:sp>
      <p:graphicFrame>
        <p:nvGraphicFramePr>
          <p:cNvPr id="77" name="Диаграмма 12"/>
          <p:cNvGraphicFramePr>
            <a:graphicFrameLocks/>
          </p:cNvGraphicFramePr>
          <p:nvPr>
            <p:extLst>
              <p:ext uri="{D42A27DB-BD31-4B8C-83A1-F6EECF244321}">
                <p14:modId xmlns:p14="http://schemas.microsoft.com/office/powerpoint/2010/main" val="2399000345"/>
              </p:ext>
            </p:extLst>
          </p:nvPr>
        </p:nvGraphicFramePr>
        <p:xfrm>
          <a:off x="4395203" y="1287732"/>
          <a:ext cx="4519241" cy="3314051"/>
        </p:xfrm>
        <a:graphic>
          <a:graphicData uri="http://schemas.openxmlformats.org/drawingml/2006/chart">
            <c:chart xmlns:c="http://schemas.openxmlformats.org/drawingml/2006/chart" xmlns:r="http://schemas.openxmlformats.org/officeDocument/2006/relationships" r:id="rId3"/>
          </a:graphicData>
        </a:graphic>
      </p:graphicFrame>
      <p:sp>
        <p:nvSpPr>
          <p:cNvPr id="78" name="Скругленный прямоугольник 77"/>
          <p:cNvSpPr/>
          <p:nvPr/>
        </p:nvSpPr>
        <p:spPr>
          <a:xfrm>
            <a:off x="4966320" y="1357368"/>
            <a:ext cx="1584176" cy="311688"/>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
        <p:nvSpPr>
          <p:cNvPr id="79" name="TextBox 113"/>
          <p:cNvSpPr txBox="1">
            <a:spLocks noChangeArrowheads="1"/>
          </p:cNvSpPr>
          <p:nvPr/>
        </p:nvSpPr>
        <p:spPr bwMode="auto">
          <a:xfrm>
            <a:off x="7668344" y="2226665"/>
            <a:ext cx="1066006" cy="51077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1 место </a:t>
            </a:r>
          </a:p>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в ПФО</a:t>
            </a:r>
          </a:p>
        </p:txBody>
      </p:sp>
    </p:spTree>
    <p:extLst>
      <p:ext uri="{BB962C8B-B14F-4D97-AF65-F5344CB8AC3E}">
        <p14:creationId xmlns:p14="http://schemas.microsoft.com/office/powerpoint/2010/main" val="41786675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945189308"/>
              </p:ext>
            </p:extLst>
          </p:nvPr>
        </p:nvGraphicFramePr>
        <p:xfrm>
          <a:off x="228041" y="2492896"/>
          <a:ext cx="5247934" cy="3876118"/>
        </p:xfrm>
        <a:graphic>
          <a:graphicData uri="http://schemas.openxmlformats.org/drawingml/2006/table">
            <a:tbl>
              <a:tblPr firstRow="1" bandRow="1">
                <a:tableStyleId>{21E4AEA4-8DFA-4A89-87EB-49C32662AFE0}</a:tableStyleId>
              </a:tblPr>
              <a:tblGrid>
                <a:gridCol w="1247615"/>
                <a:gridCol w="710660"/>
                <a:gridCol w="1096553"/>
                <a:gridCol w="1411856"/>
                <a:gridCol w="781250"/>
              </a:tblGrid>
              <a:tr h="424035">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600" dirty="0"/>
                    </a:p>
                  </a:txBody>
                  <a:tcPr/>
                </a:tc>
              </a:tr>
              <a:tr h="266522">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400" dirty="0"/>
                    </a:p>
                  </a:txBody>
                  <a:tcPr anchor="ctr"/>
                </a:tc>
              </a:tr>
              <a:tr h="741805">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743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2020 год (факт)</a:t>
                      </a:r>
                    </a:p>
                  </a:txBody>
                  <a:tcPr anchor="ctr"/>
                </a:tc>
                <a:tc>
                  <a:txBody>
                    <a:bodyPr/>
                    <a:lstStyle/>
                    <a:p>
                      <a:pPr algn="ctr"/>
                      <a:r>
                        <a:rPr lang="en-US" sz="1200" b="0" dirty="0" smtClean="0">
                          <a:solidFill>
                            <a:schemeClr val="tx1"/>
                          </a:solidFill>
                          <a:latin typeface="Times New Roman" panose="02020603050405020304" pitchFamily="18" charset="0"/>
                          <a:cs typeface="Times New Roman" panose="02020603050405020304" pitchFamily="18" charset="0"/>
                        </a:rPr>
                        <a:t>6,0</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0,0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4,8</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a:t>
                      </a:r>
                      <a:r>
                        <a:rPr lang="en-US" sz="1200" b="0" dirty="0" smtClean="0">
                          <a:solidFill>
                            <a:schemeClr val="tx1"/>
                          </a:solidFill>
                          <a:latin typeface="Times New Roman" panose="02020603050405020304" pitchFamily="18" charset="0"/>
                          <a:cs typeface="Times New Roman" panose="02020603050405020304" pitchFamily="18" charset="0"/>
                        </a:rPr>
                        <a:t>2</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835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2021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336,8</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333,4</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2,7</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0,7</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2022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894,1</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885,1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7,2</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1,8</a:t>
                      </a: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2023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313,5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0,0</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250,8</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62,7</a:t>
                      </a:r>
                    </a:p>
                  </a:txBody>
                  <a:tcPr anchor="ctr"/>
                </a:tc>
              </a:tr>
              <a:tr h="2959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2024 год (факт)</a:t>
                      </a:r>
                      <a:endParaRPr lang="ru-RU" sz="1200" b="1"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209,5</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0,0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kern="1200" noProof="0" dirty="0" smtClean="0">
                          <a:solidFill>
                            <a:schemeClr val="tx1"/>
                          </a:solidFill>
                          <a:latin typeface="Times New Roman" panose="02020603050405020304" pitchFamily="18" charset="0"/>
                          <a:ea typeface="+mn-ea"/>
                          <a:cs typeface="Times New Roman" panose="02020603050405020304" pitchFamily="18" charset="0"/>
                        </a:rPr>
                        <a:t>167,6</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41,9</a:t>
                      </a:r>
                    </a:p>
                  </a:txBody>
                  <a:tcPr anchor="ctr"/>
                </a:tc>
              </a:tr>
              <a:tr h="29591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1 759,9</a:t>
                      </a:r>
                      <a:endParaRPr lang="ru-RU" sz="12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1" i="0" u="none" strike="noStrike" dirty="0">
                          <a:solidFill>
                            <a:srgbClr val="000000"/>
                          </a:solidFill>
                          <a:effectLst/>
                          <a:latin typeface="Times New Roman" panose="02020603050405020304" pitchFamily="18" charset="0"/>
                        </a:rPr>
                        <a:t>1 218,5</a:t>
                      </a:r>
                    </a:p>
                  </a:txBody>
                  <a:tcPr marL="9525" marR="9525" marT="9525" marB="0"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433,1</a:t>
                      </a:r>
                      <a:endParaRPr lang="ru-RU" sz="12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108,3</a:t>
                      </a:r>
                      <a:endParaRPr lang="ru-RU" sz="1200" b="1" i="0" u="none" strike="noStrike" dirty="0">
                        <a:solidFill>
                          <a:srgbClr val="000000"/>
                        </a:solidFill>
                        <a:effectLst/>
                        <a:latin typeface="Times New Roman" panose="02020603050405020304" pitchFamily="18" charset="0"/>
                      </a:endParaRPr>
                    </a:p>
                  </a:txBody>
                  <a:tcPr marL="9525" marR="9525" marT="9525" marB="0"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312899" y="663528"/>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Font typeface="Georgia" pitchFamily="18" charset="0"/>
              <a:buNone/>
            </a:pP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Строительство </a:t>
            </a:r>
            <a:r>
              <a:rPr lang="ru-RU" sz="1500" u="sng" dirty="0" smtClean="0">
                <a:solidFill>
                  <a:srgbClr val="4E67C8">
                    <a:lumMod val="50000"/>
                  </a:srgbClr>
                </a:solidFill>
                <a:effectLst/>
                <a:latin typeface="Times New Roman" panose="02020603050405020304" pitchFamily="18" charset="0"/>
                <a:cs typeface="Times New Roman" panose="02020603050405020304" pitchFamily="18" charset="0"/>
              </a:rPr>
              <a:t>общеобразовательной </a:t>
            </a: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школы поз. 37 в </a:t>
            </a:r>
            <a:r>
              <a:rPr lang="ru-RU" sz="1500" u="sng" dirty="0" err="1">
                <a:solidFill>
                  <a:srgbClr val="4E67C8">
                    <a:lumMod val="50000"/>
                  </a:srgbClr>
                </a:solidFill>
                <a:effectLst/>
                <a:latin typeface="Times New Roman" panose="02020603050405020304" pitchFamily="18" charset="0"/>
                <a:cs typeface="Times New Roman" panose="02020603050405020304" pitchFamily="18" charset="0"/>
              </a:rPr>
              <a:t>мкр</a:t>
            </a: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 3 района "Садовый" </a:t>
            </a:r>
          </a:p>
          <a:p>
            <a:pPr marL="0" indent="0" algn="ctr" fontAlgn="auto">
              <a:spcAft>
                <a:spcPts val="0"/>
              </a:spcAft>
              <a:buClr>
                <a:srgbClr val="F14124">
                  <a:lumMod val="75000"/>
                </a:srgbClr>
              </a:buClr>
              <a:buFont typeface="Georgia" pitchFamily="18" charset="0"/>
              <a:buNone/>
            </a:pP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г. Чебоксары Чувашской Республики</a:t>
            </a:r>
          </a:p>
          <a:p>
            <a:pPr marL="0" indent="0" fontAlgn="auto">
              <a:spcAft>
                <a:spcPts val="0"/>
              </a:spcAft>
              <a:buClr>
                <a:srgbClr val="F14124">
                  <a:lumMod val="75000"/>
                </a:srgbClr>
              </a:buClr>
              <a:buFont typeface="Georgia" pitchFamily="18" charset="0"/>
              <a:buNone/>
            </a:pPr>
            <a:endParaRPr lang="ru-RU" sz="1400" u="sng" dirty="0">
              <a:solidFill>
                <a:srgbClr val="4E67C8">
                  <a:lumMod val="50000"/>
                </a:srgbClr>
              </a:solidFill>
              <a:effectLst/>
              <a:latin typeface="Times New Roman" panose="02020603050405020304" pitchFamily="18" charset="0"/>
              <a:cs typeface="Times New Roman" panose="02020603050405020304" pitchFamily="18" charset="0"/>
            </a:endParaRPr>
          </a:p>
        </p:txBody>
      </p:sp>
      <p:sp>
        <p:nvSpPr>
          <p:cNvPr id="2" name="TextBox 1"/>
          <p:cNvSpPr txBox="1"/>
          <p:nvPr/>
        </p:nvSpPr>
        <p:spPr>
          <a:xfrm>
            <a:off x="5489108" y="3244838"/>
            <a:ext cx="3599163" cy="3093154"/>
          </a:xfrm>
          <a:prstGeom prst="rect">
            <a:avLst/>
          </a:prstGeom>
          <a:noFill/>
        </p:spPr>
        <p:txBody>
          <a:bodyPr wrap="square" rtlCol="0">
            <a:spAutoFit/>
          </a:bodyPr>
          <a:lstStyle/>
          <a:p>
            <a:pPr algn="just"/>
            <a:r>
              <a:rPr lang="ru-RU" sz="1300" dirty="0" smtClean="0">
                <a:solidFill>
                  <a:prstClr val="black"/>
                </a:solidFill>
                <a:latin typeface="Times New Roman" panose="02020603050405020304" pitchFamily="18" charset="0"/>
                <a:cs typeface="Times New Roman" panose="02020603050405020304" pitchFamily="18" charset="0"/>
              </a:rPr>
              <a:t>Построено 3-4 этажное </a:t>
            </a:r>
            <a:r>
              <a:rPr lang="ru-RU" sz="1300" dirty="0">
                <a:solidFill>
                  <a:prstClr val="black"/>
                </a:solidFill>
                <a:latin typeface="Times New Roman" panose="02020603050405020304" pitchFamily="18" charset="0"/>
                <a:cs typeface="Times New Roman" panose="02020603050405020304" pitchFamily="18" charset="0"/>
              </a:rPr>
              <a:t>здание, состоящее </a:t>
            </a:r>
            <a:r>
              <a:rPr lang="ru-RU" sz="1300" dirty="0" smtClean="0">
                <a:solidFill>
                  <a:prstClr val="black"/>
                </a:solidFill>
                <a:latin typeface="Times New Roman" panose="02020603050405020304" pitchFamily="18" charset="0"/>
                <a:cs typeface="Times New Roman" panose="02020603050405020304" pitchFamily="18" charset="0"/>
              </a:rPr>
              <a:t>из </a:t>
            </a:r>
            <a:r>
              <a:rPr lang="ru-RU" sz="1300" dirty="0">
                <a:solidFill>
                  <a:prstClr val="black"/>
                </a:solidFill>
                <a:latin typeface="Times New Roman" panose="02020603050405020304" pitchFamily="18" charset="0"/>
                <a:cs typeface="Times New Roman" panose="02020603050405020304" pitchFamily="18" charset="0"/>
              </a:rPr>
              <a:t>блоков старших и младших классов, административно-хозяйственного блока и блока физкультурно-спортивных занятий. </a:t>
            </a:r>
            <a:r>
              <a:rPr lang="ru-RU" sz="1300" dirty="0" smtClean="0">
                <a:solidFill>
                  <a:prstClr val="black"/>
                </a:solidFill>
                <a:latin typeface="Times New Roman" panose="02020603050405020304" pitchFamily="18" charset="0"/>
                <a:cs typeface="Times New Roman" panose="02020603050405020304" pitchFamily="18" charset="0"/>
              </a:rPr>
              <a:t>Помимо </a:t>
            </a:r>
            <a:r>
              <a:rPr lang="ru-RU" sz="1300" dirty="0">
                <a:solidFill>
                  <a:prstClr val="black"/>
                </a:solidFill>
                <a:latin typeface="Times New Roman" panose="02020603050405020304" pitchFamily="18" charset="0"/>
                <a:cs typeface="Times New Roman" panose="02020603050405020304" pitchFamily="18" charset="0"/>
              </a:rPr>
              <a:t>учебных кабинетов в </a:t>
            </a:r>
            <a:r>
              <a:rPr lang="ru-RU" sz="1300">
                <a:solidFill>
                  <a:prstClr val="black"/>
                </a:solidFill>
                <a:latin typeface="Times New Roman" panose="02020603050405020304" pitchFamily="18" charset="0"/>
                <a:cs typeface="Times New Roman" panose="02020603050405020304" pitchFamily="18" charset="0"/>
              </a:rPr>
              <a:t>школе </a:t>
            </a:r>
            <a:r>
              <a:rPr lang="ru-RU" sz="1300" smtClean="0">
                <a:solidFill>
                  <a:prstClr val="black"/>
                </a:solidFill>
                <a:latin typeface="Times New Roman" panose="02020603050405020304" pitchFamily="18" charset="0"/>
                <a:cs typeface="Times New Roman" panose="02020603050405020304" pitchFamily="18" charset="0"/>
              </a:rPr>
              <a:t>размещены </a:t>
            </a:r>
            <a:r>
              <a:rPr lang="ru-RU" sz="1300" dirty="0">
                <a:solidFill>
                  <a:prstClr val="black"/>
                </a:solidFill>
                <a:latin typeface="Times New Roman" panose="02020603050405020304" pitchFamily="18" charset="0"/>
                <a:cs typeface="Times New Roman" panose="02020603050405020304" pitchFamily="18" charset="0"/>
              </a:rPr>
              <a:t>игровые помещения для группы продленного дня со спальными местами, обеденный и зрительный залы, музей естественных наук, библиотека, студии живописи и </a:t>
            </a:r>
            <a:r>
              <a:rPr lang="ru-RU" sz="1300" dirty="0" smtClean="0">
                <a:solidFill>
                  <a:prstClr val="black"/>
                </a:solidFill>
                <a:latin typeface="Times New Roman" panose="02020603050405020304" pitchFamily="18" charset="0"/>
                <a:cs typeface="Times New Roman" panose="02020603050405020304" pitchFamily="18" charset="0"/>
              </a:rPr>
              <a:t>скульптуры, </a:t>
            </a:r>
            <a:r>
              <a:rPr lang="ru-RU" sz="1300" dirty="0">
                <a:solidFill>
                  <a:prstClr val="black"/>
                </a:solidFill>
                <a:latin typeface="Times New Roman" panose="02020603050405020304" pitchFamily="18" charset="0"/>
                <a:cs typeface="Times New Roman" panose="02020603050405020304" pitchFamily="18" charset="0"/>
              </a:rPr>
              <a:t>бассейн и спортзалы. </a:t>
            </a:r>
          </a:p>
          <a:p>
            <a:pPr algn="just"/>
            <a:r>
              <a:rPr lang="ru-RU" sz="1300" dirty="0">
                <a:solidFill>
                  <a:prstClr val="black"/>
                </a:solidFill>
                <a:latin typeface="Times New Roman" panose="02020603050405020304" pitchFamily="18" charset="0"/>
                <a:cs typeface="Times New Roman" panose="02020603050405020304" pitchFamily="18" charset="0"/>
              </a:rPr>
              <a:t>Школа </a:t>
            </a:r>
            <a:r>
              <a:rPr lang="ru-RU" sz="1300" dirty="0" smtClean="0">
                <a:solidFill>
                  <a:prstClr val="black"/>
                </a:solidFill>
                <a:latin typeface="Times New Roman" panose="02020603050405020304" pitchFamily="18" charset="0"/>
                <a:cs typeface="Times New Roman" panose="02020603050405020304" pitchFamily="18" charset="0"/>
              </a:rPr>
              <a:t>рассчитана </a:t>
            </a:r>
            <a:r>
              <a:rPr lang="ru-RU" sz="1300" dirty="0">
                <a:solidFill>
                  <a:prstClr val="black"/>
                </a:solidFill>
                <a:latin typeface="Times New Roman" panose="02020603050405020304" pitchFamily="18" charset="0"/>
                <a:cs typeface="Times New Roman" panose="02020603050405020304" pitchFamily="18" charset="0"/>
              </a:rPr>
              <a:t>на 66 классов наполняемостью не более 25 детей. </a:t>
            </a:r>
            <a:r>
              <a:rPr lang="ru-RU" sz="1300" dirty="0" smtClean="0">
                <a:solidFill>
                  <a:prstClr val="black"/>
                </a:solidFill>
                <a:latin typeface="Times New Roman" panose="02020603050405020304" pitchFamily="18" charset="0"/>
                <a:cs typeface="Times New Roman" panose="02020603050405020304" pitchFamily="18" charset="0"/>
              </a:rPr>
              <a:t>За младшими классами закреплены отдельные кабинеты, а для учеников средних и старших классов будет действует кабинетная система.</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228041" y="1340768"/>
            <a:ext cx="5261067" cy="1106686"/>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 2024 год</a:t>
            </a:r>
          </a:p>
          <a:p>
            <a:r>
              <a:rPr lang="ru-RU" sz="1500" i="1" dirty="0" smtClean="0">
                <a:solidFill>
                  <a:prstClr val="black"/>
                </a:solidFill>
                <a:latin typeface="Times New Roman" panose="02020603050405020304" pitchFamily="18" charset="0"/>
                <a:cs typeface="Times New Roman" panose="02020603050405020304" pitchFamily="18" charset="0"/>
              </a:rPr>
              <a:t>Общая </a:t>
            </a:r>
            <a:r>
              <a:rPr lang="ru-RU" sz="1500" i="1" dirty="0">
                <a:solidFill>
                  <a:prstClr val="black"/>
                </a:solidFill>
                <a:latin typeface="Times New Roman" panose="02020603050405020304" pitchFamily="18" charset="0"/>
                <a:cs typeface="Times New Roman" panose="02020603050405020304" pitchFamily="18" charset="0"/>
              </a:rPr>
              <a:t>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32 214,2 </a:t>
            </a:r>
            <a:r>
              <a:rPr lang="ru-RU" sz="1500" i="1" dirty="0">
                <a:solidFill>
                  <a:prstClr val="black"/>
                </a:solidFill>
                <a:latin typeface="Times New Roman" panose="02020603050405020304" pitchFamily="18" charset="0"/>
                <a:cs typeface="Times New Roman" panose="02020603050405020304" pitchFamily="18" charset="0"/>
              </a:rPr>
              <a:t>кв</a:t>
            </a:r>
            <a:r>
              <a:rPr lang="ru-RU" sz="1500" i="1" dirty="0" smtClean="0">
                <a:solidFill>
                  <a:prstClr val="black"/>
                </a:solidFill>
                <a:latin typeface="Times New Roman" panose="02020603050405020304" pitchFamily="18" charset="0"/>
                <a:cs typeface="Times New Roman" panose="02020603050405020304" pitchFamily="18" charset="0"/>
              </a:rPr>
              <a:t>. м. </a:t>
            </a:r>
            <a:br>
              <a:rPr lang="ru-RU" sz="1500" i="1" dirty="0" smtClean="0">
                <a:solidFill>
                  <a:prstClr val="black"/>
                </a:solidFill>
                <a:latin typeface="Times New Roman" panose="02020603050405020304" pitchFamily="18" charset="0"/>
                <a:cs typeface="Times New Roman" panose="02020603050405020304" pitchFamily="18" charset="0"/>
              </a:rPr>
            </a:br>
            <a:r>
              <a:rPr lang="ru-RU" sz="1400" i="1" dirty="0" smtClean="0">
                <a:solidFill>
                  <a:prstClr val="black"/>
                </a:solidFill>
                <a:latin typeface="Times New Roman" panose="02020603050405020304" pitchFamily="18" charset="0"/>
                <a:cs typeface="Times New Roman" panose="02020603050405020304" pitchFamily="18" charset="0"/>
              </a:rPr>
              <a:t>(в </a:t>
            </a:r>
            <a:r>
              <a:rPr lang="ru-RU" sz="1400" i="1" dirty="0" err="1" smtClean="0">
                <a:solidFill>
                  <a:prstClr val="black"/>
                </a:solidFill>
                <a:latin typeface="Times New Roman" panose="02020603050405020304" pitchFamily="18" charset="0"/>
                <a:cs typeface="Times New Roman" panose="02020603050405020304" pitchFamily="18" charset="0"/>
              </a:rPr>
              <a:t>т.ч</a:t>
            </a:r>
            <a:r>
              <a:rPr lang="ru-RU" sz="1400" i="1" dirty="0" smtClean="0">
                <a:solidFill>
                  <a:prstClr val="black"/>
                </a:solidFill>
                <a:latin typeface="Times New Roman" panose="02020603050405020304" pitchFamily="18" charset="0"/>
                <a:cs typeface="Times New Roman" panose="02020603050405020304" pitchFamily="18" charset="0"/>
              </a:rPr>
              <a:t>. физкультурно-оздоровительный комплекс – 7 303,7 кв. м.) </a:t>
            </a:r>
          </a:p>
          <a:p>
            <a:r>
              <a:rPr lang="ru-RU" sz="1500" i="1" dirty="0" smtClean="0">
                <a:solidFill>
                  <a:prstClr val="black"/>
                </a:solidFill>
                <a:latin typeface="Times New Roman" panose="02020603050405020304" pitchFamily="18" charset="0"/>
                <a:cs typeface="Times New Roman" panose="02020603050405020304" pitchFamily="18" charset="0"/>
              </a:rPr>
              <a:t>Вместимость – 1 650 учащихся</a:t>
            </a:r>
            <a:endParaRPr lang="ru-RU" sz="1500" i="1"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flipH="1">
            <a:off x="5652119" y="1248551"/>
            <a:ext cx="3244143" cy="19962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Номер слайда 1"/>
          <p:cNvSpPr>
            <a:spLocks noGrp="1"/>
          </p:cNvSpPr>
          <p:nvPr>
            <p:ph type="sldNum" sz="quarter" idx="12"/>
          </p:nvPr>
        </p:nvSpPr>
        <p:spPr>
          <a:xfrm>
            <a:off x="8137511" y="6448251"/>
            <a:ext cx="1006489" cy="365125"/>
          </a:xfrm>
        </p:spPr>
        <p:txBody>
          <a:bodyPr/>
          <a:lstStyle/>
          <a:p>
            <a:pPr>
              <a:defRPr/>
            </a:pPr>
            <a:r>
              <a:rPr lang="ru-RU" dirty="0" smtClean="0">
                <a:solidFill>
                  <a:prstClr val="black"/>
                </a:solidFill>
              </a:rPr>
              <a:t>32</a:t>
            </a:r>
            <a:endParaRPr lang="ru-RU" dirty="0">
              <a:solidFill>
                <a:prstClr val="black"/>
              </a:solidFill>
            </a:endParaRPr>
          </a:p>
        </p:txBody>
      </p:sp>
    </p:spTree>
    <p:extLst>
      <p:ext uri="{BB962C8B-B14F-4D97-AF65-F5344CB8AC3E}">
        <p14:creationId xmlns:p14="http://schemas.microsoft.com/office/powerpoint/2010/main" val="23966265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311809293"/>
              </p:ext>
            </p:extLst>
          </p:nvPr>
        </p:nvGraphicFramePr>
        <p:xfrm>
          <a:off x="305901" y="2675744"/>
          <a:ext cx="4936274" cy="3770908"/>
        </p:xfrm>
        <a:graphic>
          <a:graphicData uri="http://schemas.openxmlformats.org/drawingml/2006/table">
            <a:tbl>
              <a:tblPr firstRow="1" bandRow="1">
                <a:tableStyleId>{21E4AEA4-8DFA-4A89-87EB-49C32662AFE0}</a:tableStyleId>
              </a:tblPr>
              <a:tblGrid>
                <a:gridCol w="1345458"/>
                <a:gridCol w="1070536"/>
                <a:gridCol w="1152128"/>
                <a:gridCol w="1368152"/>
              </a:tblGrid>
              <a:tr h="351334">
                <a:tc gridSpan="4">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r>
              <a:tr h="266522">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r>
              <a:tr h="733792">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4835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2022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224,0</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210,2</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13,8</a:t>
                      </a: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2023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223,2</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218,2</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5,0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2024 год (факт)</a:t>
                      </a:r>
                    </a:p>
                  </a:txBody>
                  <a:tcPr anchor="ctr"/>
                </a:tc>
                <a:tc>
                  <a:txBody>
                    <a:bodyPr/>
                    <a:lstStyle/>
                    <a:p>
                      <a:pPr algn="ctr" rtl="0" fontAlgn="ctr"/>
                      <a:r>
                        <a:rPr lang="ru-RU" sz="1200" b="0" i="0" u="none" strike="noStrike">
                          <a:solidFill>
                            <a:srgbClr val="000000"/>
                          </a:solidFill>
                          <a:effectLst/>
                          <a:latin typeface="Times New Roman" panose="02020603050405020304" pitchFamily="18" charset="0"/>
                        </a:rPr>
                        <a:t>331,0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293,0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38,0</a:t>
                      </a:r>
                    </a:p>
                  </a:txBody>
                  <a:tcPr marL="9525" marR="9525" marT="9525" marB="0" anchor="ctr"/>
                </a:tc>
              </a:tr>
              <a:tr h="4668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2025 год (план)</a:t>
                      </a:r>
                    </a:p>
                  </a:txBody>
                  <a:tcPr anchor="ctr"/>
                </a:tc>
                <a:tc>
                  <a:txBody>
                    <a:bodyPr/>
                    <a:lstStyle/>
                    <a:p>
                      <a:pPr algn="ctr" rtl="0" fontAlgn="ctr"/>
                      <a:r>
                        <a:rPr lang="ru-RU" sz="1200" b="0" i="0" u="none" strike="noStrike">
                          <a:solidFill>
                            <a:srgbClr val="000000"/>
                          </a:solidFill>
                          <a:effectLst/>
                          <a:latin typeface="Times New Roman" panose="02020603050405020304" pitchFamily="18" charset="0"/>
                        </a:rPr>
                        <a:t>46,5</a:t>
                      </a:r>
                    </a:p>
                  </a:txBody>
                  <a:tcPr marL="9525" marR="9525" marT="9525" marB="0" anchor="ctr"/>
                </a:tc>
                <a:tc>
                  <a:txBody>
                    <a:bodyPr/>
                    <a:lstStyle/>
                    <a:p>
                      <a:pPr algn="ctr" rtl="0" fontAlgn="ctr"/>
                      <a:r>
                        <a:rPr lang="ru-RU" sz="1200" b="0" i="0" u="none" strike="noStrike" dirty="0">
                          <a:solidFill>
                            <a:srgbClr val="000000"/>
                          </a:solidFill>
                          <a:effectLst/>
                          <a:latin typeface="Times New Roman" panose="02020603050405020304" pitchFamily="18" charset="0"/>
                        </a:rPr>
                        <a:t>0,0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46,5</a:t>
                      </a:r>
                    </a:p>
                  </a:txBody>
                  <a:tcPr marL="9525" marR="9525" marT="9525" marB="0" anchor="ctr"/>
                </a:tc>
              </a:tr>
              <a:tr h="4668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rtl="0" fontAlgn="ctr"/>
                      <a:r>
                        <a:rPr lang="ru-RU" sz="1200" b="1" i="0" u="none" strike="noStrike">
                          <a:solidFill>
                            <a:srgbClr val="000000"/>
                          </a:solidFill>
                          <a:effectLst/>
                          <a:latin typeface="Times New Roman" panose="02020603050405020304" pitchFamily="18" charset="0"/>
                        </a:rPr>
                        <a:t>824,7</a:t>
                      </a:r>
                    </a:p>
                  </a:txBody>
                  <a:tcPr marL="9525" marR="9525" marT="9525" marB="0" anchor="ctr"/>
                </a:tc>
                <a:tc>
                  <a:txBody>
                    <a:bodyPr/>
                    <a:lstStyle/>
                    <a:p>
                      <a:pPr algn="ctr" rtl="0" fontAlgn="ctr"/>
                      <a:r>
                        <a:rPr lang="ru-RU" sz="1200" b="1" i="0" u="none" strike="noStrike">
                          <a:solidFill>
                            <a:srgbClr val="000000"/>
                          </a:solidFill>
                          <a:effectLst/>
                          <a:latin typeface="Times New Roman" panose="02020603050405020304" pitchFamily="18" charset="0"/>
                        </a:rPr>
                        <a:t>721,4</a:t>
                      </a:r>
                    </a:p>
                  </a:txBody>
                  <a:tcPr marL="9525" marR="9525" marT="9525" marB="0" anchor="ctr"/>
                </a:tc>
                <a:tc>
                  <a:txBody>
                    <a:bodyPr/>
                    <a:lstStyle/>
                    <a:p>
                      <a:pPr algn="ctr" rtl="0" fontAlgn="ctr"/>
                      <a:r>
                        <a:rPr lang="ru-RU" sz="1200" b="1" i="0" u="none" strike="noStrike" dirty="0">
                          <a:solidFill>
                            <a:srgbClr val="000000"/>
                          </a:solidFill>
                          <a:effectLst/>
                          <a:latin typeface="Times New Roman" panose="02020603050405020304" pitchFamily="18" charset="0"/>
                        </a:rPr>
                        <a:t>103,3</a:t>
                      </a:r>
                    </a:p>
                  </a:txBody>
                  <a:tcPr marL="9525" marR="9525" marT="9525" marB="0"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312899" y="663528"/>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Font typeface="Georgia" pitchFamily="18" charset="0"/>
              <a:buNone/>
            </a:pP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Строительство нового здания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поликлиники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БУ ЧР «</a:t>
            </a:r>
            <a:r>
              <a:rPr lang="ru-RU" sz="1550" u="sng" dirty="0" err="1" smtClean="0">
                <a:solidFill>
                  <a:srgbClr val="4E67C8">
                    <a:lumMod val="50000"/>
                  </a:srgbClr>
                </a:solidFill>
                <a:effectLst/>
                <a:latin typeface="Times New Roman" panose="02020603050405020304" pitchFamily="18" charset="0"/>
                <a:cs typeface="Times New Roman" panose="02020603050405020304" pitchFamily="18" charset="0"/>
              </a:rPr>
              <a:t>Канашская</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 центральная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районная больница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им</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 Ф.Г.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Григорьева» Минздрава Чувашии, </a:t>
            </a:r>
            <a:r>
              <a:rPr lang="ru-RU" sz="1550" u="sng" dirty="0" err="1" smtClean="0">
                <a:solidFill>
                  <a:srgbClr val="4E67C8">
                    <a:lumMod val="50000"/>
                  </a:srgbClr>
                </a:solidFill>
                <a:effectLst/>
                <a:latin typeface="Times New Roman" panose="02020603050405020304" pitchFamily="18" charset="0"/>
                <a:cs typeface="Times New Roman" panose="02020603050405020304" pitchFamily="18" charset="0"/>
              </a:rPr>
              <a:t>Канашский</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район, с. Шихазаны,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
            </a:r>
            <a:b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b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ул</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 В.П. Епифанова, д. 12 </a:t>
            </a:r>
          </a:p>
        </p:txBody>
      </p:sp>
      <p:sp>
        <p:nvSpPr>
          <p:cNvPr id="15" name="TextBox 14"/>
          <p:cNvSpPr txBox="1"/>
          <p:nvPr/>
        </p:nvSpPr>
        <p:spPr>
          <a:xfrm>
            <a:off x="168363" y="1556792"/>
            <a:ext cx="5320744"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a:t>
            </a:r>
            <a:r>
              <a:rPr lang="ru-RU" sz="1500" i="1" smtClean="0">
                <a:solidFill>
                  <a:prstClr val="black"/>
                </a:solidFill>
                <a:latin typeface="Times New Roman" panose="02020603050405020304" pitchFamily="18" charset="0"/>
                <a:cs typeface="Times New Roman" panose="02020603050405020304" pitchFamily="18" charset="0"/>
              </a:rPr>
              <a:t>– 2025 </a:t>
            </a:r>
            <a:r>
              <a:rPr lang="ru-RU" sz="1500" i="1" dirty="0" smtClean="0">
                <a:solidFill>
                  <a:prstClr val="black"/>
                </a:solidFill>
                <a:latin typeface="Times New Roman" panose="02020603050405020304" pitchFamily="18" charset="0"/>
                <a:cs typeface="Times New Roman" panose="02020603050405020304" pitchFamily="18" charset="0"/>
              </a:rPr>
              <a:t>год</a:t>
            </a:r>
          </a:p>
          <a:p>
            <a:r>
              <a:rPr lang="ru-RU" sz="1500" i="1" dirty="0" smtClean="0">
                <a:solidFill>
                  <a:prstClr val="black"/>
                </a:solidFill>
                <a:latin typeface="Times New Roman" panose="02020603050405020304" pitchFamily="18" charset="0"/>
                <a:cs typeface="Times New Roman" panose="02020603050405020304" pitchFamily="18" charset="0"/>
              </a:rPr>
              <a:t>Мощность – 500 посещений в смену</a:t>
            </a:r>
          </a:p>
          <a:p>
            <a:r>
              <a:rPr lang="ru-RU" sz="1500" i="1" dirty="0">
                <a:solidFill>
                  <a:prstClr val="black"/>
                </a:solidFill>
                <a:latin typeface="Times New Roman" panose="02020603050405020304" pitchFamily="18" charset="0"/>
                <a:cs typeface="Times New Roman" panose="02020603050405020304" pitchFamily="18" charset="0"/>
              </a:rPr>
              <a:t>Общая 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5 230,3 </a:t>
            </a:r>
            <a:r>
              <a:rPr lang="ru-RU" sz="1500" i="1" dirty="0">
                <a:solidFill>
                  <a:prstClr val="black"/>
                </a:solidFill>
                <a:latin typeface="Times New Roman" panose="02020603050405020304" pitchFamily="18" charset="0"/>
                <a:cs typeface="Times New Roman" panose="02020603050405020304" pitchFamily="18" charset="0"/>
              </a:rPr>
              <a:t>кв</a:t>
            </a:r>
            <a:r>
              <a:rPr lang="ru-RU" sz="1500" i="1" dirty="0" smtClean="0">
                <a:solidFill>
                  <a:prstClr val="black"/>
                </a:solidFill>
                <a:latin typeface="Times New Roman" panose="02020603050405020304" pitchFamily="18" charset="0"/>
                <a:cs typeface="Times New Roman" panose="02020603050405020304" pitchFamily="18" charset="0"/>
              </a:rPr>
              <a:t>. м. </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1" name="Номер слайда 1"/>
          <p:cNvSpPr>
            <a:spLocks noGrp="1"/>
          </p:cNvSpPr>
          <p:nvPr>
            <p:ph type="sldNum" sz="quarter" idx="12"/>
          </p:nvPr>
        </p:nvSpPr>
        <p:spPr>
          <a:xfrm>
            <a:off x="8137511" y="6448251"/>
            <a:ext cx="1006489" cy="365125"/>
          </a:xfrm>
        </p:spPr>
        <p:txBody>
          <a:bodyPr/>
          <a:lstStyle/>
          <a:p>
            <a:pPr>
              <a:defRPr/>
            </a:pPr>
            <a:r>
              <a:rPr lang="ru-RU" dirty="0" smtClean="0">
                <a:solidFill>
                  <a:prstClr val="black"/>
                </a:solidFill>
              </a:rPr>
              <a:t>33</a:t>
            </a:r>
            <a:endParaRPr lang="ru-RU" dirty="0">
              <a:solidFill>
                <a:prstClr val="black"/>
              </a:solidFill>
            </a:endParaRPr>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9352" b="66389" l="33333" r="62969"/>
                    </a14:imgEffect>
                  </a14:imgLayer>
                </a14:imgProps>
              </a:ext>
              <a:ext uri="{28A0092B-C50C-407E-A947-70E740481C1C}">
                <a14:useLocalDpi xmlns:a14="http://schemas.microsoft.com/office/drawing/2010/main" val="0"/>
              </a:ext>
            </a:extLst>
          </a:blip>
          <a:srcRect l="32909" t="36364" r="36954" b="33333"/>
          <a:stretch/>
        </p:blipFill>
        <p:spPr bwMode="auto">
          <a:xfrm>
            <a:off x="5489108" y="1340768"/>
            <a:ext cx="3475380" cy="18961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5517942" y="3210896"/>
            <a:ext cx="3475381" cy="3293209"/>
          </a:xfrm>
          <a:prstGeom prst="rect">
            <a:avLst/>
          </a:prstGeom>
          <a:noFill/>
        </p:spPr>
        <p:txBody>
          <a:bodyPr wrap="square" rtlCol="0">
            <a:spAutoFit/>
          </a:bodyPr>
          <a:lstStyle/>
          <a:p>
            <a:pPr algn="just"/>
            <a:r>
              <a:rPr lang="ru-RU" sz="1300" dirty="0">
                <a:solidFill>
                  <a:prstClr val="black"/>
                </a:solidFill>
                <a:latin typeface="Times New Roman" panose="02020603050405020304" pitchFamily="18" charset="0"/>
                <a:cs typeface="Times New Roman" panose="02020603050405020304" pitchFamily="18" charset="0"/>
              </a:rPr>
              <a:t>При строительстве нового здания поликлиники на территории основного больничного комплекса будут достигнуты следующие цели</a:t>
            </a:r>
            <a:r>
              <a:rPr lang="ru-RU" sz="1300" dirty="0" smtClean="0">
                <a:solidFill>
                  <a:prstClr val="black"/>
                </a:solidFill>
                <a:latin typeface="Times New Roman" panose="02020603050405020304" pitchFamily="18" charset="0"/>
                <a:cs typeface="Times New Roman" panose="02020603050405020304" pitchFamily="18" charset="0"/>
              </a:rPr>
              <a:t>:</a:t>
            </a:r>
          </a:p>
          <a:p>
            <a:pPr algn="just"/>
            <a:r>
              <a:rPr lang="ru-RU" sz="1300" dirty="0" smtClean="0">
                <a:solidFill>
                  <a:prstClr val="black"/>
                </a:solidFill>
                <a:latin typeface="Times New Roman" panose="02020603050405020304" pitchFamily="18" charset="0"/>
                <a:cs typeface="Times New Roman" panose="02020603050405020304" pitchFamily="18" charset="0"/>
              </a:rPr>
              <a:t>– повышение </a:t>
            </a:r>
            <a:r>
              <a:rPr lang="ru-RU" sz="1300" dirty="0">
                <a:solidFill>
                  <a:prstClr val="black"/>
                </a:solidFill>
                <a:latin typeface="Times New Roman" panose="02020603050405020304" pitchFamily="18" charset="0"/>
                <a:cs typeface="Times New Roman" panose="02020603050405020304" pitchFamily="18" charset="0"/>
              </a:rPr>
              <a:t>доступности и качества оказания первичной медико-санитарной </a:t>
            </a:r>
            <a:r>
              <a:rPr lang="ru-RU" sz="1300" dirty="0" smtClean="0">
                <a:solidFill>
                  <a:prstClr val="black"/>
                </a:solidFill>
                <a:latin typeface="Times New Roman" panose="02020603050405020304" pitchFamily="18" charset="0"/>
                <a:cs typeface="Times New Roman" panose="02020603050405020304" pitchFamily="18" charset="0"/>
              </a:rPr>
              <a:t>помощи;</a:t>
            </a:r>
          </a:p>
          <a:p>
            <a:pPr algn="just"/>
            <a:r>
              <a:rPr lang="ru-RU" sz="1300" dirty="0" smtClean="0">
                <a:solidFill>
                  <a:prstClr val="black"/>
                </a:solidFill>
                <a:latin typeface="Times New Roman" panose="02020603050405020304" pitchFamily="18" charset="0"/>
                <a:cs typeface="Times New Roman" panose="02020603050405020304" pitchFamily="18" charset="0"/>
              </a:rPr>
              <a:t>– снижение </a:t>
            </a:r>
            <a:r>
              <a:rPr lang="ru-RU" sz="1300" dirty="0">
                <a:solidFill>
                  <a:prstClr val="black"/>
                </a:solidFill>
                <a:latin typeface="Times New Roman" panose="02020603050405020304" pitchFamily="18" charset="0"/>
                <a:cs typeface="Times New Roman" panose="02020603050405020304" pitchFamily="18" charset="0"/>
              </a:rPr>
              <a:t>времени ожидания в очереди и повышение комфорта проведения в медицинском учреждении;</a:t>
            </a:r>
          </a:p>
          <a:p>
            <a:pPr algn="just"/>
            <a:r>
              <a:rPr lang="ru-RU" sz="1300" dirty="0">
                <a:solidFill>
                  <a:prstClr val="black"/>
                </a:solidFill>
                <a:latin typeface="Times New Roman" panose="02020603050405020304" pitchFamily="18" charset="0"/>
                <a:cs typeface="Times New Roman" panose="02020603050405020304" pitchFamily="18" charset="0"/>
              </a:rPr>
              <a:t>–</a:t>
            </a:r>
            <a:r>
              <a:rPr lang="ru-RU" sz="1300" dirty="0" smtClean="0">
                <a:solidFill>
                  <a:prstClr val="black"/>
                </a:solidFill>
                <a:latin typeface="Times New Roman" panose="02020603050405020304" pitchFamily="18" charset="0"/>
                <a:cs typeface="Times New Roman" panose="02020603050405020304" pitchFamily="18" charset="0"/>
              </a:rPr>
              <a:t> доступность </a:t>
            </a:r>
            <a:r>
              <a:rPr lang="ru-RU" sz="1300" dirty="0">
                <a:solidFill>
                  <a:prstClr val="black"/>
                </a:solidFill>
                <a:latin typeface="Times New Roman" panose="02020603050405020304" pitchFamily="18" charset="0"/>
                <a:cs typeface="Times New Roman" panose="02020603050405020304" pitchFamily="18" charset="0"/>
              </a:rPr>
              <a:t>и удобство посещений для лиц с ограниченными возможностями;</a:t>
            </a:r>
          </a:p>
          <a:p>
            <a:pPr algn="just"/>
            <a:r>
              <a:rPr lang="ru-RU" sz="1300" dirty="0" smtClean="0">
                <a:solidFill>
                  <a:prstClr val="black"/>
                </a:solidFill>
                <a:latin typeface="Times New Roman" panose="02020603050405020304" pitchFamily="18" charset="0"/>
                <a:cs typeface="Times New Roman" panose="02020603050405020304" pitchFamily="18" charset="0"/>
              </a:rPr>
              <a:t>– обеспечение </a:t>
            </a:r>
            <a:r>
              <a:rPr lang="ru-RU" sz="1300" dirty="0">
                <a:solidFill>
                  <a:prstClr val="black"/>
                </a:solidFill>
                <a:latin typeface="Times New Roman" panose="02020603050405020304" pitchFamily="18" charset="0"/>
                <a:cs typeface="Times New Roman" panose="02020603050405020304" pitchFamily="18" charset="0"/>
              </a:rPr>
              <a:t>выполнения единых стандартов оказания медицинской помощи и увеличение объемов предоставления медицинской </a:t>
            </a:r>
            <a:r>
              <a:rPr lang="ru-RU" sz="1300" dirty="0" smtClean="0">
                <a:solidFill>
                  <a:prstClr val="black"/>
                </a:solidFill>
                <a:latin typeface="Times New Roman" panose="02020603050405020304" pitchFamily="18" charset="0"/>
                <a:cs typeface="Times New Roman" panose="02020603050405020304" pitchFamily="18" charset="0"/>
              </a:rPr>
              <a:t>помощи.</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1548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9339" y="750622"/>
            <a:ext cx="1872208"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1983459" y="750622"/>
            <a:ext cx="4249670" cy="432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pP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 name="Скругленный прямоугольник 8"/>
          <p:cNvSpPr/>
          <p:nvPr/>
        </p:nvSpPr>
        <p:spPr>
          <a:xfrm>
            <a:off x="78836" y="3430718"/>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800" dirty="0" smtClean="0">
                <a:solidFill>
                  <a:prstClr val="black"/>
                </a:solidFill>
              </a:rPr>
              <a:t>Выплаты труженикам тыла</a:t>
            </a:r>
            <a:endParaRPr lang="ru-RU" sz="800" dirty="0">
              <a:solidFill>
                <a:prstClr val="black"/>
              </a:solidFill>
            </a:endParaRPr>
          </a:p>
        </p:txBody>
      </p:sp>
      <p:sp>
        <p:nvSpPr>
          <p:cNvPr id="10" name="Скругленный прямоугольник 9"/>
          <p:cNvSpPr/>
          <p:nvPr/>
        </p:nvSpPr>
        <p:spPr>
          <a:xfrm>
            <a:off x="78836" y="2970056"/>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Выплаты реабилитированным и признанным пострадавшими от политических репрессий </a:t>
            </a:r>
            <a:endParaRPr lang="ru-RU" sz="800" dirty="0">
              <a:solidFill>
                <a:prstClr val="black"/>
              </a:solidFill>
            </a:endParaRPr>
          </a:p>
        </p:txBody>
      </p:sp>
      <p:sp>
        <p:nvSpPr>
          <p:cNvPr id="15" name="Скругленный прямоугольник 14"/>
          <p:cNvSpPr/>
          <p:nvPr/>
        </p:nvSpPr>
        <p:spPr>
          <a:xfrm>
            <a:off x="7327982"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16" name="Скругленный прямоугольник 15"/>
          <p:cNvSpPr/>
          <p:nvPr/>
        </p:nvSpPr>
        <p:spPr>
          <a:xfrm>
            <a:off x="79339" y="1329077"/>
            <a:ext cx="8928736"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fontAlgn="base">
              <a:spcBef>
                <a:spcPct val="0"/>
              </a:spcBef>
              <a:spcAft>
                <a:spcPct val="0"/>
              </a:spcAft>
            </a:pPr>
            <a:r>
              <a:rPr lang="ru-RU" sz="1000" b="1" dirty="0" smtClean="0">
                <a:solidFill>
                  <a:prstClr val="black"/>
                </a:solidFill>
              </a:rPr>
              <a:t>Поддержка пожилых людей и ветеранов</a:t>
            </a:r>
            <a:endParaRPr lang="ru-RU" sz="1000" b="1" dirty="0">
              <a:solidFill>
                <a:prstClr val="black"/>
              </a:solidFill>
            </a:endParaRPr>
          </a:p>
        </p:txBody>
      </p:sp>
      <p:sp>
        <p:nvSpPr>
          <p:cNvPr id="17" name="Скругленный прямоугольник 16"/>
          <p:cNvSpPr/>
          <p:nvPr/>
        </p:nvSpPr>
        <p:spPr>
          <a:xfrm>
            <a:off x="1971341" y="1631854"/>
            <a:ext cx="4305559"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Чувашской Республики от 24.11.2004 № 43 «О социальной поддержке тружеников тыла военных лет и ветеранов труда», Закон Чувашской Республики от 31.12.2015 № 90 «О ветеранах труда Чувашской Республики»</a:t>
            </a:r>
            <a:endParaRPr lang="ru-RU" sz="700" dirty="0">
              <a:solidFill>
                <a:prstClr val="black"/>
              </a:solidFill>
            </a:endParaRPr>
          </a:p>
        </p:txBody>
      </p:sp>
      <p:sp>
        <p:nvSpPr>
          <p:cNvPr id="18" name="Скругленный прямоугольник 17"/>
          <p:cNvSpPr/>
          <p:nvPr/>
        </p:nvSpPr>
        <p:spPr>
          <a:xfrm flipH="1">
            <a:off x="1971341" y="3430718"/>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24.11.2004 </a:t>
            </a:r>
            <a:r>
              <a:rPr lang="ru-RU" sz="700" dirty="0">
                <a:solidFill>
                  <a:prstClr val="black"/>
                </a:solidFill>
              </a:rPr>
              <a:t>№ 43 </a:t>
            </a:r>
            <a:r>
              <a:rPr lang="ru-RU" sz="700" dirty="0" smtClean="0">
                <a:solidFill>
                  <a:prstClr val="black"/>
                </a:solidFill>
              </a:rPr>
              <a:t>«О </a:t>
            </a:r>
            <a:r>
              <a:rPr lang="ru-RU" sz="700" dirty="0">
                <a:solidFill>
                  <a:prstClr val="black"/>
                </a:solidFill>
              </a:rPr>
              <a:t>социальной поддержке тружеников тыла военных лет и ветеранов </a:t>
            </a:r>
            <a:r>
              <a:rPr lang="ru-RU" sz="700" dirty="0" smtClean="0">
                <a:solidFill>
                  <a:prstClr val="black"/>
                </a:solidFill>
              </a:rPr>
              <a:t>труда»</a:t>
            </a:r>
            <a:endParaRPr lang="ru-RU" sz="700" dirty="0">
              <a:solidFill>
                <a:prstClr val="black"/>
              </a:solidFill>
            </a:endParaRPr>
          </a:p>
        </p:txBody>
      </p:sp>
      <p:sp>
        <p:nvSpPr>
          <p:cNvPr id="25" name="Скругленный прямоугольник 24"/>
          <p:cNvSpPr/>
          <p:nvPr/>
        </p:nvSpPr>
        <p:spPr>
          <a:xfrm>
            <a:off x="1971341" y="297005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24.11.2004 </a:t>
            </a:r>
            <a:r>
              <a:rPr lang="ru-RU" sz="700" dirty="0">
                <a:solidFill>
                  <a:prstClr val="black"/>
                </a:solidFill>
              </a:rPr>
              <a:t>№ 47 </a:t>
            </a:r>
            <a:r>
              <a:rPr lang="ru-RU" sz="700" dirty="0" smtClean="0">
                <a:solidFill>
                  <a:prstClr val="black"/>
                </a:solidFill>
              </a:rPr>
              <a:t>«О </a:t>
            </a:r>
            <a:r>
              <a:rPr lang="ru-RU" sz="700" dirty="0">
                <a:solidFill>
                  <a:prstClr val="black"/>
                </a:solidFill>
              </a:rPr>
              <a:t>социальной поддержке реабилитированных лиц и лиц, признанных пострадавшими от политических </a:t>
            </a:r>
            <a:r>
              <a:rPr lang="ru-RU" sz="700" dirty="0" smtClean="0">
                <a:solidFill>
                  <a:prstClr val="black"/>
                </a:solidFill>
              </a:rPr>
              <a:t>репрессий» </a:t>
            </a:r>
            <a:endParaRPr lang="ru-RU" sz="700" dirty="0">
              <a:solidFill>
                <a:prstClr val="black"/>
              </a:solidFill>
            </a:endParaRPr>
          </a:p>
        </p:txBody>
      </p:sp>
      <p:sp>
        <p:nvSpPr>
          <p:cNvPr id="27" name="Скругленный прямоугольник 26"/>
          <p:cNvSpPr/>
          <p:nvPr/>
        </p:nvSpPr>
        <p:spPr>
          <a:xfrm>
            <a:off x="731612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a:solidFill>
                  <a:prstClr val="black"/>
                </a:solidFill>
              </a:rPr>
              <a:t>2 366 515,8 </a:t>
            </a:r>
          </a:p>
        </p:txBody>
      </p:sp>
      <p:sp>
        <p:nvSpPr>
          <p:cNvPr id="29" name="Скругленный прямоугольник 28"/>
          <p:cNvSpPr/>
          <p:nvPr/>
        </p:nvSpPr>
        <p:spPr>
          <a:xfrm>
            <a:off x="6342509" y="343071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prstClr val="black"/>
                </a:solidFill>
              </a:rPr>
              <a:t>510 чел.</a:t>
            </a:r>
            <a:endParaRPr lang="ru-RU" sz="1000" dirty="0">
              <a:solidFill>
                <a:prstClr val="black"/>
              </a:solidFill>
            </a:endParaRPr>
          </a:p>
        </p:txBody>
      </p:sp>
      <p:sp>
        <p:nvSpPr>
          <p:cNvPr id="35" name="Скругленный прямоугольник 34"/>
          <p:cNvSpPr/>
          <p:nvPr/>
        </p:nvSpPr>
        <p:spPr>
          <a:xfrm>
            <a:off x="78837" y="1620784"/>
            <a:ext cx="1872455" cy="4376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Обеспечение мер социальной поддержки ветеранов труда</a:t>
            </a:r>
            <a:r>
              <a:rPr lang="ru-RU" sz="800" b="1" dirty="0" smtClean="0">
                <a:solidFill>
                  <a:prstClr val="black"/>
                </a:solidFill>
              </a:rPr>
              <a:t> </a:t>
            </a:r>
            <a:endParaRPr lang="ru-RU" sz="800" b="1" dirty="0">
              <a:solidFill>
                <a:prstClr val="black"/>
              </a:solidFill>
            </a:endParaRPr>
          </a:p>
        </p:txBody>
      </p:sp>
      <p:sp>
        <p:nvSpPr>
          <p:cNvPr id="36" name="Скругленный прямоугольник 35"/>
          <p:cNvSpPr/>
          <p:nvPr/>
        </p:nvSpPr>
        <p:spPr>
          <a:xfrm>
            <a:off x="6342509" y="297005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rgbClr val="FF0000"/>
                </a:solidFill>
              </a:rPr>
              <a:t> </a:t>
            </a:r>
            <a:r>
              <a:rPr lang="ru-RU" sz="1000" dirty="0" smtClean="0">
                <a:solidFill>
                  <a:prstClr val="black"/>
                </a:solidFill>
              </a:rPr>
              <a:t>559 чел.</a:t>
            </a:r>
            <a:endParaRPr lang="ru-RU" sz="1000" dirty="0">
              <a:solidFill>
                <a:prstClr val="black"/>
              </a:solidFill>
            </a:endParaRPr>
          </a:p>
        </p:txBody>
      </p:sp>
      <p:sp>
        <p:nvSpPr>
          <p:cNvPr id="42" name="Скругленный прямоугольник 41"/>
          <p:cNvSpPr/>
          <p:nvPr/>
        </p:nvSpPr>
        <p:spPr>
          <a:xfrm>
            <a:off x="78582" y="4149080"/>
            <a:ext cx="8942137" cy="24595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fontAlgn="base">
              <a:spcBef>
                <a:spcPct val="0"/>
              </a:spcBef>
              <a:spcAft>
                <a:spcPct val="0"/>
              </a:spcAft>
            </a:pPr>
            <a:r>
              <a:rPr lang="ru-RU" sz="1000" b="1" dirty="0" smtClean="0">
                <a:solidFill>
                  <a:prstClr val="black"/>
                </a:solidFill>
              </a:rPr>
              <a:t>Поддержка инвалидов</a:t>
            </a:r>
            <a:endParaRPr lang="ru-RU" sz="1000" b="1" dirty="0">
              <a:solidFill>
                <a:prstClr val="black"/>
              </a:solidFill>
            </a:endParaRPr>
          </a:p>
        </p:txBody>
      </p:sp>
      <p:sp>
        <p:nvSpPr>
          <p:cNvPr id="52" name="Скругленный прямоугольник 51"/>
          <p:cNvSpPr/>
          <p:nvPr/>
        </p:nvSpPr>
        <p:spPr>
          <a:xfrm>
            <a:off x="65342" y="5488797"/>
            <a:ext cx="1872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prstClr val="black"/>
                </a:solidFill>
              </a:rPr>
              <a:t>Дополнительные выплаты инвалидам боевых действий</a:t>
            </a:r>
          </a:p>
        </p:txBody>
      </p:sp>
      <p:sp>
        <p:nvSpPr>
          <p:cNvPr id="53" name="Скругленный прямоугольник 52"/>
          <p:cNvSpPr/>
          <p:nvPr/>
        </p:nvSpPr>
        <p:spPr>
          <a:xfrm>
            <a:off x="65342" y="6013496"/>
            <a:ext cx="1872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prstClr val="black"/>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65342" y="4437112"/>
            <a:ext cx="1872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Компенсация расходов инвалидам на оплату жилого помещения и коммунальных услуг</a:t>
            </a:r>
            <a:endParaRPr lang="ru-RU" sz="800" dirty="0">
              <a:solidFill>
                <a:prstClr val="black"/>
              </a:solidFill>
            </a:endParaRPr>
          </a:p>
        </p:txBody>
      </p:sp>
      <p:sp>
        <p:nvSpPr>
          <p:cNvPr id="55" name="Скругленный прямоугольник 54"/>
          <p:cNvSpPr/>
          <p:nvPr/>
        </p:nvSpPr>
        <p:spPr>
          <a:xfrm>
            <a:off x="1983459" y="4437112"/>
            <a:ext cx="4279946"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Федеральный закон от 24.11.1995  </a:t>
            </a:r>
            <a:r>
              <a:rPr lang="ru-RU" sz="700" dirty="0">
                <a:solidFill>
                  <a:prstClr val="black"/>
                </a:solidFill>
              </a:rPr>
              <a:t>№ </a:t>
            </a:r>
            <a:r>
              <a:rPr lang="ru-RU" sz="700" dirty="0" smtClean="0">
                <a:solidFill>
                  <a:prstClr val="black"/>
                </a:solidFill>
              </a:rPr>
              <a:t>181-ФЗ «О социальной защите инвалидов в Российской Федерации» </a:t>
            </a:r>
            <a:endParaRPr lang="ru-RU" sz="700" dirty="0">
              <a:solidFill>
                <a:prstClr val="black"/>
              </a:solidFill>
            </a:endParaRPr>
          </a:p>
        </p:txBody>
      </p:sp>
      <p:sp>
        <p:nvSpPr>
          <p:cNvPr id="56" name="Скругленный прямоугольник 55"/>
          <p:cNvSpPr/>
          <p:nvPr/>
        </p:nvSpPr>
        <p:spPr>
          <a:xfrm>
            <a:off x="1983459" y="5488797"/>
            <a:ext cx="4279946"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Указ </a:t>
            </a:r>
            <a:r>
              <a:rPr lang="ru-RU" sz="700" dirty="0">
                <a:solidFill>
                  <a:prstClr val="black"/>
                </a:solidFill>
              </a:rPr>
              <a:t>Главы Чувашской Республики от </a:t>
            </a:r>
            <a:r>
              <a:rPr lang="ru-RU" sz="700" dirty="0" smtClean="0">
                <a:solidFill>
                  <a:prstClr val="black"/>
                </a:solidFill>
              </a:rPr>
              <a:t>12.01.2012</a:t>
            </a:r>
            <a:r>
              <a:rPr lang="ru-RU" sz="700" dirty="0">
                <a:solidFill>
                  <a:prstClr val="black"/>
                </a:solidFill>
              </a:rPr>
              <a:t> </a:t>
            </a:r>
            <a:r>
              <a:rPr lang="ru-RU" sz="700" dirty="0" smtClean="0">
                <a:solidFill>
                  <a:prstClr val="black"/>
                </a:solidFill>
              </a:rPr>
              <a:t>№</a:t>
            </a:r>
            <a:r>
              <a:rPr lang="ru-RU" sz="700" dirty="0">
                <a:solidFill>
                  <a:prstClr val="black"/>
                </a:solidFill>
              </a:rPr>
              <a:t> 4 </a:t>
            </a:r>
            <a:r>
              <a:rPr lang="ru-RU" sz="700" dirty="0" smtClean="0">
                <a:solidFill>
                  <a:prstClr val="black"/>
                </a:solidFill>
              </a:rPr>
              <a:t>«О </a:t>
            </a:r>
            <a:r>
              <a:rPr lang="ru-RU" sz="700" dirty="0">
                <a:solidFill>
                  <a:prstClr val="black"/>
                </a:solidFill>
              </a:rPr>
              <a:t>дополнительной социальной поддержке инвалидов боевых действий", </a:t>
            </a: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10.05.2012</a:t>
            </a:r>
            <a:r>
              <a:rPr lang="ru-RU" sz="700" dirty="0">
                <a:solidFill>
                  <a:prstClr val="black"/>
                </a:solidFill>
              </a:rPr>
              <a:t> </a:t>
            </a:r>
            <a:r>
              <a:rPr lang="ru-RU" sz="700" dirty="0" smtClean="0">
                <a:solidFill>
                  <a:prstClr val="black"/>
                </a:solidFill>
              </a:rPr>
              <a:t>№ </a:t>
            </a:r>
            <a:r>
              <a:rPr lang="ru-RU" sz="700" dirty="0">
                <a:solidFill>
                  <a:prstClr val="black"/>
                </a:solidFill>
              </a:rPr>
              <a:t>23 </a:t>
            </a:r>
            <a:r>
              <a:rPr lang="ru-RU" sz="700" dirty="0" smtClean="0">
                <a:solidFill>
                  <a:prstClr val="black"/>
                </a:solidFill>
              </a:rPr>
              <a:t>«О </a:t>
            </a:r>
            <a:r>
              <a:rPr lang="ru-RU" sz="700" dirty="0">
                <a:solidFill>
                  <a:prstClr val="black"/>
                </a:solidFill>
              </a:rPr>
              <a:t>порядке предоставления дополнительной выплаты инвалидам боевых </a:t>
            </a:r>
            <a:r>
              <a:rPr lang="ru-RU" sz="700" dirty="0" smtClean="0">
                <a:solidFill>
                  <a:prstClr val="black"/>
                </a:solidFill>
              </a:rPr>
              <a:t>действий»</a:t>
            </a:r>
            <a:endParaRPr lang="ru-RU" sz="700" dirty="0">
              <a:solidFill>
                <a:prstClr val="black"/>
              </a:solidFill>
            </a:endParaRPr>
          </a:p>
        </p:txBody>
      </p:sp>
      <p:sp>
        <p:nvSpPr>
          <p:cNvPr id="57" name="Скругленный прямоугольник 56"/>
          <p:cNvSpPr/>
          <p:nvPr/>
        </p:nvSpPr>
        <p:spPr>
          <a:xfrm>
            <a:off x="1983459" y="6021288"/>
            <a:ext cx="4279946"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Постановление </a:t>
            </a:r>
            <a:r>
              <a:rPr lang="ru-RU" sz="700" dirty="0">
                <a:solidFill>
                  <a:prstClr val="black"/>
                </a:solidFill>
              </a:rPr>
              <a:t>Кабинета Министров Чувашской Республики от </a:t>
            </a:r>
            <a:r>
              <a:rPr lang="ru-RU" sz="700" dirty="0" smtClean="0">
                <a:solidFill>
                  <a:prstClr val="black"/>
                </a:solidFill>
              </a:rPr>
              <a:t>11.08.2016 № </a:t>
            </a:r>
            <a:r>
              <a:rPr lang="ru-RU" sz="700" dirty="0">
                <a:solidFill>
                  <a:prstClr val="black"/>
                </a:solidFill>
              </a:rPr>
              <a:t>323  </a:t>
            </a:r>
            <a:r>
              <a:rPr lang="ru-RU" sz="700" dirty="0" smtClean="0">
                <a:solidFill>
                  <a:prstClr val="black"/>
                </a:solidFill>
              </a:rPr>
              <a:t>«Об </a:t>
            </a:r>
            <a:r>
              <a:rPr lang="ru-RU" sz="700" dirty="0">
                <a:solidFill>
                  <a:prstClr val="black"/>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prstClr val="black"/>
                </a:solidFill>
              </a:rPr>
              <a:t>обратно»</a:t>
            </a:r>
            <a:endParaRPr lang="ru-RU" sz="700" dirty="0">
              <a:solidFill>
                <a:prstClr val="black"/>
              </a:solidFill>
            </a:endParaRPr>
          </a:p>
        </p:txBody>
      </p:sp>
      <p:sp>
        <p:nvSpPr>
          <p:cNvPr id="59" name="Скругленный прямоугольник 58"/>
          <p:cNvSpPr/>
          <p:nvPr/>
        </p:nvSpPr>
        <p:spPr>
          <a:xfrm>
            <a:off x="6329014" y="6021288"/>
            <a:ext cx="900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prstClr val="black"/>
                </a:solidFill>
              </a:rPr>
              <a:t> 163 чел.</a:t>
            </a:r>
          </a:p>
        </p:txBody>
      </p:sp>
      <p:sp>
        <p:nvSpPr>
          <p:cNvPr id="60" name="Скругленный прямоугольник 59"/>
          <p:cNvSpPr/>
          <p:nvPr/>
        </p:nvSpPr>
        <p:spPr>
          <a:xfrm>
            <a:off x="6329014" y="5488797"/>
            <a:ext cx="90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131 чел.</a:t>
            </a:r>
          </a:p>
        </p:txBody>
      </p:sp>
      <p:sp>
        <p:nvSpPr>
          <p:cNvPr id="61" name="Скругленный прямоугольник 60"/>
          <p:cNvSpPr/>
          <p:nvPr/>
        </p:nvSpPr>
        <p:spPr>
          <a:xfrm>
            <a:off x="6329014" y="4437112"/>
            <a:ext cx="900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fontAlgn="base">
              <a:spcBef>
                <a:spcPct val="0"/>
              </a:spcBef>
              <a:spcAft>
                <a:spcPct val="0"/>
              </a:spcAft>
            </a:pPr>
            <a:r>
              <a:rPr lang="ru-RU" sz="1000" dirty="0" smtClean="0">
                <a:solidFill>
                  <a:prstClr val="black"/>
                </a:solidFill>
              </a:rPr>
              <a:t> 90 930 чел.</a:t>
            </a: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37" name="Скругленный прямоугольник 36"/>
          <p:cNvSpPr/>
          <p:nvPr/>
        </p:nvSpPr>
        <p:spPr>
          <a:xfrm>
            <a:off x="78837" y="3783380"/>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Компенсация расходов на уплату взноса на капитальный ремонт</a:t>
            </a:r>
            <a:endParaRPr lang="ru-RU" sz="800" dirty="0">
              <a:solidFill>
                <a:prstClr val="black"/>
              </a:solidFill>
            </a:endParaRPr>
          </a:p>
        </p:txBody>
      </p:sp>
      <p:sp>
        <p:nvSpPr>
          <p:cNvPr id="38" name="Скругленный прямоугольник 37"/>
          <p:cNvSpPr/>
          <p:nvPr/>
        </p:nvSpPr>
        <p:spPr>
          <a:xfrm>
            <a:off x="1971341" y="3783380"/>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08.04.2016 </a:t>
            </a:r>
            <a:r>
              <a:rPr lang="ru-RU" sz="700" dirty="0">
                <a:solidFill>
                  <a:prstClr val="black"/>
                </a:solidFill>
              </a:rPr>
              <a:t>№ </a:t>
            </a:r>
            <a:r>
              <a:rPr lang="ru-RU" sz="700" dirty="0" smtClean="0">
                <a:solidFill>
                  <a:prstClr val="black"/>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prstClr val="black"/>
              </a:solidFill>
            </a:endParaRPr>
          </a:p>
        </p:txBody>
      </p:sp>
      <p:sp>
        <p:nvSpPr>
          <p:cNvPr id="39" name="Скругленный прямоугольник 38"/>
          <p:cNvSpPr/>
          <p:nvPr/>
        </p:nvSpPr>
        <p:spPr>
          <a:xfrm>
            <a:off x="6342509" y="3783380"/>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en-US" sz="1000" dirty="0" smtClean="0">
                <a:solidFill>
                  <a:prstClr val="black"/>
                </a:solidFill>
              </a:rPr>
              <a:t>1</a:t>
            </a:r>
            <a:r>
              <a:rPr lang="ru-RU" sz="1000" dirty="0">
                <a:solidFill>
                  <a:prstClr val="black"/>
                </a:solidFill>
              </a:rPr>
              <a:t>4</a:t>
            </a:r>
            <a:r>
              <a:rPr lang="en-US" sz="1000" dirty="0" smtClean="0">
                <a:solidFill>
                  <a:prstClr val="black"/>
                </a:solidFill>
              </a:rPr>
              <a:t> </a:t>
            </a:r>
            <a:r>
              <a:rPr lang="ru-RU" sz="1000" dirty="0" smtClean="0">
                <a:solidFill>
                  <a:prstClr val="black"/>
                </a:solidFill>
              </a:rPr>
              <a:t>600 чел.</a:t>
            </a:r>
            <a:endParaRPr lang="ru-RU" sz="1000" dirty="0">
              <a:solidFill>
                <a:prstClr val="black"/>
              </a:solidFill>
            </a:endParaRPr>
          </a:p>
        </p:txBody>
      </p:sp>
      <p:sp>
        <p:nvSpPr>
          <p:cNvPr id="40" name="Скругленный прямоугольник 39"/>
          <p:cNvSpPr/>
          <p:nvPr/>
        </p:nvSpPr>
        <p:spPr>
          <a:xfrm>
            <a:off x="6276901" y="739167"/>
            <a:ext cx="972000"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4" name="Скругленный прямоугольник 43"/>
          <p:cNvSpPr/>
          <p:nvPr/>
        </p:nvSpPr>
        <p:spPr>
          <a:xfrm>
            <a:off x="6342509" y="1631854"/>
            <a:ext cx="900000"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en-US" sz="1000" dirty="0" smtClean="0">
                <a:solidFill>
                  <a:prstClr val="black"/>
                </a:solidFill>
              </a:rPr>
              <a:t>12</a:t>
            </a:r>
            <a:r>
              <a:rPr lang="ru-RU" sz="1000" dirty="0" smtClean="0">
                <a:solidFill>
                  <a:prstClr val="black"/>
                </a:solidFill>
              </a:rPr>
              <a:t>7 376 </a:t>
            </a:r>
            <a:r>
              <a:rPr lang="ru-RU" sz="900" dirty="0" smtClean="0">
                <a:solidFill>
                  <a:prstClr val="black"/>
                </a:solidFill>
              </a:rPr>
              <a:t>чел.</a:t>
            </a:r>
            <a:endParaRPr lang="ru-RU" sz="900" dirty="0">
              <a:solidFill>
                <a:prstClr val="black"/>
              </a:solidFill>
            </a:endParaRPr>
          </a:p>
        </p:txBody>
      </p:sp>
      <p:sp>
        <p:nvSpPr>
          <p:cNvPr id="51" name="Скругленный прямоугольник 50"/>
          <p:cNvSpPr/>
          <p:nvPr/>
        </p:nvSpPr>
        <p:spPr>
          <a:xfrm>
            <a:off x="731612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prstClr val="black"/>
                </a:solidFill>
              </a:rPr>
              <a:t>23 489,3</a:t>
            </a:r>
          </a:p>
        </p:txBody>
      </p:sp>
      <p:sp>
        <p:nvSpPr>
          <p:cNvPr id="63" name="Скругленный прямоугольник 62"/>
          <p:cNvSpPr/>
          <p:nvPr/>
        </p:nvSpPr>
        <p:spPr>
          <a:xfrm>
            <a:off x="7315865" y="3437364"/>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a:r>
              <a:rPr lang="ru-RU" sz="1000" dirty="0">
                <a:solidFill>
                  <a:schemeClr val="tx1"/>
                </a:solidFill>
              </a:rPr>
              <a:t>5 840,4 </a:t>
            </a: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65" name="Скругленный прямоугольник 64"/>
          <p:cNvSpPr/>
          <p:nvPr/>
        </p:nvSpPr>
        <p:spPr>
          <a:xfrm>
            <a:off x="731612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22 098,9</a:t>
            </a:r>
          </a:p>
        </p:txBody>
      </p:sp>
      <p:sp>
        <p:nvSpPr>
          <p:cNvPr id="67" name="Скругленный прямоугольник 66"/>
          <p:cNvSpPr/>
          <p:nvPr/>
        </p:nvSpPr>
        <p:spPr>
          <a:xfrm>
            <a:off x="7290510" y="4437112"/>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522 487,2</a:t>
            </a:r>
          </a:p>
        </p:txBody>
      </p:sp>
      <p:sp>
        <p:nvSpPr>
          <p:cNvPr id="71" name="Скругленный прямоугольник 70"/>
          <p:cNvSpPr/>
          <p:nvPr/>
        </p:nvSpPr>
        <p:spPr>
          <a:xfrm>
            <a:off x="7290510" y="5488797"/>
            <a:ext cx="828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1 147,2</a:t>
            </a:r>
          </a:p>
        </p:txBody>
      </p:sp>
      <p:sp>
        <p:nvSpPr>
          <p:cNvPr id="73" name="Скругленный прямоугольник 72"/>
          <p:cNvSpPr/>
          <p:nvPr/>
        </p:nvSpPr>
        <p:spPr>
          <a:xfrm>
            <a:off x="7290510" y="6021288"/>
            <a:ext cx="828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a:solidFill>
                <a:schemeClr val="tx1"/>
              </a:solidFill>
            </a:endParaRPr>
          </a:p>
          <a:p>
            <a:pPr algn="ctr"/>
            <a:r>
              <a:rPr lang="ru-RU" sz="1000" dirty="0">
                <a:solidFill>
                  <a:schemeClr val="tx1"/>
                </a:solidFill>
              </a:rPr>
              <a:t> 27 639,2 </a:t>
            </a:r>
          </a:p>
          <a:p>
            <a:pPr algn="ctr"/>
            <a:r>
              <a:rPr lang="ru-RU" sz="1000" dirty="0">
                <a:solidFill>
                  <a:schemeClr val="tx1"/>
                </a:solidFill>
              </a:rPr>
              <a:t> </a:t>
            </a: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2" name="Скругленный прямоугольник 61"/>
          <p:cNvSpPr/>
          <p:nvPr/>
        </p:nvSpPr>
        <p:spPr>
          <a:xfrm>
            <a:off x="65342" y="4991232"/>
            <a:ext cx="1872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schemeClr val="tx1"/>
                </a:solidFill>
              </a:rPr>
              <a:t>Обеспечение жильем инвалидов</a:t>
            </a:r>
          </a:p>
        </p:txBody>
      </p:sp>
      <p:sp>
        <p:nvSpPr>
          <p:cNvPr id="64" name="Скругленный прямоугольник 63"/>
          <p:cNvSpPr/>
          <p:nvPr/>
        </p:nvSpPr>
        <p:spPr>
          <a:xfrm>
            <a:off x="1983459" y="4991232"/>
            <a:ext cx="4279946"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a:solidFill>
                  <a:prstClr val="black"/>
                </a:solidFill>
              </a:rPr>
              <a:t>Федеральный закон от 24.11.1995 № 181-ФЗ «О социальной защите инвалидов в Российской Федерации»</a:t>
            </a:r>
          </a:p>
        </p:txBody>
      </p:sp>
      <p:sp>
        <p:nvSpPr>
          <p:cNvPr id="66" name="Скругленный прямоугольник 65"/>
          <p:cNvSpPr/>
          <p:nvPr/>
        </p:nvSpPr>
        <p:spPr>
          <a:xfrm>
            <a:off x="6329014" y="4991232"/>
            <a:ext cx="900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28 чел.</a:t>
            </a:r>
            <a:endParaRPr lang="ru-RU" sz="1000" dirty="0">
              <a:solidFill>
                <a:schemeClr val="tx1"/>
              </a:solidFill>
            </a:endParaRPr>
          </a:p>
        </p:txBody>
      </p:sp>
      <p:sp>
        <p:nvSpPr>
          <p:cNvPr id="68" name="Скругленный прямоугольник 67"/>
          <p:cNvSpPr/>
          <p:nvPr/>
        </p:nvSpPr>
        <p:spPr>
          <a:xfrm>
            <a:off x="7290510" y="4991232"/>
            <a:ext cx="828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38 371,5</a:t>
            </a:r>
          </a:p>
        </p:txBody>
      </p:sp>
      <p:sp>
        <p:nvSpPr>
          <p:cNvPr id="48" name="Скругленный прямоугольник 47"/>
          <p:cNvSpPr/>
          <p:nvPr/>
        </p:nvSpPr>
        <p:spPr>
          <a:xfrm>
            <a:off x="78581" y="2509394"/>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Компенсация расходов на оплату коммунальных услуг  "детям войны"</a:t>
            </a:r>
          </a:p>
        </p:txBody>
      </p:sp>
      <p:sp>
        <p:nvSpPr>
          <p:cNvPr id="49" name="Скругленный прямоугольник 48"/>
          <p:cNvSpPr/>
          <p:nvPr/>
        </p:nvSpPr>
        <p:spPr>
          <a:xfrm>
            <a:off x="1971086" y="2509394"/>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a:solidFill>
                  <a:schemeClr val="tx1"/>
                </a:solidFill>
              </a:rPr>
              <a:t>Закон Чувашской Республики от 16.04.2020 № 23  «О детях войны»</a:t>
            </a:r>
            <a:endParaRPr lang="ru-RU" sz="700" dirty="0">
              <a:solidFill>
                <a:schemeClr val="tx1"/>
              </a:solidFill>
            </a:endParaRPr>
          </a:p>
        </p:txBody>
      </p:sp>
      <p:sp>
        <p:nvSpPr>
          <p:cNvPr id="70" name="Скругленный прямоугольник 69"/>
          <p:cNvSpPr/>
          <p:nvPr/>
        </p:nvSpPr>
        <p:spPr>
          <a:xfrm>
            <a:off x="6342253" y="2509394"/>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876 чел.</a:t>
            </a:r>
            <a:endParaRPr lang="ru-RU" sz="1000" dirty="0">
              <a:solidFill>
                <a:schemeClr val="tx1"/>
              </a:solidFill>
            </a:endParaRPr>
          </a:p>
        </p:txBody>
      </p:sp>
      <p:sp>
        <p:nvSpPr>
          <p:cNvPr id="72" name="Скругленный прямоугольник 71"/>
          <p:cNvSpPr/>
          <p:nvPr/>
        </p:nvSpPr>
        <p:spPr>
          <a:xfrm>
            <a:off x="731586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3 545,1 </a:t>
            </a:r>
          </a:p>
        </p:txBody>
      </p:sp>
      <p:sp>
        <p:nvSpPr>
          <p:cNvPr id="74" name="Скругленный прямоугольник 73"/>
          <p:cNvSpPr/>
          <p:nvPr/>
        </p:nvSpPr>
        <p:spPr>
          <a:xfrm>
            <a:off x="78581" y="2127164"/>
            <a:ext cx="1872455"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schemeClr val="tx1"/>
                </a:solidFill>
              </a:rPr>
              <a:t>Обеспечение жильем </a:t>
            </a:r>
            <a:r>
              <a:rPr lang="ru-RU" sz="800" dirty="0" smtClean="0">
                <a:solidFill>
                  <a:schemeClr val="tx1"/>
                </a:solidFill>
              </a:rPr>
              <a:t>ветеранов </a:t>
            </a:r>
            <a:r>
              <a:rPr lang="ru-RU" sz="800" dirty="0">
                <a:solidFill>
                  <a:schemeClr val="tx1"/>
                </a:solidFill>
              </a:rPr>
              <a:t>боевых действий</a:t>
            </a:r>
          </a:p>
        </p:txBody>
      </p:sp>
      <p:sp>
        <p:nvSpPr>
          <p:cNvPr id="75" name="Скругленный прямоугольник 74"/>
          <p:cNvSpPr/>
          <p:nvPr/>
        </p:nvSpPr>
        <p:spPr>
          <a:xfrm>
            <a:off x="1971085" y="2127164"/>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a:solidFill>
                  <a:prstClr val="black"/>
                </a:solidFill>
              </a:rPr>
              <a:t>Федеральный закон от 12.01.1995  № 5-ФЗ «О </a:t>
            </a:r>
            <a:r>
              <a:rPr lang="ru-RU" sz="700" dirty="0" smtClean="0">
                <a:solidFill>
                  <a:prstClr val="black"/>
                </a:solidFill>
              </a:rPr>
              <a:t>ветеранах»</a:t>
            </a:r>
            <a:endParaRPr lang="ru-RU" sz="700" dirty="0">
              <a:solidFill>
                <a:prstClr val="black"/>
              </a:solidFill>
            </a:endParaRPr>
          </a:p>
        </p:txBody>
      </p:sp>
      <p:sp>
        <p:nvSpPr>
          <p:cNvPr id="76" name="Скругленный прямоугольник 75"/>
          <p:cNvSpPr/>
          <p:nvPr/>
        </p:nvSpPr>
        <p:spPr>
          <a:xfrm>
            <a:off x="6342253" y="212716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a:solidFill>
                  <a:schemeClr val="tx1"/>
                </a:solidFill>
              </a:rPr>
              <a:t>2</a:t>
            </a:r>
            <a:r>
              <a:rPr lang="ru-RU" sz="1000" dirty="0" smtClean="0">
                <a:solidFill>
                  <a:schemeClr val="tx1"/>
                </a:solidFill>
              </a:rPr>
              <a:t> чел.</a:t>
            </a:r>
            <a:endParaRPr lang="ru-RU" sz="1000" dirty="0">
              <a:solidFill>
                <a:schemeClr val="tx1"/>
              </a:solidFill>
            </a:endParaRPr>
          </a:p>
        </p:txBody>
      </p:sp>
      <p:sp>
        <p:nvSpPr>
          <p:cNvPr id="80" name="Скругленный прямоугольник 79"/>
          <p:cNvSpPr/>
          <p:nvPr/>
        </p:nvSpPr>
        <p:spPr>
          <a:xfrm>
            <a:off x="7315865" y="2127164"/>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9 764,8</a:t>
            </a:r>
          </a:p>
        </p:txBody>
      </p:sp>
      <p:sp>
        <p:nvSpPr>
          <p:cNvPr id="81" name="Скругленный прямоугольник 80"/>
          <p:cNvSpPr/>
          <p:nvPr/>
        </p:nvSpPr>
        <p:spPr>
          <a:xfrm>
            <a:off x="819707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a:solidFill>
                  <a:prstClr val="black"/>
                </a:solidFill>
              </a:rPr>
              <a:t>2 366 </a:t>
            </a:r>
            <a:r>
              <a:rPr lang="ru-RU" sz="900" dirty="0" smtClean="0">
                <a:solidFill>
                  <a:prstClr val="black"/>
                </a:solidFill>
              </a:rPr>
              <a:t>164,0 </a:t>
            </a:r>
            <a:endParaRPr lang="ru-RU" sz="900" dirty="0">
              <a:solidFill>
                <a:prstClr val="black"/>
              </a:solidFill>
            </a:endParaRPr>
          </a:p>
        </p:txBody>
      </p:sp>
      <p:sp>
        <p:nvSpPr>
          <p:cNvPr id="82" name="Скругленный прямоугольник 81"/>
          <p:cNvSpPr/>
          <p:nvPr/>
        </p:nvSpPr>
        <p:spPr>
          <a:xfrm>
            <a:off x="819707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prstClr val="black"/>
                </a:solidFill>
              </a:rPr>
              <a:t>23 489,3</a:t>
            </a:r>
          </a:p>
        </p:txBody>
      </p:sp>
      <p:sp>
        <p:nvSpPr>
          <p:cNvPr id="83" name="Скругленный прямоугольник 82"/>
          <p:cNvSpPr/>
          <p:nvPr/>
        </p:nvSpPr>
        <p:spPr>
          <a:xfrm>
            <a:off x="819707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a:r>
              <a:rPr lang="ru-RU" sz="1000" dirty="0">
                <a:solidFill>
                  <a:schemeClr val="tx1"/>
                </a:solidFill>
              </a:rPr>
              <a:t>5 840,4 </a:t>
            </a: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84" name="Скругленный прямоугольник 83"/>
          <p:cNvSpPr/>
          <p:nvPr/>
        </p:nvSpPr>
        <p:spPr>
          <a:xfrm>
            <a:off x="819707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a:solidFill>
                  <a:schemeClr val="tx1"/>
                </a:solidFill>
              </a:rPr>
              <a:t>22 098,9</a:t>
            </a:r>
            <a:endParaRPr lang="ru-RU" sz="1000" dirty="0">
              <a:solidFill>
                <a:schemeClr val="tx1"/>
              </a:solidFill>
            </a:endParaRPr>
          </a:p>
        </p:txBody>
      </p:sp>
      <p:sp>
        <p:nvSpPr>
          <p:cNvPr id="85" name="Скругленный прямоугольник 84"/>
          <p:cNvSpPr/>
          <p:nvPr/>
        </p:nvSpPr>
        <p:spPr>
          <a:xfrm>
            <a:off x="8183576" y="4437112"/>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513 441,0</a:t>
            </a:r>
          </a:p>
        </p:txBody>
      </p:sp>
      <p:sp>
        <p:nvSpPr>
          <p:cNvPr id="87" name="Скругленный прямоугольник 86"/>
          <p:cNvSpPr/>
          <p:nvPr/>
        </p:nvSpPr>
        <p:spPr>
          <a:xfrm>
            <a:off x="8183576" y="5488797"/>
            <a:ext cx="828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prstClr val="black"/>
                </a:solidFill>
              </a:rPr>
              <a:t>1 147,2</a:t>
            </a:r>
          </a:p>
        </p:txBody>
      </p:sp>
      <p:sp>
        <p:nvSpPr>
          <p:cNvPr id="88" name="Скругленный прямоугольник 87"/>
          <p:cNvSpPr/>
          <p:nvPr/>
        </p:nvSpPr>
        <p:spPr>
          <a:xfrm>
            <a:off x="8183576" y="6021288"/>
            <a:ext cx="828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prstClr val="black"/>
                </a:solidFill>
              </a:rPr>
              <a:t> 27 639,2 </a:t>
            </a:r>
          </a:p>
        </p:txBody>
      </p:sp>
      <p:sp>
        <p:nvSpPr>
          <p:cNvPr id="89" name="Скругленный прямоугольник 88"/>
          <p:cNvSpPr/>
          <p:nvPr/>
        </p:nvSpPr>
        <p:spPr>
          <a:xfrm>
            <a:off x="8183576" y="4991232"/>
            <a:ext cx="828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38 371,5</a:t>
            </a:r>
            <a:endParaRPr lang="ru-RU" sz="1000" dirty="0">
              <a:solidFill>
                <a:schemeClr val="tx1"/>
              </a:solidFill>
            </a:endParaRPr>
          </a:p>
        </p:txBody>
      </p:sp>
      <p:sp>
        <p:nvSpPr>
          <p:cNvPr id="90" name="Скругленный прямоугольник 89"/>
          <p:cNvSpPr/>
          <p:nvPr/>
        </p:nvSpPr>
        <p:spPr>
          <a:xfrm>
            <a:off x="819681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3 545,1 </a:t>
            </a:r>
          </a:p>
        </p:txBody>
      </p:sp>
      <p:sp>
        <p:nvSpPr>
          <p:cNvPr id="91" name="Скругленный прямоугольник 90"/>
          <p:cNvSpPr/>
          <p:nvPr/>
        </p:nvSpPr>
        <p:spPr>
          <a:xfrm>
            <a:off x="8208496" y="2132856"/>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9 764,8</a:t>
            </a:r>
            <a:endParaRPr lang="ru-RU" sz="1000" dirty="0">
              <a:solidFill>
                <a:schemeClr val="tx1"/>
              </a:solidFill>
            </a:endParaRPr>
          </a:p>
        </p:txBody>
      </p:sp>
      <p:sp>
        <p:nvSpPr>
          <p:cNvPr id="94" name="Скругленный прямоугольник 93"/>
          <p:cNvSpPr/>
          <p:nvPr/>
        </p:nvSpPr>
        <p:spPr>
          <a:xfrm>
            <a:off x="7328719" y="678103"/>
            <a:ext cx="1692000"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rPr>
              <a:t>Объем расходов                на 2024 год (тыс. руб.)</a:t>
            </a:r>
            <a:endParaRPr lang="ru-RU" sz="900" b="1" dirty="0">
              <a:solidFill>
                <a:sysClr val="windowText" lastClr="000000"/>
              </a:solidFill>
            </a:endParaRPr>
          </a:p>
        </p:txBody>
      </p:sp>
      <p:sp>
        <p:nvSpPr>
          <p:cNvPr id="95" name="Скругленный прямоугольник 94"/>
          <p:cNvSpPr/>
          <p:nvPr/>
        </p:nvSpPr>
        <p:spPr>
          <a:xfrm>
            <a:off x="8228719"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3" name="Номер слайда 2"/>
          <p:cNvSpPr>
            <a:spLocks noGrp="1"/>
          </p:cNvSpPr>
          <p:nvPr>
            <p:ph type="sldNum" sz="quarter" idx="12"/>
          </p:nvPr>
        </p:nvSpPr>
        <p:spPr>
          <a:xfrm>
            <a:off x="8158942" y="6492875"/>
            <a:ext cx="1006489" cy="365125"/>
          </a:xfrm>
        </p:spPr>
        <p:txBody>
          <a:bodyPr/>
          <a:lstStyle/>
          <a:p>
            <a:pPr>
              <a:defRPr/>
            </a:pPr>
            <a:fld id="{667CCBFA-BFB9-4E9F-B6F6-694D72409F22}" type="slidenum">
              <a:rPr lang="ru-RU" smtClean="0">
                <a:solidFill>
                  <a:prstClr val="black"/>
                </a:solidFill>
              </a:rPr>
              <a:pPr>
                <a:defRPr/>
              </a:pPr>
              <a:t>34</a:t>
            </a:fld>
            <a:endParaRPr lang="ru-RU" dirty="0">
              <a:solidFill>
                <a:prstClr val="black"/>
              </a:solidFill>
            </a:endParaRPr>
          </a:p>
        </p:txBody>
      </p:sp>
      <p:sp>
        <p:nvSpPr>
          <p:cNvPr id="69" name="TextBox 6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6302068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Скругленный прямоугольник 61"/>
          <p:cNvSpPr/>
          <p:nvPr/>
        </p:nvSpPr>
        <p:spPr>
          <a:xfrm>
            <a:off x="101545" y="4361741"/>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101545" y="494207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327838" y="495538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101545" y="530211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Пособия учащимся, нуждающимся в приобретении проездных билетов</a:t>
            </a:r>
          </a:p>
        </p:txBody>
      </p:sp>
      <p:sp>
        <p:nvSpPr>
          <p:cNvPr id="67" name="Скругленный прямоугольник 66"/>
          <p:cNvSpPr/>
          <p:nvPr/>
        </p:nvSpPr>
        <p:spPr>
          <a:xfrm>
            <a:off x="2327838" y="531542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30.07.2013 № 50 «Об образовании в Чувашской Республике»</a:t>
            </a:r>
          </a:p>
        </p:txBody>
      </p:sp>
      <p:sp>
        <p:nvSpPr>
          <p:cNvPr id="69" name="Скругленный прямоугольник 68"/>
          <p:cNvSpPr/>
          <p:nvPr/>
        </p:nvSpPr>
        <p:spPr>
          <a:xfrm>
            <a:off x="6510643" y="494773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3 700 чел.</a:t>
            </a:r>
            <a:endParaRPr lang="ru-RU" sz="1000" dirty="0">
              <a:solidFill>
                <a:schemeClr val="tx1"/>
              </a:solidFill>
            </a:endParaRPr>
          </a:p>
        </p:txBody>
      </p:sp>
      <p:sp>
        <p:nvSpPr>
          <p:cNvPr id="71" name="Скругленный прямоугольник 70"/>
          <p:cNvSpPr/>
          <p:nvPr/>
        </p:nvSpPr>
        <p:spPr>
          <a:xfrm>
            <a:off x="6510643" y="530777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628 чел.</a:t>
            </a:r>
          </a:p>
        </p:txBody>
      </p:sp>
      <p:sp>
        <p:nvSpPr>
          <p:cNvPr id="72" name="Скругленный прямоугольник 71"/>
          <p:cNvSpPr/>
          <p:nvPr/>
        </p:nvSpPr>
        <p:spPr>
          <a:xfrm>
            <a:off x="101545" y="4561799"/>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327838" y="4575106"/>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510643" y="456745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9 500 сем.</a:t>
            </a:r>
            <a:endParaRPr lang="ru-RU" sz="1000" dirty="0">
              <a:solidFill>
                <a:schemeClr val="tx1"/>
              </a:solidFill>
            </a:endParaRPr>
          </a:p>
        </p:txBody>
      </p:sp>
      <p:sp>
        <p:nvSpPr>
          <p:cNvPr id="32" name="Скругленный прямоугольник 31"/>
          <p:cNvSpPr/>
          <p:nvPr/>
        </p:nvSpPr>
        <p:spPr>
          <a:xfrm>
            <a:off x="101545" y="569812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101545" y="634619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327838" y="635950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a:t>Постановления Кабинета Министров Чувашской Республики от 24.07.2002 № 202, от 24.10.2011 № 446 «Об утверждении Порядка возмещения части затрат на уплату процентов по ипотечным кредитам (займам)…»</a:t>
            </a:r>
          </a:p>
        </p:txBody>
      </p:sp>
      <p:sp>
        <p:nvSpPr>
          <p:cNvPr id="35" name="Скругленный прямоугольник 34"/>
          <p:cNvSpPr/>
          <p:nvPr/>
        </p:nvSpPr>
        <p:spPr>
          <a:xfrm>
            <a:off x="6510643" y="635185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472 сем.</a:t>
            </a:r>
          </a:p>
        </p:txBody>
      </p:sp>
      <p:sp>
        <p:nvSpPr>
          <p:cNvPr id="36" name="Скругленный прямоугольник 35"/>
          <p:cNvSpPr/>
          <p:nvPr/>
        </p:nvSpPr>
        <p:spPr>
          <a:xfrm>
            <a:off x="101545" y="5937506"/>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327838" y="5950813"/>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a:t>
            </a:r>
            <a:r>
              <a:rPr lang="ru-RU" sz="700" dirty="0" smtClean="0">
                <a:solidFill>
                  <a:schemeClr val="tx1"/>
                </a:solidFill>
              </a:rPr>
              <a:t>ЧР </a:t>
            </a:r>
            <a:r>
              <a:rPr lang="ru-RU" sz="700" dirty="0">
                <a:solidFill>
                  <a:schemeClr val="tx1"/>
                </a:solidFill>
              </a:rPr>
              <a:t>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510643" y="5943161"/>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453 сем. </a:t>
            </a:r>
            <a:endParaRPr lang="ru-RU" sz="1000" dirty="0">
              <a:solidFill>
                <a:schemeClr val="tx1"/>
              </a:solidFill>
            </a:endParaRPr>
          </a:p>
        </p:txBody>
      </p:sp>
      <p:sp>
        <p:nvSpPr>
          <p:cNvPr id="41" name="Скругленный прямоугольник 40"/>
          <p:cNvSpPr/>
          <p:nvPr/>
        </p:nvSpPr>
        <p:spPr>
          <a:xfrm>
            <a:off x="7455954" y="2224477"/>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242 136,1</a:t>
            </a:r>
          </a:p>
        </p:txBody>
      </p:sp>
      <p:sp>
        <p:nvSpPr>
          <p:cNvPr id="43" name="Скругленный прямоугольник 42"/>
          <p:cNvSpPr/>
          <p:nvPr/>
        </p:nvSpPr>
        <p:spPr>
          <a:xfrm>
            <a:off x="93532" y="2147392"/>
            <a:ext cx="2146126" cy="5744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компенсация расходов на содержание ребенка, </a:t>
            </a:r>
            <a:r>
              <a:rPr lang="ru-RU" sz="800" dirty="0" smtClean="0">
                <a:solidFill>
                  <a:schemeClr val="tx1"/>
                </a:solidFill>
              </a:rPr>
              <a:t>выплачиваемая опекунам </a:t>
            </a:r>
            <a:r>
              <a:rPr lang="ru-RU" sz="800" dirty="0">
                <a:solidFill>
                  <a:schemeClr val="tx1"/>
                </a:solidFill>
              </a:rPr>
              <a:t>(попечителям), приемным родителям, патронатным воспитателям   </a:t>
            </a:r>
          </a:p>
        </p:txBody>
      </p:sp>
      <p:sp>
        <p:nvSpPr>
          <p:cNvPr id="44" name="Скругленный прямоугольник 43"/>
          <p:cNvSpPr/>
          <p:nvPr/>
        </p:nvSpPr>
        <p:spPr>
          <a:xfrm>
            <a:off x="101545" y="1197339"/>
            <a:ext cx="8928992" cy="21543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9" name="Скругленный прямоугольник 48"/>
          <p:cNvSpPr/>
          <p:nvPr/>
        </p:nvSpPr>
        <p:spPr>
          <a:xfrm>
            <a:off x="86381" y="2738344"/>
            <a:ext cx="2146126" cy="482887"/>
          </a:xfrm>
          <a:prstGeom prst="roundRect">
            <a:avLst>
              <a:gd name="adj" fmla="val 1960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полноценным питанием беременных женщин, кормящих матерей, а также детей в возрасте до трех лет</a:t>
            </a:r>
          </a:p>
        </p:txBody>
      </p:sp>
      <p:sp>
        <p:nvSpPr>
          <p:cNvPr id="50" name="Скругленный прямоугольник 49"/>
          <p:cNvSpPr/>
          <p:nvPr/>
        </p:nvSpPr>
        <p:spPr>
          <a:xfrm>
            <a:off x="2323756" y="2717801"/>
            <a:ext cx="4116372" cy="47350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ЧР от 27.09.2007 № 238 «О порядке обеспечения полноценным питанием беременных женщин, кормящих матерей, а также детей в возрасте от двух до трех лет в семьях со среднедушевым доходом, не превышающим величину прожиточного минимума, установленную на территории Чувашской Республики»</a:t>
            </a:r>
          </a:p>
        </p:txBody>
      </p:sp>
      <p:sp>
        <p:nvSpPr>
          <p:cNvPr id="51" name="Скругленный прямоугольник 50"/>
          <p:cNvSpPr/>
          <p:nvPr/>
        </p:nvSpPr>
        <p:spPr>
          <a:xfrm>
            <a:off x="2327834" y="2240168"/>
            <a:ext cx="4116372" cy="4127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just"/>
            <a:r>
              <a:rPr lang="ru-RU" sz="700" dirty="0">
                <a:solidFill>
                  <a:prstClr val="black"/>
                </a:solidFill>
              </a:rPr>
              <a:t>Федеральный закон от 19.05.1995 № 81-ФЗ «О государственных пособиях гражданам, имеющим детей», Закон Чувашской Республики от 24.11.2004 № 48 «О социальной поддержке детей в Чувашской Республике» </a:t>
            </a:r>
          </a:p>
        </p:txBody>
      </p:sp>
      <p:sp>
        <p:nvSpPr>
          <p:cNvPr id="55" name="Скругленный прямоугольник 54"/>
          <p:cNvSpPr/>
          <p:nvPr/>
        </p:nvSpPr>
        <p:spPr>
          <a:xfrm>
            <a:off x="7471884" y="277395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22 </a:t>
            </a:r>
            <a:r>
              <a:rPr lang="ru-RU" sz="900" dirty="0" smtClean="0"/>
              <a:t>452,8 </a:t>
            </a:r>
            <a:endParaRPr lang="ru-RU" sz="900" dirty="0">
              <a:solidFill>
                <a:schemeClr val="tx1"/>
              </a:solidFill>
            </a:endParaRPr>
          </a:p>
        </p:txBody>
      </p:sp>
      <p:sp>
        <p:nvSpPr>
          <p:cNvPr id="57" name="Скругленный прямоугольник 56"/>
          <p:cNvSpPr/>
          <p:nvPr/>
        </p:nvSpPr>
        <p:spPr>
          <a:xfrm>
            <a:off x="86381" y="324343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333030" y="3241841"/>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471884" y="3249008"/>
            <a:ext cx="794698"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143 553,6</a:t>
            </a:r>
          </a:p>
        </p:txBody>
      </p:sp>
      <p:sp>
        <p:nvSpPr>
          <p:cNvPr id="54" name="Скругленный прямоугольник 53"/>
          <p:cNvSpPr/>
          <p:nvPr/>
        </p:nvSpPr>
        <p:spPr>
          <a:xfrm>
            <a:off x="6492643" y="2224477"/>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2 549 чел.</a:t>
            </a:r>
            <a:endParaRPr lang="ru-RU" sz="1000" dirty="0">
              <a:solidFill>
                <a:schemeClr val="tx1"/>
              </a:solidFill>
            </a:endParaRPr>
          </a:p>
        </p:txBody>
      </p:sp>
      <p:sp>
        <p:nvSpPr>
          <p:cNvPr id="61" name="Скругленный прямоугольник 60"/>
          <p:cNvSpPr/>
          <p:nvPr/>
        </p:nvSpPr>
        <p:spPr>
          <a:xfrm>
            <a:off x="6510643" y="2778565"/>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695 чел. </a:t>
            </a:r>
            <a:endParaRPr lang="ru-RU" sz="1000" dirty="0">
              <a:solidFill>
                <a:schemeClr val="tx1"/>
              </a:solidFill>
            </a:endParaRPr>
          </a:p>
        </p:txBody>
      </p:sp>
      <p:sp>
        <p:nvSpPr>
          <p:cNvPr id="65" name="Скругленный прямоугольник 64"/>
          <p:cNvSpPr/>
          <p:nvPr/>
        </p:nvSpPr>
        <p:spPr>
          <a:xfrm>
            <a:off x="6510643" y="3249008"/>
            <a:ext cx="900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a:t>
            </a:r>
            <a:r>
              <a:rPr lang="ru-RU" sz="1000" dirty="0" smtClean="0">
                <a:solidFill>
                  <a:schemeClr val="tx1"/>
                </a:solidFill>
              </a:rPr>
              <a:t> 250 чел.</a:t>
            </a:r>
            <a:endParaRPr lang="ru-RU" sz="1000" dirty="0">
              <a:solidFill>
                <a:schemeClr val="tx1"/>
              </a:solidFill>
            </a:endParaRPr>
          </a:p>
        </p:txBody>
      </p:sp>
      <p:sp>
        <p:nvSpPr>
          <p:cNvPr id="77" name="Скругленный прямоугольник 76"/>
          <p:cNvSpPr/>
          <p:nvPr/>
        </p:nvSpPr>
        <p:spPr>
          <a:xfrm>
            <a:off x="7471884" y="4567454"/>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79 456,4</a:t>
            </a:r>
          </a:p>
        </p:txBody>
      </p:sp>
      <p:sp>
        <p:nvSpPr>
          <p:cNvPr id="79" name="Скругленный прямоугольник 78"/>
          <p:cNvSpPr/>
          <p:nvPr/>
        </p:nvSpPr>
        <p:spPr>
          <a:xfrm>
            <a:off x="7471884" y="49393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225 322,2</a:t>
            </a:r>
          </a:p>
        </p:txBody>
      </p:sp>
      <p:sp>
        <p:nvSpPr>
          <p:cNvPr id="81" name="Скругленный прямоугольник 80"/>
          <p:cNvSpPr/>
          <p:nvPr/>
        </p:nvSpPr>
        <p:spPr>
          <a:xfrm>
            <a:off x="7471884" y="530777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2 004,3</a:t>
            </a:r>
            <a:endParaRPr lang="ru-RU" sz="1000" dirty="0">
              <a:solidFill>
                <a:schemeClr val="tx1"/>
              </a:solidFill>
            </a:endParaRPr>
          </a:p>
        </p:txBody>
      </p:sp>
      <p:sp>
        <p:nvSpPr>
          <p:cNvPr id="83" name="Скругленный прямоугольник 82"/>
          <p:cNvSpPr/>
          <p:nvPr/>
        </p:nvSpPr>
        <p:spPr>
          <a:xfrm>
            <a:off x="7471884" y="594316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409 392,0</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53142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87431" y="657371"/>
            <a:ext cx="216024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319679" y="670678"/>
            <a:ext cx="4124527" cy="382693"/>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3" name="Скругленный прямоугольник 92"/>
          <p:cNvSpPr/>
          <p:nvPr/>
        </p:nvSpPr>
        <p:spPr>
          <a:xfrm>
            <a:off x="6492643" y="657371"/>
            <a:ext cx="93600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68" name="Скругленный прямоугольник 67"/>
          <p:cNvSpPr/>
          <p:nvPr/>
        </p:nvSpPr>
        <p:spPr>
          <a:xfrm>
            <a:off x="101545" y="1441903"/>
            <a:ext cx="2146126" cy="64865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выплата, назначаемая при рождении (усыновлении) третьего или последующих детей до достижения ребенком возраста 3 лет</a:t>
            </a:r>
          </a:p>
        </p:txBody>
      </p:sp>
      <p:sp>
        <p:nvSpPr>
          <p:cNvPr id="70" name="Скругленный прямоугольник 69"/>
          <p:cNvSpPr/>
          <p:nvPr/>
        </p:nvSpPr>
        <p:spPr>
          <a:xfrm>
            <a:off x="2302970" y="1420736"/>
            <a:ext cx="4126361" cy="7579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Указ Президента Российской Федерации от 07.05.2012 № 606 «О мерах по реализации демографической политики РФ», Указ Главы Чувашской Республики от 29.11.2017 № 123 «О ежемесячной денежной выплате семьям в случае рождения (усыновления) третьего ребенка или последующих детей», постановление Кабинета Министров Чувашской Республики от 07.12.2017 №  482 «Об утверждении Порядка и условий назначения и предоставления ежемесячной денежной выплаты семьям в случае рождения (усыновления) после 31 декабря 2016 г. третьего ребенка или последующих детей»</a:t>
            </a:r>
          </a:p>
        </p:txBody>
      </p:sp>
      <p:sp>
        <p:nvSpPr>
          <p:cNvPr id="75" name="Скругленный прямоугольник 74"/>
          <p:cNvSpPr/>
          <p:nvPr/>
        </p:nvSpPr>
        <p:spPr>
          <a:xfrm>
            <a:off x="6510643" y="1514291"/>
            <a:ext cx="900000" cy="5239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2 540 чел.</a:t>
            </a:r>
          </a:p>
          <a:p>
            <a:endParaRPr lang="ru-RU" sz="1000" i="1" dirty="0">
              <a:solidFill>
                <a:schemeClr val="tx1"/>
              </a:solidFill>
            </a:endParaRPr>
          </a:p>
        </p:txBody>
      </p:sp>
      <p:sp>
        <p:nvSpPr>
          <p:cNvPr id="76" name="Скругленный прямоугольник 75"/>
          <p:cNvSpPr/>
          <p:nvPr/>
        </p:nvSpPr>
        <p:spPr>
          <a:xfrm>
            <a:off x="7471884" y="1514292"/>
            <a:ext cx="794698" cy="5465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265 599,4</a:t>
            </a:r>
          </a:p>
        </p:txBody>
      </p:sp>
      <p:sp>
        <p:nvSpPr>
          <p:cNvPr id="56" name="Скругленный прямоугольник 55"/>
          <p:cNvSpPr/>
          <p:nvPr/>
        </p:nvSpPr>
        <p:spPr>
          <a:xfrm>
            <a:off x="86381" y="3587094"/>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60" name="Скругленный прямоугольник 59"/>
          <p:cNvSpPr/>
          <p:nvPr/>
        </p:nvSpPr>
        <p:spPr>
          <a:xfrm>
            <a:off x="2327834" y="359902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78" name="Скругленный прямоугольник 77"/>
          <p:cNvSpPr/>
          <p:nvPr/>
        </p:nvSpPr>
        <p:spPr>
          <a:xfrm>
            <a:off x="6510643" y="3573016"/>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436 чел.</a:t>
            </a:r>
            <a:endParaRPr lang="ru-RU" sz="1000" dirty="0">
              <a:solidFill>
                <a:schemeClr val="tx1"/>
              </a:solidFill>
            </a:endParaRPr>
          </a:p>
        </p:txBody>
      </p:sp>
      <p:sp>
        <p:nvSpPr>
          <p:cNvPr id="80" name="Скругленный прямоугольник 79"/>
          <p:cNvSpPr/>
          <p:nvPr/>
        </p:nvSpPr>
        <p:spPr>
          <a:xfrm>
            <a:off x="7471884" y="357967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50" dirty="0" smtClean="0">
                <a:solidFill>
                  <a:schemeClr val="tx1"/>
                </a:solidFill>
              </a:rPr>
              <a:t>1 175 522,5</a:t>
            </a:r>
            <a:endParaRPr lang="ru-RU" sz="850" dirty="0">
              <a:solidFill>
                <a:schemeClr val="tx1"/>
              </a:solidFill>
            </a:endParaRPr>
          </a:p>
        </p:txBody>
      </p:sp>
      <p:sp>
        <p:nvSpPr>
          <p:cNvPr id="82" name="Скругленный прямоугольник 81"/>
          <p:cNvSpPr/>
          <p:nvPr/>
        </p:nvSpPr>
        <p:spPr>
          <a:xfrm>
            <a:off x="87431" y="3948472"/>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жилыми помещениями многодетных семей, имеющих пять и более несовершеннолетних детей </a:t>
            </a:r>
          </a:p>
        </p:txBody>
      </p:sp>
      <p:sp>
        <p:nvSpPr>
          <p:cNvPr id="84" name="Скругленный прямоугольник 83"/>
          <p:cNvSpPr/>
          <p:nvPr/>
        </p:nvSpPr>
        <p:spPr>
          <a:xfrm>
            <a:off x="2327834" y="3950339"/>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17.10.2005 № 42 «О регулировании жилищных отношений»</a:t>
            </a:r>
          </a:p>
        </p:txBody>
      </p:sp>
      <p:sp>
        <p:nvSpPr>
          <p:cNvPr id="86" name="Скругленный прямоугольник 85"/>
          <p:cNvSpPr/>
          <p:nvPr/>
        </p:nvSpPr>
        <p:spPr>
          <a:xfrm>
            <a:off x="6510643" y="3933056"/>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158 сем.</a:t>
            </a:r>
            <a:endParaRPr lang="ru-RU" sz="1000" dirty="0">
              <a:solidFill>
                <a:schemeClr val="tx1"/>
              </a:solidFill>
            </a:endParaRPr>
          </a:p>
        </p:txBody>
      </p:sp>
      <p:sp>
        <p:nvSpPr>
          <p:cNvPr id="94" name="Скругленный прямоугольник 93"/>
          <p:cNvSpPr/>
          <p:nvPr/>
        </p:nvSpPr>
        <p:spPr>
          <a:xfrm>
            <a:off x="7471884" y="3939716"/>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982 202,0</a:t>
            </a:r>
          </a:p>
        </p:txBody>
      </p:sp>
      <p:sp>
        <p:nvSpPr>
          <p:cNvPr id="98" name="Скругленный прямоугольник 97"/>
          <p:cNvSpPr/>
          <p:nvPr/>
        </p:nvSpPr>
        <p:spPr>
          <a:xfrm>
            <a:off x="7494800" y="937470"/>
            <a:ext cx="771782" cy="21649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99" name="Скругленный прямоугольник 98"/>
          <p:cNvSpPr/>
          <p:nvPr/>
        </p:nvSpPr>
        <p:spPr>
          <a:xfrm>
            <a:off x="7471884" y="584720"/>
            <a:ext cx="1589397" cy="32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2024 год (тыс. руб.)</a:t>
            </a:r>
            <a:endParaRPr lang="ru-RU" sz="900" b="1" dirty="0">
              <a:solidFill>
                <a:sysClr val="windowText" lastClr="000000"/>
              </a:solidFill>
            </a:endParaRPr>
          </a:p>
        </p:txBody>
      </p:sp>
      <p:sp>
        <p:nvSpPr>
          <p:cNvPr id="100" name="Скругленный прямоугольник 99"/>
          <p:cNvSpPr/>
          <p:nvPr/>
        </p:nvSpPr>
        <p:spPr>
          <a:xfrm>
            <a:off x="8293695" y="937470"/>
            <a:ext cx="767586" cy="2164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85" name="Скругленный прямоугольник 84"/>
          <p:cNvSpPr/>
          <p:nvPr/>
        </p:nvSpPr>
        <p:spPr>
          <a:xfrm>
            <a:off x="7471884" y="635185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5 827,9</a:t>
            </a:r>
          </a:p>
        </p:txBody>
      </p:sp>
      <p:sp>
        <p:nvSpPr>
          <p:cNvPr id="101" name="Скругленный прямоугольник 100"/>
          <p:cNvSpPr/>
          <p:nvPr/>
        </p:nvSpPr>
        <p:spPr>
          <a:xfrm>
            <a:off x="8301942" y="2224477"/>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solidFill>
                  <a:schemeClr val="tx1"/>
                </a:solidFill>
              </a:rPr>
              <a:t>242 106, 6</a:t>
            </a:r>
          </a:p>
        </p:txBody>
      </p:sp>
      <p:sp>
        <p:nvSpPr>
          <p:cNvPr id="102" name="Скругленный прямоугольник 101"/>
          <p:cNvSpPr/>
          <p:nvPr/>
        </p:nvSpPr>
        <p:spPr>
          <a:xfrm>
            <a:off x="8293695" y="2780968"/>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22 </a:t>
            </a:r>
            <a:r>
              <a:rPr lang="ru-RU" sz="900" dirty="0" smtClean="0"/>
              <a:t>452,8 </a:t>
            </a:r>
            <a:endParaRPr lang="ru-RU" sz="900" dirty="0">
              <a:solidFill>
                <a:schemeClr val="tx1"/>
              </a:solidFill>
            </a:endParaRPr>
          </a:p>
        </p:txBody>
      </p:sp>
      <p:sp>
        <p:nvSpPr>
          <p:cNvPr id="103" name="Скругленный прямоугольник 102"/>
          <p:cNvSpPr/>
          <p:nvPr/>
        </p:nvSpPr>
        <p:spPr>
          <a:xfrm>
            <a:off x="8293695" y="3249007"/>
            <a:ext cx="794698"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143 553,2</a:t>
            </a:r>
          </a:p>
        </p:txBody>
      </p:sp>
      <p:sp>
        <p:nvSpPr>
          <p:cNvPr id="105" name="Скругленный прямоугольник 104"/>
          <p:cNvSpPr/>
          <p:nvPr/>
        </p:nvSpPr>
        <p:spPr>
          <a:xfrm>
            <a:off x="8293695" y="4567453"/>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78 199,2</a:t>
            </a:r>
          </a:p>
        </p:txBody>
      </p:sp>
      <p:sp>
        <p:nvSpPr>
          <p:cNvPr id="106" name="Скругленный прямоугольник 105"/>
          <p:cNvSpPr/>
          <p:nvPr/>
        </p:nvSpPr>
        <p:spPr>
          <a:xfrm>
            <a:off x="8293695" y="4939367"/>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225 318,8 </a:t>
            </a:r>
          </a:p>
        </p:txBody>
      </p:sp>
      <p:sp>
        <p:nvSpPr>
          <p:cNvPr id="107" name="Скругленный прямоугольник 106"/>
          <p:cNvSpPr/>
          <p:nvPr/>
        </p:nvSpPr>
        <p:spPr>
          <a:xfrm>
            <a:off x="8293695" y="530776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1 531,2</a:t>
            </a:r>
            <a:endParaRPr lang="ru-RU" sz="1000" dirty="0">
              <a:solidFill>
                <a:schemeClr val="tx1"/>
              </a:solidFill>
            </a:endParaRPr>
          </a:p>
        </p:txBody>
      </p:sp>
      <p:sp>
        <p:nvSpPr>
          <p:cNvPr id="108" name="Скругленный прямоугольник 107"/>
          <p:cNvSpPr/>
          <p:nvPr/>
        </p:nvSpPr>
        <p:spPr>
          <a:xfrm>
            <a:off x="8293695" y="5943160"/>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408 746,7</a:t>
            </a:r>
            <a:endParaRPr lang="ru-RU" sz="1000" dirty="0">
              <a:solidFill>
                <a:schemeClr val="tx1"/>
              </a:solidFill>
            </a:endParaRPr>
          </a:p>
        </p:txBody>
      </p:sp>
      <p:sp>
        <p:nvSpPr>
          <p:cNvPr id="109" name="Скругленный прямоугольник 108"/>
          <p:cNvSpPr/>
          <p:nvPr/>
        </p:nvSpPr>
        <p:spPr>
          <a:xfrm>
            <a:off x="8293695" y="1514290"/>
            <a:ext cx="794698" cy="54655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solidFill>
                  <a:schemeClr val="tx1"/>
                </a:solidFill>
              </a:rPr>
              <a:t>265 582,5 </a:t>
            </a:r>
          </a:p>
        </p:txBody>
      </p:sp>
      <p:sp>
        <p:nvSpPr>
          <p:cNvPr id="110" name="Скругленный прямоугольник 109"/>
          <p:cNvSpPr/>
          <p:nvPr/>
        </p:nvSpPr>
        <p:spPr>
          <a:xfrm>
            <a:off x="8293695" y="3579675"/>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50" dirty="0" smtClean="0">
                <a:solidFill>
                  <a:schemeClr val="tx1"/>
                </a:solidFill>
              </a:rPr>
              <a:t>1 173 598,9</a:t>
            </a:r>
            <a:endParaRPr lang="ru-RU" sz="850" dirty="0">
              <a:solidFill>
                <a:schemeClr val="tx1"/>
              </a:solidFill>
            </a:endParaRPr>
          </a:p>
        </p:txBody>
      </p:sp>
      <p:sp>
        <p:nvSpPr>
          <p:cNvPr id="111" name="Скругленный прямоугольник 110"/>
          <p:cNvSpPr/>
          <p:nvPr/>
        </p:nvSpPr>
        <p:spPr>
          <a:xfrm>
            <a:off x="8293695" y="3939715"/>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982 173,2</a:t>
            </a:r>
            <a:endParaRPr lang="ru-RU" sz="900" dirty="0">
              <a:solidFill>
                <a:schemeClr val="tx1"/>
              </a:solidFill>
            </a:endParaRPr>
          </a:p>
        </p:txBody>
      </p:sp>
      <p:sp>
        <p:nvSpPr>
          <p:cNvPr id="112" name="Скругленный прямоугольник 111"/>
          <p:cNvSpPr/>
          <p:nvPr/>
        </p:nvSpPr>
        <p:spPr>
          <a:xfrm>
            <a:off x="8293695" y="635184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5 738,3</a:t>
            </a:r>
            <a:endParaRPr lang="ru-RU" sz="1000" dirty="0">
              <a:solidFill>
                <a:schemeClr val="tx1"/>
              </a:solidFill>
            </a:endParaRPr>
          </a:p>
        </p:txBody>
      </p:sp>
      <p:sp>
        <p:nvSpPr>
          <p:cNvPr id="3" name="Номер слайда 2"/>
          <p:cNvSpPr>
            <a:spLocks noGrp="1"/>
          </p:cNvSpPr>
          <p:nvPr>
            <p:ph type="sldNum" sz="quarter" idx="12"/>
          </p:nvPr>
        </p:nvSpPr>
        <p:spPr>
          <a:xfrm>
            <a:off x="8187799" y="6531438"/>
            <a:ext cx="1006489" cy="365125"/>
          </a:xfrm>
        </p:spPr>
        <p:txBody>
          <a:bodyPr/>
          <a:lstStyle/>
          <a:p>
            <a:pPr>
              <a:defRPr/>
            </a:pPr>
            <a:fld id="{667CCBFA-BFB9-4E9F-B6F6-694D72409F22}" type="slidenum">
              <a:rPr lang="ru-RU" smtClean="0"/>
              <a:pPr>
                <a:defRPr/>
              </a:pPr>
              <a:t>35</a:t>
            </a:fld>
            <a:endParaRPr lang="ru-RU" dirty="0"/>
          </a:p>
        </p:txBody>
      </p:sp>
    </p:spTree>
    <p:extLst>
      <p:ext uri="{BB962C8B-B14F-4D97-AF65-F5344CB8AC3E}">
        <p14:creationId xmlns:p14="http://schemas.microsoft.com/office/powerpoint/2010/main" val="2336938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36</a:t>
            </a:fld>
            <a:endParaRPr lang="ru-RU" dirty="0"/>
          </a:p>
        </p:txBody>
      </p:sp>
      <p:graphicFrame>
        <p:nvGraphicFramePr>
          <p:cNvPr id="4" name="Диаграмма 3"/>
          <p:cNvGraphicFramePr/>
          <p:nvPr>
            <p:extLst>
              <p:ext uri="{D42A27DB-BD31-4B8C-83A1-F6EECF244321}">
                <p14:modId xmlns:p14="http://schemas.microsoft.com/office/powerpoint/2010/main" val="3944541191"/>
              </p:ext>
            </p:extLst>
          </p:nvPr>
        </p:nvGraphicFramePr>
        <p:xfrm>
          <a:off x="107504" y="1556792"/>
          <a:ext cx="885698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107504" y="1268760"/>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465589410"/>
              </p:ext>
            </p:extLst>
          </p:nvPr>
        </p:nvGraphicFramePr>
        <p:xfrm>
          <a:off x="1691680" y="980728"/>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8580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2024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2024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2 306,8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2 </a:t>
                      </a:r>
                      <a:r>
                        <a:rPr lang="ru-RU" sz="1300" dirty="0" smtClean="0">
                          <a:latin typeface="Times New Roman" panose="02020603050405020304" pitchFamily="18" charset="0"/>
                          <a:cs typeface="Times New Roman" panose="02020603050405020304" pitchFamily="18" charset="0"/>
                        </a:rPr>
                        <a:t>306</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8</a:t>
                      </a: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10 </a:t>
                      </a:r>
                      <a:r>
                        <a:rPr lang="ru-RU" sz="1300" dirty="0" smtClean="0">
                          <a:latin typeface="Times New Roman" panose="02020603050405020304" pitchFamily="18" charset="0"/>
                          <a:cs typeface="Times New Roman" panose="02020603050405020304" pitchFamily="18" charset="0"/>
                        </a:rPr>
                        <a:t>920</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6</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10 </a:t>
                      </a:r>
                      <a:r>
                        <a:rPr lang="ru-RU" sz="1300" dirty="0" smtClean="0">
                          <a:latin typeface="Times New Roman" panose="02020603050405020304" pitchFamily="18" charset="0"/>
                          <a:cs typeface="Times New Roman" panose="02020603050405020304" pitchFamily="18" charset="0"/>
                        </a:rPr>
                        <a:t>511</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96,3</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18 483,7</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18 466,5</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99,9</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1 685,3</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1 680,8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99,7</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33 396,4</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32 965,9</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 98,7</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678092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660232" y="1219267"/>
            <a:ext cx="2232248" cy="3130034"/>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lvl="0"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муниципальным образованиям Чувашской Республики рассчитывается  в соответствии с методикой, установленной Законом Чувашской Республики от 16 ноября 2021 г. № 81    </a:t>
            </a:r>
            <a:r>
              <a:rPr lang="ru-RU" sz="1100" dirty="0" smtClean="0">
                <a:solidFill>
                  <a:prstClr val="black"/>
                </a:solidFill>
                <a:latin typeface="Times New Roman" panose="02020603050405020304" pitchFamily="18" charset="0"/>
                <a:cs typeface="Times New Roman" panose="02020603050405020304" pitchFamily="18" charset="0"/>
              </a:rPr>
              <a:t>                </a:t>
            </a:r>
            <a:r>
              <a:rPr lang="ru-RU" sz="1100" dirty="0">
                <a:solidFill>
                  <a:prstClr val="black"/>
                </a:solidFill>
                <a:latin typeface="Times New Roman" panose="02020603050405020304" pitchFamily="18" charset="0"/>
                <a:cs typeface="Times New Roman" panose="02020603050405020304" pitchFamily="18" charset="0"/>
              </a:rPr>
              <a:t>«О регулировании бюджетных правоотношений в Чувашской Республике»:</a:t>
            </a:r>
          </a:p>
          <a:p>
            <a:pPr lvl="0" algn="just"/>
            <a:endParaRPr lang="ru-RU" sz="1100" dirty="0">
              <a:solidFill>
                <a:prstClr val="black"/>
              </a:solidFill>
              <a:latin typeface="Times New Roman" panose="02020603050405020304" pitchFamily="18" charset="0"/>
              <a:cs typeface="Times New Roman" panose="02020603050405020304" pitchFamily="18" charset="0"/>
            </a:endParaRPr>
          </a:p>
          <a:p>
            <a:pPr marL="171450" lvl="0" indent="-171450" algn="just">
              <a:buFontTx/>
              <a:buChar char="-"/>
            </a:pPr>
            <a:r>
              <a:rPr lang="ru-RU" sz="1050" dirty="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округов (городских округов) – приложение № 2 к </a:t>
            </a:r>
            <a:r>
              <a:rPr lang="ru-RU" sz="1050" dirty="0" smtClean="0">
                <a:solidFill>
                  <a:prstClr val="black"/>
                </a:solidFill>
                <a:latin typeface="Times New Roman" panose="02020603050405020304" pitchFamily="18" charset="0"/>
                <a:cs typeface="Times New Roman" panose="02020603050405020304" pitchFamily="18" charset="0"/>
              </a:rPr>
              <a:t>закону</a:t>
            </a:r>
            <a:r>
              <a:rPr lang="ru-RU" sz="1050" dirty="0">
                <a:solidFill>
                  <a:prstClr val="black"/>
                </a:solidFill>
                <a:latin typeface="Times New Roman" panose="02020603050405020304" pitchFamily="18" charset="0"/>
                <a:cs typeface="Times New Roman" panose="02020603050405020304" pitchFamily="18" charset="0"/>
              </a:rPr>
              <a:t>.</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solidFill>
                  <a:prstClr val="black"/>
                </a:solidFill>
              </a:rPr>
              <a:pPr>
                <a:defRPr/>
              </a:pPr>
              <a:t>37</a:t>
            </a:fld>
            <a:endParaRPr lang="ru-RU" dirty="0">
              <a:solidFill>
                <a:prstClr val="black"/>
              </a:solidFill>
            </a:endParaRPr>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Финансовая помощь муниципальным образованиям                             Чувашской Республики на </a:t>
            </a:r>
            <a:r>
              <a:rPr lang="ru-RU" sz="1600" dirty="0" smtClean="0">
                <a:solidFill>
                  <a:schemeClr val="tx1"/>
                </a:solidFill>
                <a:effectLst/>
                <a:latin typeface="Times New Roman" panose="02020603050405020304" pitchFamily="18" charset="0"/>
                <a:cs typeface="Times New Roman" panose="02020603050405020304" pitchFamily="18" charset="0"/>
              </a:rPr>
              <a:t>2024 </a:t>
            </a:r>
            <a:r>
              <a:rPr lang="ru-RU" sz="1600" dirty="0">
                <a:solidFill>
                  <a:schemeClr val="tx1"/>
                </a:solidFill>
                <a:effectLst/>
                <a:latin typeface="Times New Roman" panose="02020603050405020304" pitchFamily="18" charset="0"/>
                <a:cs typeface="Times New Roman" panose="02020603050405020304" pitchFamily="18" charset="0"/>
              </a:rPr>
              <a:t>год</a:t>
            </a: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0" name="TextBox 1"/>
          <p:cNvSpPr txBox="1">
            <a:spLocks noChangeArrowheads="1"/>
          </p:cNvSpPr>
          <p:nvPr/>
        </p:nvSpPr>
        <p:spPr bwMode="auto">
          <a:xfrm>
            <a:off x="7666176" y="751571"/>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95628480"/>
              </p:ext>
            </p:extLst>
          </p:nvPr>
        </p:nvGraphicFramePr>
        <p:xfrm>
          <a:off x="259729" y="857605"/>
          <a:ext cx="6184478" cy="5694877"/>
        </p:xfrm>
        <a:graphic>
          <a:graphicData uri="http://schemas.openxmlformats.org/drawingml/2006/table">
            <a:tbl>
              <a:tblPr>
                <a:tableStyleId>{5C22544A-7EE6-4342-B048-85BDC9FD1C3A}</a:tableStyleId>
              </a:tblPr>
              <a:tblGrid>
                <a:gridCol w="1079170"/>
                <a:gridCol w="1144869"/>
                <a:gridCol w="1296144"/>
                <a:gridCol w="1296144"/>
                <a:gridCol w="1368151"/>
              </a:tblGrid>
              <a:tr h="220459">
                <a:tc rowSpan="2">
                  <a:txBody>
                    <a:bodyPr/>
                    <a:lstStyle/>
                    <a:p>
                      <a:pPr algn="ctr" rtl="0" fontAlgn="ctr"/>
                      <a:r>
                        <a:rPr lang="ru-RU" sz="900" b="0" i="0" u="none" strike="noStrike" dirty="0">
                          <a:solidFill>
                            <a:srgbClr val="000000"/>
                          </a:solidFill>
                          <a:effectLst/>
                          <a:latin typeface="Times New Roman"/>
                        </a:rPr>
                        <a:t>Наименование муниципальных образований</a:t>
                      </a:r>
                    </a:p>
                  </a:txBody>
                  <a:tcPr marL="9525" marR="9525" marT="9525" marB="0" anchor="ctr">
                    <a:solidFill>
                      <a:schemeClr val="accent2">
                        <a:lumMod val="40000"/>
                        <a:lumOff val="60000"/>
                      </a:schemeClr>
                    </a:solidFill>
                  </a:tcPr>
                </a:tc>
                <a:tc rowSpan="2">
                  <a:txBody>
                    <a:bodyPr/>
                    <a:lstStyle/>
                    <a:p>
                      <a:pPr algn="ctr" fontAlgn="ctr"/>
                      <a:r>
                        <a:rPr lang="ru-RU" sz="900" b="0" i="0" u="none" strike="noStrike" dirty="0">
                          <a:solidFill>
                            <a:srgbClr val="000000"/>
                          </a:solidFill>
                          <a:effectLst/>
                          <a:latin typeface="Times New Roman"/>
                        </a:rPr>
                        <a:t>Финансовая помощь - всего</a:t>
                      </a:r>
                    </a:p>
                  </a:txBody>
                  <a:tcPr marL="9525" marR="9525" marT="9525" marB="0" anchor="ctr">
                    <a:solidFill>
                      <a:schemeClr val="accent2">
                        <a:lumMod val="40000"/>
                        <a:lumOff val="60000"/>
                      </a:schemeClr>
                    </a:solidFill>
                  </a:tcPr>
                </a:tc>
                <a:tc gridSpan="2">
                  <a:txBody>
                    <a:bodyPr/>
                    <a:lstStyle/>
                    <a:p>
                      <a:pPr algn="ctr" rtl="0" fontAlgn="ctr"/>
                      <a:r>
                        <a:rPr lang="ru-RU" sz="900" b="0" i="0" u="none" strike="noStrike" dirty="0">
                          <a:solidFill>
                            <a:srgbClr val="000000"/>
                          </a:solidFill>
                          <a:effectLst/>
                          <a:latin typeface="Times New Roman"/>
                        </a:rPr>
                        <a:t>в том числе:</a:t>
                      </a:r>
                    </a:p>
                  </a:txBody>
                  <a:tcPr marL="9525" marR="9525" marT="9525" marB="0" anchor="ctr">
                    <a:solidFill>
                      <a:schemeClr val="accent2">
                        <a:lumMod val="40000"/>
                        <a:lumOff val="60000"/>
                      </a:schemeClr>
                    </a:solidFill>
                  </a:tcPr>
                </a:tc>
                <a:tc hMerge="1">
                  <a:txBody>
                    <a:bodyPr/>
                    <a:lstStyle/>
                    <a:p>
                      <a:pPr algn="ctr" rtl="0" fontAlgn="ctr"/>
                      <a:endParaRPr lang="ru-RU" sz="9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endParaRPr lang="ru-RU" sz="9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r>
              <a:tr h="674204">
                <a:tc vMerge="1">
                  <a:txBody>
                    <a:bodyPr/>
                    <a:lstStyle/>
                    <a:p>
                      <a:endParaRPr lang="ru-RU"/>
                    </a:p>
                  </a:txBody>
                  <a:tcPr>
                    <a:solidFill>
                      <a:schemeClr val="accent2">
                        <a:lumMod val="40000"/>
                        <a:lumOff val="60000"/>
                      </a:schemeClr>
                    </a:solidFill>
                  </a:tcPr>
                </a:tc>
                <a:tc vMerge="1">
                  <a:txBody>
                    <a:bodyPr/>
                    <a:lstStyle/>
                    <a:p>
                      <a:endParaRPr lang="ru-RU"/>
                    </a:p>
                  </a:txBody>
                  <a:tcPr>
                    <a:solidFill>
                      <a:schemeClr val="accent2">
                        <a:lumMod val="40000"/>
                        <a:lumOff val="60000"/>
                      </a:schemeClr>
                    </a:solidFill>
                  </a:tcPr>
                </a:tc>
                <a:tc>
                  <a:txBody>
                    <a:bodyPr/>
                    <a:lstStyle/>
                    <a:p>
                      <a:pPr algn="ctr" rtl="0" fontAlgn="ctr"/>
                      <a:r>
                        <a:rPr lang="ru-RU" sz="900" b="0" i="0" u="none" strike="noStrike" dirty="0" smtClean="0">
                          <a:solidFill>
                            <a:srgbClr val="000000"/>
                          </a:solidFill>
                          <a:effectLst/>
                          <a:latin typeface="Times New Roman"/>
                        </a:rPr>
                        <a:t>дотации </a:t>
                      </a:r>
                      <a:r>
                        <a:rPr lang="ru-RU" sz="900" b="0" i="0" u="none" strike="noStrike" dirty="0">
                          <a:solidFill>
                            <a:srgbClr val="000000"/>
                          </a:solidFill>
                          <a:effectLst/>
                          <a:latin typeface="Times New Roman"/>
                        </a:rPr>
                        <a:t>на выравнивание бюджетной обеспеченности муниципальных округов (городских округов) </a:t>
                      </a:r>
                    </a:p>
                  </a:txBody>
                  <a:tcPr marL="9525" marR="9525" marT="9525" marB="0" anchor="ctr">
                    <a:solidFill>
                      <a:schemeClr val="accent2">
                        <a:lumMod val="40000"/>
                        <a:lumOff val="60000"/>
                      </a:schemeClr>
                    </a:solidFill>
                  </a:tcPr>
                </a:tc>
                <a:tc>
                  <a:txBody>
                    <a:bodyPr/>
                    <a:lstStyle/>
                    <a:p>
                      <a:pPr algn="ctr" rtl="0" fontAlgn="ctr"/>
                      <a:r>
                        <a:rPr lang="ru-RU" sz="900" b="0" i="0" u="none" strike="noStrike" dirty="0" smtClean="0">
                          <a:solidFill>
                            <a:srgbClr val="000000"/>
                          </a:solidFill>
                          <a:effectLst/>
                          <a:latin typeface="Times New Roman"/>
                        </a:rPr>
                        <a:t>Дотации на поддержку мер по обеспечению сбалансированности бюджетов муниципальных и городских округов</a:t>
                      </a:r>
                      <a:endParaRPr lang="ru-RU" sz="9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900" b="0" i="0" u="none" strike="noStrike" dirty="0" smtClean="0">
                          <a:solidFill>
                            <a:srgbClr val="000000"/>
                          </a:solidFill>
                          <a:effectLst/>
                          <a:latin typeface="Times New Roman"/>
                        </a:rPr>
                        <a:t>Премирование муниципальных образований - победителей Всероссийского конкурса "Лучшая муниципальная практика"</a:t>
                      </a:r>
                      <a:endParaRPr lang="ru-RU" sz="9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Алатырский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85 610,0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85 610,0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Аликовский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100 610,5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100 610,5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Батыревский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96 906,3</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96 906,3</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Вурнарский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100 425,4</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100 425,4</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Ибресинский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103 014,8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72 787,0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30 227,8</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Канашский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185 289,5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185 289,5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Козловский</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74 975,9</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66 888,1</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8 087,8</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Комсомольский</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89 254,8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72 408,5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16 846,3</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Красноармейский</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104 527,4</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61 718,8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2 808,6</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40 000,0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Красночетайский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77 787,5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77 787,5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Марпосадский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106 476,0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101 067,5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5 408,5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Моргаушский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125 473,8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125 473,8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Порецкий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58 837,4</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56 308,8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2 528,6</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Урмарский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89 749,5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89 749,5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Цивильский</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116 536,9</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107 890,4</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8 646,5</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Чебоксарский</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197 434,8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197 434,8</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Шемуршинский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69 221,4</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69 221,4</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Шумерлинский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66 040,3</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46 119,3</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19 921,0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Ядринский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105 752,5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105 752,5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Яльчикский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62 873,3</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62 873,3</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err="1">
                          <a:solidFill>
                            <a:srgbClr val="000000"/>
                          </a:solidFill>
                          <a:effectLst/>
                          <a:latin typeface="Times New Roman"/>
                        </a:rPr>
                        <a:t>Янтиковский</a:t>
                      </a:r>
                      <a:endParaRPr lang="ru-RU" sz="100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58 623,3</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56 370,6</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2 252,7</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г. Алатырь</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50 460,9</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50 460,9</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г. Канаш</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23 283,6</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23 283,6</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г. Новочебоксарск</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80 346,7</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66 811,5</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13 535,2</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г. Чебоксары</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40 000,0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40 000,0</a:t>
                      </a:r>
                    </a:p>
                  </a:txBody>
                  <a:tcPr marL="9525" marR="72000" marT="9525" marB="0" anchor="b">
                    <a:solidFill>
                      <a:schemeClr val="accent2">
                        <a:lumMod val="40000"/>
                        <a:lumOff val="60000"/>
                      </a:schemeClr>
                    </a:solidFill>
                  </a:tcPr>
                </a:tc>
              </a:tr>
              <a:tr h="172308">
                <a:tc>
                  <a:txBody>
                    <a:bodyPr/>
                    <a:lstStyle/>
                    <a:p>
                      <a:pPr algn="l" rtl="0" fontAlgn="ctr"/>
                      <a:r>
                        <a:rPr lang="ru-RU" sz="1000" b="0" i="0" u="none" strike="noStrike" dirty="0">
                          <a:solidFill>
                            <a:srgbClr val="000000"/>
                          </a:solidFill>
                          <a:effectLst/>
                          <a:latin typeface="Times New Roman"/>
                        </a:rPr>
                        <a:t>г. Шумерля</a:t>
                      </a:r>
                    </a:p>
                  </a:txBody>
                  <a:tcPr marL="36000" marR="9525" marT="9525" marB="0" anchor="ctr">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37 319,4</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33 632,4</a:t>
                      </a:r>
                    </a:p>
                  </a:txBody>
                  <a:tcPr marL="9525" marR="72000" marT="9525" marB="0" anchor="b">
                    <a:solidFill>
                      <a:schemeClr val="accent2">
                        <a:lumMod val="40000"/>
                        <a:lumOff val="60000"/>
                      </a:schemeClr>
                    </a:solidFill>
                  </a:tcPr>
                </a:tc>
                <a:tc>
                  <a:txBody>
                    <a:bodyPr/>
                    <a:lstStyle/>
                    <a:p>
                      <a:pPr algn="r" fontAlgn="b"/>
                      <a:r>
                        <a:rPr lang="ru-RU" sz="1000" b="0" i="0" u="none" strike="noStrike">
                          <a:solidFill>
                            <a:srgbClr val="000000"/>
                          </a:solidFill>
                          <a:effectLst/>
                          <a:latin typeface="+mn-lt"/>
                          <a:cs typeface="Times New Roman" panose="02020603050405020304" pitchFamily="18" charset="0"/>
                        </a:rPr>
                        <a:t>3 687,0</a:t>
                      </a:r>
                    </a:p>
                  </a:txBody>
                  <a:tcPr marL="9525" marR="72000" marT="9525" marB="0" anchor="b">
                    <a:solidFill>
                      <a:schemeClr val="accent2">
                        <a:lumMod val="40000"/>
                        <a:lumOff val="60000"/>
                      </a:schemeClr>
                    </a:solidFill>
                  </a:tcPr>
                </a:tc>
                <a:tc>
                  <a:txBody>
                    <a:bodyPr/>
                    <a:lstStyle/>
                    <a:p>
                      <a:pPr algn="r" fontAlgn="b"/>
                      <a:r>
                        <a:rPr lang="ru-RU" sz="1000" b="0" i="0" u="none" strike="noStrike" dirty="0">
                          <a:solidFill>
                            <a:srgbClr val="000000"/>
                          </a:solidFill>
                          <a:effectLst/>
                          <a:latin typeface="+mn-lt"/>
                          <a:cs typeface="Times New Roman" panose="02020603050405020304" pitchFamily="18" charset="0"/>
                        </a:rPr>
                        <a:t>0,0</a:t>
                      </a:r>
                    </a:p>
                  </a:txBody>
                  <a:tcPr marL="9525" marR="72000" marT="9525" marB="0" anchor="b">
                    <a:solidFill>
                      <a:schemeClr val="accent2">
                        <a:lumMod val="40000"/>
                        <a:lumOff val="60000"/>
                      </a:schemeClr>
                    </a:solidFill>
                  </a:tcPr>
                </a:tc>
              </a:tr>
              <a:tr h="150747">
                <a:tc>
                  <a:txBody>
                    <a:bodyPr/>
                    <a:lstStyle/>
                    <a:p>
                      <a:pPr algn="l" rtl="0" fontAlgn="ctr"/>
                      <a:r>
                        <a:rPr lang="ru-RU" sz="1000" b="1" i="0" u="none" strike="noStrike" dirty="0">
                          <a:solidFill>
                            <a:srgbClr val="000000"/>
                          </a:solidFill>
                          <a:effectLst/>
                          <a:latin typeface="Times New Roman"/>
                        </a:rPr>
                        <a:t>Итого</a:t>
                      </a:r>
                    </a:p>
                  </a:txBody>
                  <a:tcPr marL="36000" marR="9525" marT="9525" marB="0" anchor="ctr">
                    <a:solidFill>
                      <a:schemeClr val="accent2">
                        <a:lumMod val="40000"/>
                        <a:lumOff val="60000"/>
                      </a:schemeClr>
                    </a:solidFill>
                  </a:tcPr>
                </a:tc>
                <a:tc>
                  <a:txBody>
                    <a:bodyPr/>
                    <a:lstStyle/>
                    <a:p>
                      <a:pPr algn="r" fontAlgn="b"/>
                      <a:r>
                        <a:rPr lang="ru-RU" sz="1000" b="1" i="0" u="none" strike="noStrike" dirty="0">
                          <a:solidFill>
                            <a:srgbClr val="000000"/>
                          </a:solidFill>
                          <a:effectLst/>
                          <a:latin typeface="+mn-lt"/>
                          <a:cs typeface="Times New Roman" panose="02020603050405020304" pitchFamily="18" charset="0"/>
                        </a:rPr>
                        <a:t>2 306 831,9</a:t>
                      </a:r>
                    </a:p>
                  </a:txBody>
                  <a:tcPr marL="9525" marR="72000" marT="9525" marB="0" anchor="b">
                    <a:solidFill>
                      <a:schemeClr val="accent2">
                        <a:lumMod val="40000"/>
                        <a:lumOff val="60000"/>
                      </a:schemeClr>
                    </a:solidFill>
                  </a:tcPr>
                </a:tc>
                <a:tc>
                  <a:txBody>
                    <a:bodyPr/>
                    <a:lstStyle/>
                    <a:p>
                      <a:pPr algn="r" fontAlgn="b"/>
                      <a:r>
                        <a:rPr lang="ru-RU" sz="1000" b="1" i="0" u="none" strike="noStrike" dirty="0">
                          <a:solidFill>
                            <a:srgbClr val="000000"/>
                          </a:solidFill>
                          <a:effectLst/>
                          <a:latin typeface="+mn-lt"/>
                          <a:cs typeface="Times New Roman" panose="02020603050405020304" pitchFamily="18" charset="0"/>
                        </a:rPr>
                        <a:t>2 112 881,9</a:t>
                      </a:r>
                    </a:p>
                  </a:txBody>
                  <a:tcPr marL="9525" marR="72000" marT="9525" marB="0" anchor="b">
                    <a:solidFill>
                      <a:schemeClr val="accent2">
                        <a:lumMod val="40000"/>
                        <a:lumOff val="60000"/>
                      </a:schemeClr>
                    </a:solidFill>
                  </a:tcPr>
                </a:tc>
                <a:tc>
                  <a:txBody>
                    <a:bodyPr/>
                    <a:lstStyle/>
                    <a:p>
                      <a:pPr algn="r" fontAlgn="b"/>
                      <a:r>
                        <a:rPr lang="ru-RU" sz="1000" b="1" i="0" u="none" strike="noStrike" dirty="0">
                          <a:solidFill>
                            <a:srgbClr val="000000"/>
                          </a:solidFill>
                          <a:effectLst/>
                          <a:latin typeface="+mn-lt"/>
                          <a:cs typeface="Times New Roman" panose="02020603050405020304" pitchFamily="18" charset="0"/>
                        </a:rPr>
                        <a:t>113 950,0</a:t>
                      </a:r>
                    </a:p>
                  </a:txBody>
                  <a:tcPr marL="9525" marR="72000" marT="9525" marB="0" anchor="b">
                    <a:solidFill>
                      <a:schemeClr val="accent2">
                        <a:lumMod val="40000"/>
                        <a:lumOff val="60000"/>
                      </a:schemeClr>
                    </a:solidFill>
                  </a:tcPr>
                </a:tc>
                <a:tc>
                  <a:txBody>
                    <a:bodyPr/>
                    <a:lstStyle/>
                    <a:p>
                      <a:pPr algn="r" fontAlgn="b"/>
                      <a:r>
                        <a:rPr lang="ru-RU" sz="1000" b="1" i="0" u="none" strike="noStrike" dirty="0">
                          <a:solidFill>
                            <a:srgbClr val="000000"/>
                          </a:solidFill>
                          <a:effectLst/>
                          <a:latin typeface="+mn-lt"/>
                          <a:cs typeface="Times New Roman" panose="02020603050405020304" pitchFamily="18" charset="0"/>
                        </a:rPr>
                        <a:t>80 000,0</a:t>
                      </a:r>
                    </a:p>
                  </a:txBody>
                  <a:tcPr marL="9525" marR="72000" marT="9525" marB="0" anchor="b">
                    <a:solidFill>
                      <a:schemeClr val="accent2">
                        <a:lumMod val="40000"/>
                        <a:lumOff val="60000"/>
                      </a:schemeClr>
                    </a:solidFill>
                  </a:tcPr>
                </a:tc>
              </a:tr>
            </a:tbl>
          </a:graphicData>
        </a:graphic>
      </p:graphicFrame>
    </p:spTree>
    <p:extLst>
      <p:ext uri="{BB962C8B-B14F-4D97-AF65-F5344CB8AC3E}">
        <p14:creationId xmlns:p14="http://schemas.microsoft.com/office/powerpoint/2010/main" val="21722369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296904" y="620688"/>
            <a:ext cx="4545632" cy="720000"/>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20.07.2018 № 522-р</a:t>
            </a:r>
          </a:p>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утверждены 24 госпрограмм</a:t>
            </a:r>
            <a:r>
              <a:rPr lang="ru-RU" sz="1400" b="1" dirty="0">
                <a:solidFill>
                  <a:prstClr val="black"/>
                </a:solidFill>
                <a:latin typeface="Times New Roman" panose="02020603050405020304" pitchFamily="18" charset="0"/>
                <a:cs typeface="Times New Roman" panose="02020603050405020304" pitchFamily="18" charset="0"/>
              </a:rPr>
              <a:t>ы</a:t>
            </a:r>
            <a:r>
              <a:rPr lang="ru-RU" sz="1400" b="1" dirty="0" smtClean="0">
                <a:solidFill>
                  <a:prstClr val="black"/>
                </a:solidFill>
                <a:latin typeface="Times New Roman" panose="02020603050405020304" pitchFamily="18" charset="0"/>
                <a:cs typeface="Times New Roman" panose="02020603050405020304" pitchFamily="18" charset="0"/>
              </a:rPr>
              <a:t> Чувашской Республики </a:t>
            </a:r>
          </a:p>
        </p:txBody>
      </p:sp>
      <p:graphicFrame>
        <p:nvGraphicFramePr>
          <p:cNvPr id="12" name="Диаграмма 11"/>
          <p:cNvGraphicFramePr/>
          <p:nvPr>
            <p:extLst>
              <p:ext uri="{D42A27DB-BD31-4B8C-83A1-F6EECF244321}">
                <p14:modId xmlns:p14="http://schemas.microsoft.com/office/powerpoint/2010/main" val="924808095"/>
              </p:ext>
            </p:extLst>
          </p:nvPr>
        </p:nvGraphicFramePr>
        <p:xfrm>
          <a:off x="31384" y="-3339752"/>
          <a:ext cx="9540552" cy="11881320"/>
        </p:xfrm>
        <a:graphic>
          <a:graphicData uri="http://schemas.openxmlformats.org/drawingml/2006/chart">
            <c:chart xmlns:c="http://schemas.openxmlformats.org/drawingml/2006/chart" xmlns:r="http://schemas.openxmlformats.org/officeDocument/2006/relationships" r:id="rId3"/>
          </a:graphicData>
        </a:graphic>
      </p:graphicFrame>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fontAlgn="base">
              <a:spcBef>
                <a:spcPct val="0"/>
              </a:spcBef>
              <a:spcAft>
                <a:spcPct val="0"/>
              </a:spcAft>
              <a:buFontTx/>
              <a:buNone/>
            </a:pPr>
            <a:endParaRPr lang="ru-RU" altLang="ru-RU" sz="1600" b="1">
              <a:solidFill>
                <a:srgbClr val="000000"/>
              </a:solidFill>
            </a:endParaRP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47360" y="62703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13" name="Скругленный прямоугольник 12"/>
          <p:cNvSpPr/>
          <p:nvPr/>
        </p:nvSpPr>
        <p:spPr>
          <a:xfrm>
            <a:off x="348642" y="6021288"/>
            <a:ext cx="4511390" cy="54000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202</a:t>
            </a:r>
            <a:r>
              <a:rPr lang="en-US" sz="1300" b="1" dirty="0">
                <a:solidFill>
                  <a:prstClr val="black"/>
                </a:solidFill>
                <a:latin typeface="Times New Roman" panose="02020603050405020304" pitchFamily="18" charset="0"/>
                <a:cs typeface="Times New Roman" panose="02020603050405020304" pitchFamily="18" charset="0"/>
              </a:rPr>
              <a:t>4</a:t>
            </a:r>
            <a:r>
              <a:rPr lang="ru-RU" sz="1300" b="1" dirty="0" smtClean="0">
                <a:solidFill>
                  <a:prstClr val="black"/>
                </a:solidFill>
                <a:latin typeface="Times New Roman" panose="02020603050405020304" pitchFamily="18" charset="0"/>
                <a:cs typeface="Times New Roman" panose="02020603050405020304" pitchFamily="18" charset="0"/>
              </a:rPr>
              <a:t> г. – 99,8%.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38</a:t>
            </a:r>
            <a:endParaRPr lang="ru-RU" dirty="0">
              <a:solidFill>
                <a:prstClr val="black"/>
              </a:solidFill>
            </a:endParaRPr>
          </a:p>
        </p:txBody>
      </p:sp>
    </p:spTree>
    <p:extLst>
      <p:ext uri="{BB962C8B-B14F-4D97-AF65-F5344CB8AC3E}">
        <p14:creationId xmlns:p14="http://schemas.microsoft.com/office/powerpoint/2010/main" val="23791610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1101" y="744404"/>
            <a:ext cx="6643147" cy="158417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defRPr/>
            </a:pPr>
            <a:r>
              <a:rPr lang="ru-RU" sz="1200" dirty="0">
                <a:solidFill>
                  <a:prstClr val="black"/>
                </a:solidFill>
                <a:latin typeface="Times New Roman" panose="02020603050405020304" pitchFamily="18" charset="0"/>
                <a:cs typeface="Times New Roman" panose="02020603050405020304" pitchFamily="18" charset="0"/>
              </a:rPr>
              <a:t>обеспечение динамичного развития экономики Чувашской Республики, повышения уровня жизни населения и формирования благоприятных условий жизнедеятельности в Чувашской Республике за счет соблюдения долгосрочных принципов устойчивости и сбалансированности консолидированного бюджета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p>
          <a:p>
            <a:pPr marL="285750" indent="-285750" algn="just" fontAlgn="base">
              <a:spcBef>
                <a:spcPct val="0"/>
              </a:spcBef>
              <a:spcAft>
                <a:spcPct val="0"/>
              </a:spcAft>
              <a:buFont typeface="Wingdings" panose="05000000000000000000" pitchFamily="2" charset="2"/>
              <a:buChar char="v"/>
              <a:defRPr/>
            </a:pPr>
            <a:r>
              <a:rPr lang="ru-RU" sz="1200" dirty="0">
                <a:solidFill>
                  <a:prstClr val="black"/>
                </a:solidFill>
                <a:latin typeface="Times New Roman" panose="02020603050405020304" pitchFamily="18" charset="0"/>
                <a:cs typeface="Times New Roman" panose="02020603050405020304" pitchFamily="18" charset="0"/>
              </a:rPr>
              <a:t>повышение эффективности бюджетных расходов Чувашской Республики на основе дальнейшего совершенствования бюджетных правоотношений и механизмов использования бюджетных </a:t>
            </a:r>
            <a:r>
              <a:rPr lang="ru-RU" sz="1200" dirty="0" smtClean="0">
                <a:solidFill>
                  <a:prstClr val="black"/>
                </a:solidFill>
                <a:latin typeface="Times New Roman" panose="02020603050405020304" pitchFamily="18" charset="0"/>
                <a:cs typeface="Times New Roman" panose="02020603050405020304" pitchFamily="18" charset="0"/>
              </a:rPr>
              <a:t>средств.</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9622" name="TextBox 5"/>
          <p:cNvSpPr txBox="1">
            <a:spLocks noChangeArrowheads="1"/>
          </p:cNvSpPr>
          <p:nvPr/>
        </p:nvSpPr>
        <p:spPr bwMode="auto">
          <a:xfrm>
            <a:off x="-1116" y="2574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0"/>
              </a:spcBef>
              <a:spcAft>
                <a:spcPct val="0"/>
              </a:spcAft>
              <a:buFontTx/>
              <a:buNone/>
            </a:pPr>
            <a:r>
              <a:rPr lang="ru-RU" altLang="ru-RU" sz="1400" b="1" dirty="0">
                <a:solidFill>
                  <a:prstClr val="black"/>
                </a:solidFill>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7816"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xfrm>
            <a:off x="8244408" y="6520259"/>
            <a:ext cx="1006489"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solidFill>
                  <a:prstClr val="black"/>
                </a:solidFill>
              </a:rPr>
              <a:t>39</a:t>
            </a:r>
            <a:endParaRPr lang="ru-RU" altLang="ru-RU" sz="1400" dirty="0" smtClean="0">
              <a:solidFill>
                <a:prstClr val="black"/>
              </a:solidFill>
            </a:endParaRPr>
          </a:p>
        </p:txBody>
      </p:sp>
      <p:sp>
        <p:nvSpPr>
          <p:cNvPr id="27" name="Скругленный прямоугольник 4"/>
          <p:cNvSpPr/>
          <p:nvPr/>
        </p:nvSpPr>
        <p:spPr bwMode="auto">
          <a:xfrm>
            <a:off x="4152723" y="2433072"/>
            <a:ext cx="4846392" cy="28194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fontAlgn="base">
              <a:lnSpc>
                <a:spcPct val="90000"/>
              </a:lnSpc>
              <a:spcBef>
                <a:spcPct val="0"/>
              </a:spcBef>
              <a:spcAft>
                <a:spcPct val="35000"/>
              </a:spcAft>
              <a:defRPr/>
            </a:pPr>
            <a:r>
              <a:rPr lang="ru-RU" sz="1200" b="1" i="1" dirty="0">
                <a:solidFill>
                  <a:prstClr val="black"/>
                </a:solidFill>
                <a:latin typeface="Times New Roman" panose="02020603050405020304" pitchFamily="18" charset="0"/>
                <a:cs typeface="Times New Roman" panose="02020603050405020304" pitchFamily="18" charset="0"/>
              </a:rPr>
              <a:t>Расходы в разрезе структурных элементов в </a:t>
            </a:r>
            <a:r>
              <a:rPr lang="ru-RU" sz="1200" b="1" i="1" dirty="0" smtClean="0">
                <a:solidFill>
                  <a:prstClr val="black"/>
                </a:solidFill>
                <a:latin typeface="Times New Roman" panose="02020603050405020304" pitchFamily="18" charset="0"/>
                <a:cs typeface="Times New Roman" panose="02020603050405020304" pitchFamily="18" charset="0"/>
              </a:rPr>
              <a:t>202</a:t>
            </a:r>
            <a:r>
              <a:rPr lang="en-US" sz="1200" b="1" i="1" dirty="0" smtClean="0">
                <a:solidFill>
                  <a:prstClr val="black"/>
                </a:solidFill>
                <a:latin typeface="Times New Roman" panose="02020603050405020304" pitchFamily="18" charset="0"/>
                <a:cs typeface="Times New Roman" panose="02020603050405020304" pitchFamily="18" charset="0"/>
              </a:rPr>
              <a:t>4</a:t>
            </a:r>
            <a:r>
              <a:rPr lang="ru-RU" sz="1200" b="1" i="1" dirty="0" smtClean="0">
                <a:solidFill>
                  <a:prstClr val="black"/>
                </a:solidFill>
                <a:latin typeface="Times New Roman" panose="02020603050405020304" pitchFamily="18" charset="0"/>
                <a:cs typeface="Times New Roman" panose="02020603050405020304" pitchFamily="18" charset="0"/>
              </a:rPr>
              <a:t> </a:t>
            </a:r>
            <a:r>
              <a:rPr lang="ru-RU" sz="1200" b="1" i="1" dirty="0">
                <a:solidFill>
                  <a:prstClr val="black"/>
                </a:solidFill>
                <a:latin typeface="Times New Roman" panose="02020603050405020304" pitchFamily="18" charset="0"/>
                <a:cs typeface="Times New Roman" panose="02020603050405020304" pitchFamily="18" charset="0"/>
              </a:rPr>
              <a:t>году</a:t>
            </a:r>
            <a:r>
              <a:rPr lang="ru-RU" sz="1200" b="1" i="1" dirty="0" smtClean="0">
                <a:solidFill>
                  <a:prstClr val="black"/>
                </a:solidFill>
                <a:latin typeface="Times New Roman" panose="02020603050405020304" pitchFamily="18" charset="0"/>
                <a:cs typeface="Times New Roman" panose="02020603050405020304" pitchFamily="18" charset="0"/>
              </a:rPr>
              <a:t>, млн</a:t>
            </a:r>
            <a:r>
              <a:rPr lang="ru-RU" sz="1200" b="1" i="1" dirty="0">
                <a:solidFill>
                  <a:prstClr val="black"/>
                </a:solidFill>
                <a:latin typeface="Times New Roman" panose="02020603050405020304" pitchFamily="18" charset="0"/>
                <a:cs typeface="Times New Roman" panose="02020603050405020304" pitchFamily="18" charset="0"/>
              </a:rPr>
              <a:t>. руб.</a:t>
            </a:r>
          </a:p>
        </p:txBody>
      </p:sp>
      <p:sp>
        <p:nvSpPr>
          <p:cNvPr id="30" name="Скругленный прямоугольник 4"/>
          <p:cNvSpPr/>
          <p:nvPr/>
        </p:nvSpPr>
        <p:spPr bwMode="auto">
          <a:xfrm>
            <a:off x="4145369" y="3359526"/>
            <a:ext cx="3096000" cy="285498"/>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Повышение финансовой грамотности населения Чувашской Республики "Новая финансовая культура)</a:t>
            </a:r>
          </a:p>
        </p:txBody>
      </p:sp>
      <p:sp>
        <p:nvSpPr>
          <p:cNvPr id="33" name="Скругленный прямоугольник 4"/>
          <p:cNvSpPr/>
          <p:nvPr/>
        </p:nvSpPr>
        <p:spPr bwMode="auto">
          <a:xfrm>
            <a:off x="4158914" y="4064869"/>
            <a:ext cx="3060000" cy="28247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Организация и управление бюджетным процессом и повышение его открытости</a:t>
            </a:r>
          </a:p>
        </p:txBody>
      </p:sp>
      <p:sp>
        <p:nvSpPr>
          <p:cNvPr id="39" name="Скругленный прямоугольник 4"/>
          <p:cNvSpPr/>
          <p:nvPr/>
        </p:nvSpPr>
        <p:spPr bwMode="auto">
          <a:xfrm>
            <a:off x="4158914" y="4388498"/>
            <a:ext cx="3060000" cy="50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Осуществление мер финансовой поддержки муниципальных округов, городских округов Чувашской </a:t>
            </a:r>
            <a:r>
              <a:rPr lang="ru-RU" sz="900" dirty="0" smtClean="0">
                <a:solidFill>
                  <a:prstClr val="black"/>
                </a:solidFill>
                <a:latin typeface="Times New Roman" panose="02020603050405020304" pitchFamily="18" charset="0"/>
                <a:cs typeface="Times New Roman" panose="02020603050405020304" pitchFamily="18" charset="0"/>
              </a:rPr>
              <a:t>Республики</a:t>
            </a:r>
            <a:endParaRPr lang="ru-RU" sz="900" dirty="0">
              <a:solidFill>
                <a:prstClr val="black"/>
              </a:solidFill>
              <a:latin typeface="Times New Roman" panose="02020603050405020304" pitchFamily="18" charset="0"/>
              <a:cs typeface="Times New Roman" panose="02020603050405020304" pitchFamily="18" charset="0"/>
            </a:endParaRPr>
          </a:p>
        </p:txBody>
      </p:sp>
      <p:grpSp>
        <p:nvGrpSpPr>
          <p:cNvPr id="239631" name="Группа 39"/>
          <p:cNvGrpSpPr>
            <a:grpSpLocks/>
          </p:cNvGrpSpPr>
          <p:nvPr/>
        </p:nvGrpSpPr>
        <p:grpSpPr bwMode="auto">
          <a:xfrm>
            <a:off x="7396477" y="3359526"/>
            <a:ext cx="720000" cy="285498"/>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4,2</a:t>
              </a:r>
              <a:endParaRPr lang="ru-RU" sz="1200" dirty="0">
                <a:solidFill>
                  <a:prstClr val="black"/>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81051" y="4419403"/>
            <a:ext cx="720000" cy="432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5" y="1518296"/>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3 289,5</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51" name="Скругленный прямоугольник 4"/>
          <p:cNvSpPr/>
          <p:nvPr/>
        </p:nvSpPr>
        <p:spPr bwMode="auto">
          <a:xfrm>
            <a:off x="7371983" y="4941576"/>
            <a:ext cx="720000" cy="288032"/>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117,6</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239635" name="Группа 51"/>
          <p:cNvGrpSpPr>
            <a:grpSpLocks/>
          </p:cNvGrpSpPr>
          <p:nvPr/>
        </p:nvGrpSpPr>
        <p:grpSpPr bwMode="auto">
          <a:xfrm>
            <a:off x="8258878" y="3359526"/>
            <a:ext cx="720000" cy="285498"/>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4,2</a:t>
              </a:r>
              <a:endParaRPr lang="ru-RU" sz="1200" dirty="0">
                <a:solidFill>
                  <a:prstClr val="black"/>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250507" y="4417002"/>
            <a:ext cx="720000" cy="432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3 289,1</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63" name="Скругленный прямоугольник 4"/>
          <p:cNvSpPr/>
          <p:nvPr/>
        </p:nvSpPr>
        <p:spPr bwMode="auto">
          <a:xfrm>
            <a:off x="8224949" y="4941576"/>
            <a:ext cx="720000" cy="288032"/>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116,4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prstClr val="black"/>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39103"/>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grpSp>
        <p:nvGrpSpPr>
          <p:cNvPr id="61" name="Группа 60"/>
          <p:cNvGrpSpPr/>
          <p:nvPr/>
        </p:nvGrpSpPr>
        <p:grpSpPr>
          <a:xfrm>
            <a:off x="4151417" y="2744952"/>
            <a:ext cx="3096000" cy="252000"/>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5" y="691404"/>
              <a:ext cx="2155678" cy="202994"/>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96477" y="2744952"/>
            <a:ext cx="720000" cy="252000"/>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67" name="Группа 66"/>
          <p:cNvGrpSpPr/>
          <p:nvPr/>
        </p:nvGrpSpPr>
        <p:grpSpPr>
          <a:xfrm>
            <a:off x="8278082" y="2744952"/>
            <a:ext cx="720000" cy="252000"/>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Факт</a:t>
              </a:r>
            </a:p>
          </p:txBody>
        </p:sp>
      </p:grpSp>
      <p:graphicFrame>
        <p:nvGraphicFramePr>
          <p:cNvPr id="74" name="Диаграмма 73"/>
          <p:cNvGraphicFramePr>
            <a:graphicFrameLocks/>
          </p:cNvGraphicFramePr>
          <p:nvPr>
            <p:extLst>
              <p:ext uri="{D42A27DB-BD31-4B8C-83A1-F6EECF244321}">
                <p14:modId xmlns:p14="http://schemas.microsoft.com/office/powerpoint/2010/main" val="1541854441"/>
              </p:ext>
            </p:extLst>
          </p:nvPr>
        </p:nvGraphicFramePr>
        <p:xfrm>
          <a:off x="15693" y="3081604"/>
          <a:ext cx="4082559" cy="2916313"/>
        </p:xfrm>
        <a:graphic>
          <a:graphicData uri="http://schemas.openxmlformats.org/drawingml/2006/chart">
            <c:chart xmlns:c="http://schemas.openxmlformats.org/drawingml/2006/chart" xmlns:r="http://schemas.openxmlformats.org/officeDocument/2006/relationships" r:id="rId4"/>
          </a:graphicData>
        </a:graphic>
      </p:graphicFrame>
      <p:sp>
        <p:nvSpPr>
          <p:cNvPr id="46" name="Скругленный прямоугольник 4"/>
          <p:cNvSpPr/>
          <p:nvPr/>
        </p:nvSpPr>
        <p:spPr bwMode="auto">
          <a:xfrm>
            <a:off x="4158914" y="4941576"/>
            <a:ext cx="3060000" cy="288032"/>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Управление государственным долгом Чувашской Республики</a:t>
            </a:r>
          </a:p>
        </p:txBody>
      </p:sp>
      <p:sp>
        <p:nvSpPr>
          <p:cNvPr id="47" name="Скругленный прямоугольник 4"/>
          <p:cNvSpPr/>
          <p:nvPr/>
        </p:nvSpPr>
        <p:spPr bwMode="auto">
          <a:xfrm>
            <a:off x="7376144" y="5373363"/>
            <a:ext cx="720000" cy="36004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88,1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8" name="Скругленный прямоугольник 4"/>
          <p:cNvSpPr/>
          <p:nvPr/>
        </p:nvSpPr>
        <p:spPr bwMode="auto">
          <a:xfrm>
            <a:off x="8242658" y="5391395"/>
            <a:ext cx="720000" cy="36004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87,9</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43" name="Группа 42"/>
          <p:cNvGrpSpPr/>
          <p:nvPr/>
        </p:nvGrpSpPr>
        <p:grpSpPr>
          <a:xfrm>
            <a:off x="4152723" y="3086725"/>
            <a:ext cx="2854470" cy="203326"/>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9" name="Скругленный прямоугольник 48"/>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50" name="Скругленный прямоугольник 4"/>
            <p:cNvSpPr/>
            <p:nvPr/>
          </p:nvSpPr>
          <p:spPr>
            <a:xfrm>
              <a:off x="10765" y="692353"/>
              <a:ext cx="2155678" cy="202994"/>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Ведомственный </a:t>
              </a:r>
              <a:r>
                <a:rPr lang="ru-RU" sz="1200" b="1" dirty="0" smtClean="0">
                  <a:solidFill>
                    <a:prstClr val="black"/>
                  </a:solidFill>
                  <a:latin typeface="Times New Roman" panose="02020603050405020304" pitchFamily="18" charset="0"/>
                  <a:cs typeface="Times New Roman" panose="02020603050405020304" pitchFamily="18" charset="0"/>
                </a:rPr>
                <a:t>проект:</a:t>
              </a:r>
              <a:endParaRPr lang="ru-RU" sz="1200" b="1" dirty="0">
                <a:solidFill>
                  <a:prstClr val="black"/>
                </a:solidFill>
                <a:latin typeface="Times New Roman" panose="02020603050405020304" pitchFamily="18" charset="0"/>
                <a:cs typeface="Times New Roman" panose="02020603050405020304" pitchFamily="18" charset="0"/>
              </a:endParaRPr>
            </a:p>
          </p:txBody>
        </p:sp>
      </p:grpSp>
      <p:grpSp>
        <p:nvGrpSpPr>
          <p:cNvPr id="59" name="Группа 58"/>
          <p:cNvGrpSpPr/>
          <p:nvPr/>
        </p:nvGrpSpPr>
        <p:grpSpPr>
          <a:xfrm>
            <a:off x="4139952" y="3789040"/>
            <a:ext cx="2844601" cy="198259"/>
            <a:chOff x="2" y="594331"/>
            <a:chExt cx="3102258"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0" name="Скругленный прямоугольник 59"/>
            <p:cNvSpPr/>
            <p:nvPr/>
          </p:nvSpPr>
          <p:spPr>
            <a:xfrm>
              <a:off x="2" y="594331"/>
              <a:ext cx="3102258"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2" name="Скругленный прямоугольник 4"/>
            <p:cNvSpPr/>
            <p:nvPr/>
          </p:nvSpPr>
          <p:spPr>
            <a:xfrm>
              <a:off x="10765" y="625312"/>
              <a:ext cx="3091495" cy="333590"/>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Комплексы процессных </a:t>
              </a:r>
              <a:r>
                <a:rPr lang="ru-RU" sz="1200" b="1" dirty="0" smtClean="0">
                  <a:solidFill>
                    <a:schemeClr val="tx1"/>
                  </a:solidFill>
                  <a:latin typeface="Times New Roman" panose="02020603050405020304" pitchFamily="18" charset="0"/>
                  <a:cs typeface="Times New Roman" panose="02020603050405020304" pitchFamily="18" charset="0"/>
                </a:rPr>
                <a:t>мероприятий:</a:t>
              </a:r>
              <a:endParaRPr lang="ru-RU" sz="1200" b="1" dirty="0">
                <a:solidFill>
                  <a:prstClr val="black"/>
                </a:solidFill>
                <a:latin typeface="Times New Roman" panose="02020603050405020304" pitchFamily="18" charset="0"/>
                <a:cs typeface="Times New Roman" panose="02020603050405020304" pitchFamily="18" charset="0"/>
              </a:endParaRPr>
            </a:p>
          </p:txBody>
        </p:sp>
      </p:grpSp>
      <p:sp>
        <p:nvSpPr>
          <p:cNvPr id="72" name="Скругленный прямоугольник 4"/>
          <p:cNvSpPr/>
          <p:nvPr/>
        </p:nvSpPr>
        <p:spPr bwMode="auto">
          <a:xfrm>
            <a:off x="4158914" y="5283443"/>
            <a:ext cx="306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функционирования и развитие контрактной системы в сфере закупок товаров, работ, услуг для обеспечения государственных и муниципальных нужд и государственного регулирования цен (тарифов)</a:t>
            </a:r>
          </a:p>
        </p:txBody>
      </p:sp>
      <p:sp>
        <p:nvSpPr>
          <p:cNvPr id="73" name="Скругленный прямоугольник 4"/>
          <p:cNvSpPr/>
          <p:nvPr/>
        </p:nvSpPr>
        <p:spPr bwMode="auto">
          <a:xfrm>
            <a:off x="4158914" y="5846460"/>
            <a:ext cx="3060000" cy="407384"/>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функционирования и развитие системы внешнего государственного (муниципального) финансового контроля</a:t>
            </a:r>
          </a:p>
        </p:txBody>
      </p:sp>
      <p:sp>
        <p:nvSpPr>
          <p:cNvPr id="75" name="Скругленный прямоугольник 4"/>
          <p:cNvSpPr/>
          <p:nvPr/>
        </p:nvSpPr>
        <p:spPr bwMode="auto">
          <a:xfrm>
            <a:off x="4158914" y="6297622"/>
            <a:ext cx="3060000" cy="31885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76" name="Скругленный прямоугольник 4"/>
          <p:cNvSpPr/>
          <p:nvPr/>
        </p:nvSpPr>
        <p:spPr bwMode="auto">
          <a:xfrm>
            <a:off x="7387400" y="5908144"/>
            <a:ext cx="720000" cy="233545"/>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61,8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4"/>
          <p:cNvSpPr/>
          <p:nvPr/>
        </p:nvSpPr>
        <p:spPr bwMode="auto">
          <a:xfrm>
            <a:off x="8253914" y="5895539"/>
            <a:ext cx="720000" cy="252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61,8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8" name="Скругленный прямоугольник 4"/>
          <p:cNvSpPr/>
          <p:nvPr/>
        </p:nvSpPr>
        <p:spPr bwMode="auto">
          <a:xfrm>
            <a:off x="7401225" y="6315654"/>
            <a:ext cx="720000" cy="260425"/>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287,1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4"/>
          <p:cNvSpPr/>
          <p:nvPr/>
        </p:nvSpPr>
        <p:spPr bwMode="auto">
          <a:xfrm>
            <a:off x="8267739" y="6332745"/>
            <a:ext cx="720000" cy="246842"/>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286,6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0" name="Скругленный прямоугольник 4"/>
          <p:cNvSpPr/>
          <p:nvPr/>
        </p:nvSpPr>
        <p:spPr bwMode="auto">
          <a:xfrm>
            <a:off x="7393420" y="4089332"/>
            <a:ext cx="720000" cy="233545"/>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2 321,4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1" name="Скругленный прямоугольник 4"/>
          <p:cNvSpPr/>
          <p:nvPr/>
        </p:nvSpPr>
        <p:spPr bwMode="auto">
          <a:xfrm>
            <a:off x="8259934" y="4095423"/>
            <a:ext cx="720000" cy="221363"/>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84,0</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16003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66675" y="3005027"/>
            <a:ext cx="4479157" cy="67592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Отношение дефицита республиканского бюджета Чувашской Республики к доходам республиканского бюджета Чувашской Республики (без учета безвозмездных поступлений) (не более)</a:t>
            </a:r>
          </a:p>
        </p:txBody>
      </p:sp>
      <p:sp>
        <p:nvSpPr>
          <p:cNvPr id="35" name="Скругленный прямоугольник 34"/>
          <p:cNvSpPr/>
          <p:nvPr/>
        </p:nvSpPr>
        <p:spPr>
          <a:xfrm>
            <a:off x="66675" y="3890552"/>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Доля просроченной кредиторской задолженности республиканского бюджета Чувашской Республики и местных бюджетов в расходах консолидированного бюджета Чувашской Республики</a:t>
            </a:r>
          </a:p>
        </p:txBody>
      </p:sp>
      <p:sp>
        <p:nvSpPr>
          <p:cNvPr id="36" name="Скругленный прямоугольник 35"/>
          <p:cNvSpPr/>
          <p:nvPr/>
        </p:nvSpPr>
        <p:spPr>
          <a:xfrm>
            <a:off x="66675" y="4646712"/>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объема безвозмездных поступлений) (не более)</a:t>
            </a:r>
          </a:p>
        </p:txBody>
      </p:sp>
      <p:sp>
        <p:nvSpPr>
          <p:cNvPr id="11" name="Скругленный прямоугольник 10"/>
          <p:cNvSpPr/>
          <p:nvPr/>
        </p:nvSpPr>
        <p:spPr>
          <a:xfrm>
            <a:off x="125821" y="2015352"/>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a:t>
            </a: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показатели</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3748" y="1547050"/>
            <a:ext cx="1830928" cy="1161870"/>
          </a:xfrm>
          <a:prstGeom prst="rect">
            <a:avLst/>
          </a:prstGeom>
          <a:ln>
            <a:noFill/>
          </a:ln>
          <a:effectLst>
            <a:softEdge rad="112500"/>
          </a:effectLst>
        </p:spPr>
      </p:pic>
      <p:sp>
        <p:nvSpPr>
          <p:cNvPr id="14" name="Скругленный прямоугольник 4"/>
          <p:cNvSpPr/>
          <p:nvPr/>
        </p:nvSpPr>
        <p:spPr bwMode="auto">
          <a:xfrm>
            <a:off x="4706318" y="1154599"/>
            <a:ext cx="4376392" cy="687388"/>
          </a:xfrm>
          <a:prstGeom prst="roundRect">
            <a:avLst/>
          </a:prstGeom>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a:t>
            </a: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показателей</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grpSp>
        <p:nvGrpSpPr>
          <p:cNvPr id="240653" name="Группа 18"/>
          <p:cNvGrpSpPr>
            <a:grpSpLocks/>
          </p:cNvGrpSpPr>
          <p:nvPr/>
        </p:nvGrpSpPr>
        <p:grpSpPr bwMode="auto">
          <a:xfrm>
            <a:off x="4657204" y="2060927"/>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fontAlgn="base">
                <a:lnSpc>
                  <a:spcPct val="90000"/>
                </a:lnSpc>
                <a:spcBef>
                  <a:spcPct val="0"/>
                </a:spcBef>
                <a:spcAft>
                  <a:spcPct val="35000"/>
                </a:spcAft>
                <a:defRPr/>
              </a:pPr>
              <a:r>
                <a:rPr lang="ru-RU" sz="14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240655" name="Группа 25"/>
          <p:cNvGrpSpPr>
            <a:grpSpLocks/>
          </p:cNvGrpSpPr>
          <p:nvPr/>
        </p:nvGrpSpPr>
        <p:grpSpPr bwMode="auto">
          <a:xfrm>
            <a:off x="5580999" y="2060927"/>
            <a:ext cx="849313" cy="720000"/>
            <a:chOff x="1707709" y="944699"/>
            <a:chExt cx="850461" cy="750160"/>
          </a:xfrm>
          <a:gradFill flip="none" rotWithShape="1">
            <a:gsLst>
              <a:gs pos="0">
                <a:srgbClr val="BBF8E6"/>
              </a:gs>
              <a:gs pos="50000">
                <a:srgbClr val="D4FAEE"/>
              </a:gs>
              <a:gs pos="100000">
                <a:srgbClr val="E9FCF6"/>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fontAlgn="base">
                <a:lnSpc>
                  <a:spcPct val="90000"/>
                </a:lnSpc>
                <a:spcBef>
                  <a:spcPct val="0"/>
                </a:spcBef>
                <a:spcAft>
                  <a:spcPct val="35000"/>
                </a:spcAft>
                <a:defRPr/>
              </a:pPr>
              <a:r>
                <a:rPr lang="ru-RU" sz="14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240656" name="Группа 28"/>
          <p:cNvGrpSpPr>
            <a:grpSpLocks/>
          </p:cNvGrpSpPr>
          <p:nvPr/>
        </p:nvGrpSpPr>
        <p:grpSpPr bwMode="auto">
          <a:xfrm>
            <a:off x="7427002" y="2060927"/>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240657" name="Группа 31"/>
          <p:cNvGrpSpPr>
            <a:grpSpLocks/>
          </p:cNvGrpSpPr>
          <p:nvPr/>
        </p:nvGrpSpPr>
        <p:grpSpPr bwMode="auto">
          <a:xfrm>
            <a:off x="6503207" y="2060927"/>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57204" y="2996952"/>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57204" y="3861974"/>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0,22</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57204" y="4718792"/>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4" name="Группа 85"/>
          <p:cNvGrpSpPr>
            <a:grpSpLocks/>
          </p:cNvGrpSpPr>
          <p:nvPr/>
        </p:nvGrpSpPr>
        <p:grpSpPr bwMode="auto">
          <a:xfrm>
            <a:off x="5581991" y="2996953"/>
            <a:ext cx="850900" cy="672624"/>
            <a:chOff x="1875303" y="2326235"/>
            <a:chExt cx="850613" cy="750816"/>
          </a:xfrm>
          <a:gradFill flip="none" rotWithShape="1">
            <a:gsLst>
              <a:gs pos="0">
                <a:srgbClr val="BBF8E6"/>
              </a:gs>
              <a:gs pos="50000">
                <a:srgbClr val="D4FAEE"/>
              </a:gs>
              <a:gs pos="100000">
                <a:srgbClr val="E9FCF6"/>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27284" y="2377588"/>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100" b="1" dirty="0" smtClean="0">
                  <a:solidFill>
                    <a:prstClr val="black"/>
                  </a:solidFill>
                  <a:latin typeface="Times New Roman" panose="02020603050405020304" pitchFamily="18" charset="0"/>
                  <a:cs typeface="Times New Roman" panose="02020603050405020304" pitchFamily="18" charset="0"/>
                </a:rPr>
                <a:t>профицит</a:t>
              </a:r>
              <a:endParaRPr lang="ru-RU" sz="1100" b="1" dirty="0">
                <a:solidFill>
                  <a:prstClr val="black"/>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5585230" y="3861974"/>
            <a:ext cx="850900" cy="684000"/>
            <a:chOff x="1851723" y="3932554"/>
            <a:chExt cx="850461" cy="750880"/>
          </a:xfrm>
          <a:gradFill flip="none" rotWithShape="1">
            <a:gsLst>
              <a:gs pos="0">
                <a:srgbClr val="BBF8E6"/>
              </a:gs>
              <a:gs pos="50000">
                <a:srgbClr val="D4FAEE"/>
              </a:gs>
              <a:gs pos="100000">
                <a:srgbClr val="E9FCF6"/>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8" y="3954782"/>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5591913" y="4718792"/>
            <a:ext cx="820738" cy="648000"/>
            <a:chOff x="1851723" y="4718399"/>
            <a:chExt cx="850461" cy="750880"/>
          </a:xfrm>
          <a:gradFill flip="none" rotWithShape="1">
            <a:gsLst>
              <a:gs pos="0">
                <a:srgbClr val="BBF8E6"/>
              </a:gs>
              <a:gs pos="50000">
                <a:srgbClr val="D4FAEE"/>
              </a:gs>
              <a:gs pos="100000">
                <a:srgbClr val="E9FCF6"/>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24,2</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9" name="Группа 100"/>
          <p:cNvGrpSpPr>
            <a:grpSpLocks/>
          </p:cNvGrpSpPr>
          <p:nvPr/>
        </p:nvGrpSpPr>
        <p:grpSpPr bwMode="auto">
          <a:xfrm>
            <a:off x="6506778" y="2996952"/>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6513256" y="3861974"/>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3"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0,20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6496460" y="4718792"/>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4" name="Группа 115"/>
          <p:cNvGrpSpPr>
            <a:grpSpLocks/>
          </p:cNvGrpSpPr>
          <p:nvPr/>
        </p:nvGrpSpPr>
        <p:grpSpPr bwMode="auto">
          <a:xfrm>
            <a:off x="7431565" y="2996952"/>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7452408" y="3861048"/>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93020" y="3997658"/>
              <a:ext cx="726417"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0,18</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7421644" y="4718791"/>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prstClr val="black"/>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solidFill>
                  <a:prstClr val="black"/>
                </a:solidFill>
              </a:rPr>
              <a:t>40</a:t>
            </a:r>
            <a:endParaRPr lang="ru-RU" altLang="ru-RU" sz="1400" dirty="0" smtClean="0">
              <a:solidFill>
                <a:prstClr val="black"/>
              </a:solidFill>
            </a:endParaRPr>
          </a:p>
        </p:txBody>
      </p:sp>
      <p:grpSp>
        <p:nvGrpSpPr>
          <p:cNvPr id="142" name="Группа 28"/>
          <p:cNvGrpSpPr>
            <a:grpSpLocks/>
          </p:cNvGrpSpPr>
          <p:nvPr/>
        </p:nvGrpSpPr>
        <p:grpSpPr bwMode="auto">
          <a:xfrm>
            <a:off x="8291897" y="206092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3" name="Скругленный прямоугольник 142"/>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4"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148" name="Группа 115"/>
          <p:cNvGrpSpPr>
            <a:grpSpLocks/>
          </p:cNvGrpSpPr>
          <p:nvPr/>
        </p:nvGrpSpPr>
        <p:grpSpPr bwMode="auto">
          <a:xfrm>
            <a:off x="8297453" y="2996953"/>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9" name="Скругленный прямоугольник 148"/>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0"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154" name="Группа 121"/>
          <p:cNvGrpSpPr>
            <a:grpSpLocks/>
          </p:cNvGrpSpPr>
          <p:nvPr/>
        </p:nvGrpSpPr>
        <p:grpSpPr bwMode="auto">
          <a:xfrm>
            <a:off x="8310408" y="3868381"/>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5" name="Скругленный прямоугольник 154"/>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6" name="Скругленный прямоугольник 4"/>
            <p:cNvSpPr/>
            <p:nvPr/>
          </p:nvSpPr>
          <p:spPr>
            <a:xfrm>
              <a:off x="3759601" y="3988946"/>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0,16</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157" name="Группа 124"/>
          <p:cNvGrpSpPr>
            <a:grpSpLocks/>
          </p:cNvGrpSpPr>
          <p:nvPr/>
        </p:nvGrpSpPr>
        <p:grpSpPr bwMode="auto">
          <a:xfrm>
            <a:off x="8297453" y="4718792"/>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8" name="Скругленный прямоугольник 157"/>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9"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285731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692695"/>
            <a:ext cx="6768752" cy="1224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a:solidFill>
                  <a:prstClr val="black"/>
                </a:solidFill>
                <a:latin typeface="Times New Roman" panose="02020603050405020304" pitchFamily="18" charset="0"/>
                <a:cs typeface="Times New Roman" panose="02020603050405020304" pitchFamily="18" charset="0"/>
              </a:rPr>
              <a:t>Цели программы:</a:t>
            </a:r>
            <a:r>
              <a:rPr lang="ru-RU" sz="15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300" dirty="0" smtClean="0">
                <a:solidFill>
                  <a:prstClr val="black"/>
                </a:solidFill>
                <a:latin typeface="Times New Roman" panose="02020603050405020304" pitchFamily="18" charset="0"/>
                <a:cs typeface="Times New Roman" panose="02020603050405020304" pitchFamily="18" charset="0"/>
              </a:rPr>
              <a:t>управления </a:t>
            </a:r>
            <a:r>
              <a:rPr lang="ru-RU" sz="13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35496" y="2060848"/>
            <a:ext cx="4032448" cy="523220"/>
          </a:xfrm>
          <a:prstGeom prst="rect">
            <a:avLst/>
          </a:prstGeom>
          <a:noFill/>
        </p:spPr>
        <p:txBody>
          <a:bodyPr wrap="square" rtlCol="0">
            <a:spAutoFit/>
          </a:bodyPr>
          <a:lstStyle/>
          <a:p>
            <a:pPr algn="ct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a:t>
            </a:r>
            <a:endParaRPr lang="ru-RU" sz="1400" b="1" dirty="0" smtClean="0">
              <a:solidFill>
                <a:prstClr val="black"/>
              </a:solidFill>
              <a:latin typeface="Times New Roman" panose="02020603050405020304" pitchFamily="18" charset="0"/>
              <a:cs typeface="Times New Roman" panose="02020603050405020304" pitchFamily="18" charset="0"/>
            </a:endParaRPr>
          </a:p>
          <a:p>
            <a:pPr algn="ctr"/>
            <a:r>
              <a:rPr lang="ru-RU" sz="1400" b="1" dirty="0" smtClean="0">
                <a:solidFill>
                  <a:prstClr val="black"/>
                </a:solidFill>
                <a:latin typeface="Times New Roman" panose="02020603050405020304" pitchFamily="18" charset="0"/>
                <a:cs typeface="Times New Roman" panose="02020603050405020304" pitchFamily="18" charset="0"/>
              </a:rPr>
              <a:t>млн</a:t>
            </a:r>
            <a:r>
              <a:rPr lang="ru-RU" sz="1400" b="1" dirty="0">
                <a:solidFill>
                  <a:prstClr val="black"/>
                </a:solidFill>
                <a:latin typeface="Times New Roman" panose="02020603050405020304" pitchFamily="18" charset="0"/>
                <a:cs typeface="Times New Roman" panose="02020603050405020304" pitchFamily="18" charset="0"/>
              </a:rPr>
              <a:t>. руб.</a:t>
            </a: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256" y="576176"/>
            <a:ext cx="2131981" cy="1466712"/>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71054" y="6597352"/>
            <a:ext cx="982683" cy="169169"/>
          </a:xfrm>
        </p:spPr>
        <p:txBody>
          <a:bodyPr/>
          <a:lstStyle/>
          <a:p>
            <a:pPr>
              <a:defRPr/>
            </a:pPr>
            <a:fld id="{667CCBFA-BFB9-4E9F-B6F6-694D72409F22}" type="slidenum">
              <a:rPr lang="ru-RU" smtClean="0">
                <a:solidFill>
                  <a:prstClr val="black"/>
                </a:solidFill>
              </a:rPr>
              <a:pPr>
                <a:defRPr/>
              </a:pPr>
              <a:t>41</a:t>
            </a:fld>
            <a:endParaRPr lang="ru-RU" dirty="0">
              <a:solidFill>
                <a:prstClr val="black"/>
              </a:solidFill>
            </a:endParaRPr>
          </a:p>
        </p:txBody>
      </p:sp>
      <p:graphicFrame>
        <p:nvGraphicFramePr>
          <p:cNvPr id="73" name="Диаграмма 72"/>
          <p:cNvGraphicFramePr>
            <a:graphicFrameLocks/>
          </p:cNvGraphicFramePr>
          <p:nvPr>
            <p:extLst>
              <p:ext uri="{D42A27DB-BD31-4B8C-83A1-F6EECF244321}">
                <p14:modId xmlns:p14="http://schemas.microsoft.com/office/powerpoint/2010/main" val="3506384942"/>
              </p:ext>
            </p:extLst>
          </p:nvPr>
        </p:nvGraphicFramePr>
        <p:xfrm>
          <a:off x="107504" y="2708919"/>
          <a:ext cx="3851921" cy="3528155"/>
        </p:xfrm>
        <a:graphic>
          <a:graphicData uri="http://schemas.openxmlformats.org/drawingml/2006/chart">
            <c:chart xmlns:c="http://schemas.openxmlformats.org/drawingml/2006/chart" xmlns:r="http://schemas.openxmlformats.org/officeDocument/2006/relationships" r:id="rId3"/>
          </a:graphicData>
        </a:graphic>
      </p:graphicFrame>
      <p:sp>
        <p:nvSpPr>
          <p:cNvPr id="47" name="Полилиния 46"/>
          <p:cNvSpPr/>
          <p:nvPr/>
        </p:nvSpPr>
        <p:spPr>
          <a:xfrm>
            <a:off x="3995936" y="2042888"/>
            <a:ext cx="5028695" cy="378000"/>
          </a:xfrm>
          <a:custGeom>
            <a:avLst/>
            <a:gdLst>
              <a:gd name="connsiteX0" fmla="*/ 0 w 4563379"/>
              <a:gd name="connsiteY0" fmla="*/ 55156 h 551556"/>
              <a:gd name="connsiteX1" fmla="*/ 55156 w 4563379"/>
              <a:gd name="connsiteY1" fmla="*/ 0 h 551556"/>
              <a:gd name="connsiteX2" fmla="*/ 4508223 w 4563379"/>
              <a:gd name="connsiteY2" fmla="*/ 0 h 551556"/>
              <a:gd name="connsiteX3" fmla="*/ 4563379 w 4563379"/>
              <a:gd name="connsiteY3" fmla="*/ 55156 h 551556"/>
              <a:gd name="connsiteX4" fmla="*/ 4563379 w 4563379"/>
              <a:gd name="connsiteY4" fmla="*/ 496400 h 551556"/>
              <a:gd name="connsiteX5" fmla="*/ 4508223 w 4563379"/>
              <a:gd name="connsiteY5" fmla="*/ 551556 h 551556"/>
              <a:gd name="connsiteX6" fmla="*/ 55156 w 4563379"/>
              <a:gd name="connsiteY6" fmla="*/ 551556 h 551556"/>
              <a:gd name="connsiteX7" fmla="*/ 0 w 4563379"/>
              <a:gd name="connsiteY7" fmla="*/ 496400 h 551556"/>
              <a:gd name="connsiteX8" fmla="*/ 0 w 4563379"/>
              <a:gd name="connsiteY8" fmla="*/ 55156 h 5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3379" h="551556">
                <a:moveTo>
                  <a:pt x="0" y="55156"/>
                </a:moveTo>
                <a:cubicBezTo>
                  <a:pt x="0" y="24694"/>
                  <a:pt x="24694" y="0"/>
                  <a:pt x="55156" y="0"/>
                </a:cubicBezTo>
                <a:lnTo>
                  <a:pt x="4508223" y="0"/>
                </a:lnTo>
                <a:cubicBezTo>
                  <a:pt x="4538685" y="0"/>
                  <a:pt x="4563379" y="24694"/>
                  <a:pt x="4563379" y="55156"/>
                </a:cubicBezTo>
                <a:lnTo>
                  <a:pt x="4563379" y="496400"/>
                </a:lnTo>
                <a:cubicBezTo>
                  <a:pt x="4563379" y="526862"/>
                  <a:pt x="4538685" y="551556"/>
                  <a:pt x="4508223" y="551556"/>
                </a:cubicBezTo>
                <a:lnTo>
                  <a:pt x="55156" y="551556"/>
                </a:lnTo>
                <a:cubicBezTo>
                  <a:pt x="24694" y="551556"/>
                  <a:pt x="0" y="526862"/>
                  <a:pt x="0" y="496400"/>
                </a:cubicBezTo>
                <a:lnTo>
                  <a:pt x="0" y="5515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05" tIns="73305" rIns="73305" bIns="73305" numCol="1" spcCol="1270" anchor="ctr" anchorCtr="0">
            <a:noAutofit/>
          </a:bodyPr>
          <a:lstStyle/>
          <a:p>
            <a:pPr lvl="0" algn="ctr" defTabSz="666750">
              <a:lnSpc>
                <a:spcPct val="90000"/>
              </a:lnSpc>
              <a:spcAft>
                <a:spcPct val="35000"/>
              </a:spcAft>
            </a:pPr>
            <a:r>
              <a:rPr lang="ru-RU" sz="12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200" b="1" i="1" dirty="0" smtClean="0">
                <a:solidFill>
                  <a:schemeClr val="tx1"/>
                </a:solidFill>
                <a:latin typeface="Times New Roman" panose="02020603050405020304" pitchFamily="18" charset="0"/>
                <a:cs typeface="Times New Roman" panose="02020603050405020304" pitchFamily="18" charset="0"/>
              </a:rPr>
              <a:t>структурных элементов </a:t>
            </a:r>
            <a:r>
              <a:rPr lang="ru-RU" sz="1200" b="1" i="1" dirty="0">
                <a:solidFill>
                  <a:schemeClr val="tx1"/>
                </a:solidFill>
                <a:latin typeface="Times New Roman" panose="02020603050405020304" pitchFamily="18" charset="0"/>
                <a:cs typeface="Times New Roman" panose="02020603050405020304" pitchFamily="18" charset="0"/>
              </a:rPr>
              <a:t>в </a:t>
            </a:r>
            <a:r>
              <a:rPr lang="ru-RU" sz="1200" b="1" i="1" dirty="0" smtClean="0">
                <a:solidFill>
                  <a:schemeClr val="tx1"/>
                </a:solidFill>
                <a:latin typeface="Times New Roman" panose="02020603050405020304" pitchFamily="18" charset="0"/>
                <a:cs typeface="Times New Roman" panose="02020603050405020304" pitchFamily="18" charset="0"/>
              </a:rPr>
              <a:t>2024 году</a:t>
            </a:r>
            <a:r>
              <a:rPr lang="ru-RU" sz="1200" b="1" i="1" kern="1200" dirty="0" smtClean="0">
                <a:solidFill>
                  <a:schemeClr val="tx1"/>
                </a:solidFill>
                <a:latin typeface="Times New Roman" panose="02020603050405020304" pitchFamily="18" charset="0"/>
                <a:cs typeface="Times New Roman" panose="02020603050405020304" pitchFamily="18" charset="0"/>
              </a:rPr>
              <a:t>, млн. руб.</a:t>
            </a:r>
          </a:p>
        </p:txBody>
      </p:sp>
      <p:sp>
        <p:nvSpPr>
          <p:cNvPr id="51" name="Полилиния 50"/>
          <p:cNvSpPr/>
          <p:nvPr/>
        </p:nvSpPr>
        <p:spPr>
          <a:xfrm>
            <a:off x="3995937" y="2492928"/>
            <a:ext cx="3312368" cy="288000"/>
          </a:xfrm>
          <a:custGeom>
            <a:avLst/>
            <a:gdLst>
              <a:gd name="connsiteX0" fmla="*/ 0 w 2291211"/>
              <a:gd name="connsiteY0" fmla="*/ 34189 h 341891"/>
              <a:gd name="connsiteX1" fmla="*/ 34189 w 2291211"/>
              <a:gd name="connsiteY1" fmla="*/ 0 h 341891"/>
              <a:gd name="connsiteX2" fmla="*/ 2257022 w 2291211"/>
              <a:gd name="connsiteY2" fmla="*/ 0 h 341891"/>
              <a:gd name="connsiteX3" fmla="*/ 2291211 w 2291211"/>
              <a:gd name="connsiteY3" fmla="*/ 34189 h 341891"/>
              <a:gd name="connsiteX4" fmla="*/ 2291211 w 2291211"/>
              <a:gd name="connsiteY4" fmla="*/ 307702 h 341891"/>
              <a:gd name="connsiteX5" fmla="*/ 2257022 w 2291211"/>
              <a:gd name="connsiteY5" fmla="*/ 341891 h 341891"/>
              <a:gd name="connsiteX6" fmla="*/ 34189 w 2291211"/>
              <a:gd name="connsiteY6" fmla="*/ 341891 h 341891"/>
              <a:gd name="connsiteX7" fmla="*/ 0 w 2291211"/>
              <a:gd name="connsiteY7" fmla="*/ 307702 h 341891"/>
              <a:gd name="connsiteX8" fmla="*/ 0 w 2291211"/>
              <a:gd name="connsiteY8" fmla="*/ 34189 h 34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11" h="341891">
                <a:moveTo>
                  <a:pt x="0" y="34189"/>
                </a:moveTo>
                <a:cubicBezTo>
                  <a:pt x="0" y="15307"/>
                  <a:pt x="15307" y="0"/>
                  <a:pt x="34189" y="0"/>
                </a:cubicBezTo>
                <a:lnTo>
                  <a:pt x="2257022" y="0"/>
                </a:lnTo>
                <a:cubicBezTo>
                  <a:pt x="2275904" y="0"/>
                  <a:pt x="2291211" y="15307"/>
                  <a:pt x="2291211" y="34189"/>
                </a:cubicBezTo>
                <a:lnTo>
                  <a:pt x="2291211" y="307702"/>
                </a:lnTo>
                <a:cubicBezTo>
                  <a:pt x="2291211" y="326584"/>
                  <a:pt x="2275904" y="341891"/>
                  <a:pt x="2257022" y="341891"/>
                </a:cubicBezTo>
                <a:lnTo>
                  <a:pt x="34189" y="341891"/>
                </a:lnTo>
                <a:cubicBezTo>
                  <a:pt x="15307" y="341891"/>
                  <a:pt x="0" y="326584"/>
                  <a:pt x="0" y="307702"/>
                </a:cubicBezTo>
                <a:lnTo>
                  <a:pt x="0" y="341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74" tIns="70974" rIns="70974" bIns="70974"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380400" y="2492928"/>
            <a:ext cx="792000" cy="288000"/>
          </a:xfrm>
          <a:custGeom>
            <a:avLst/>
            <a:gdLst>
              <a:gd name="connsiteX0" fmla="*/ 0 w 829017"/>
              <a:gd name="connsiteY0" fmla="*/ 30841 h 308410"/>
              <a:gd name="connsiteX1" fmla="*/ 30841 w 829017"/>
              <a:gd name="connsiteY1" fmla="*/ 0 h 308410"/>
              <a:gd name="connsiteX2" fmla="*/ 798176 w 829017"/>
              <a:gd name="connsiteY2" fmla="*/ 0 h 308410"/>
              <a:gd name="connsiteX3" fmla="*/ 829017 w 829017"/>
              <a:gd name="connsiteY3" fmla="*/ 30841 h 308410"/>
              <a:gd name="connsiteX4" fmla="*/ 829017 w 829017"/>
              <a:gd name="connsiteY4" fmla="*/ 277569 h 308410"/>
              <a:gd name="connsiteX5" fmla="*/ 798176 w 829017"/>
              <a:gd name="connsiteY5" fmla="*/ 308410 h 308410"/>
              <a:gd name="connsiteX6" fmla="*/ 30841 w 829017"/>
              <a:gd name="connsiteY6" fmla="*/ 308410 h 308410"/>
              <a:gd name="connsiteX7" fmla="*/ 0 w 829017"/>
              <a:gd name="connsiteY7" fmla="*/ 277569 h 308410"/>
              <a:gd name="connsiteX8" fmla="*/ 0 w 829017"/>
              <a:gd name="connsiteY8" fmla="*/ 30841 h 30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7" h="308410">
                <a:moveTo>
                  <a:pt x="0" y="30841"/>
                </a:moveTo>
                <a:cubicBezTo>
                  <a:pt x="0" y="13808"/>
                  <a:pt x="13808" y="0"/>
                  <a:pt x="30841" y="0"/>
                </a:cubicBezTo>
                <a:lnTo>
                  <a:pt x="798176" y="0"/>
                </a:lnTo>
                <a:cubicBezTo>
                  <a:pt x="815209" y="0"/>
                  <a:pt x="829017" y="13808"/>
                  <a:pt x="829017" y="30841"/>
                </a:cubicBezTo>
                <a:lnTo>
                  <a:pt x="829017" y="277569"/>
                </a:lnTo>
                <a:cubicBezTo>
                  <a:pt x="829017" y="294602"/>
                  <a:pt x="815209" y="308410"/>
                  <a:pt x="798176" y="308410"/>
                </a:cubicBezTo>
                <a:lnTo>
                  <a:pt x="30841" y="308410"/>
                </a:lnTo>
                <a:cubicBezTo>
                  <a:pt x="13808" y="308410"/>
                  <a:pt x="0" y="294602"/>
                  <a:pt x="0" y="277569"/>
                </a:cubicBezTo>
                <a:lnTo>
                  <a:pt x="0" y="30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93" tIns="69993" rIns="69993" bIns="69993"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232632" y="2492928"/>
            <a:ext cx="792000" cy="288000"/>
          </a:xfrm>
          <a:custGeom>
            <a:avLst/>
            <a:gdLst>
              <a:gd name="connsiteX0" fmla="*/ 0 w 864641"/>
              <a:gd name="connsiteY0" fmla="*/ 30829 h 308287"/>
              <a:gd name="connsiteX1" fmla="*/ 30829 w 864641"/>
              <a:gd name="connsiteY1" fmla="*/ 0 h 308287"/>
              <a:gd name="connsiteX2" fmla="*/ 833812 w 864641"/>
              <a:gd name="connsiteY2" fmla="*/ 0 h 308287"/>
              <a:gd name="connsiteX3" fmla="*/ 864641 w 864641"/>
              <a:gd name="connsiteY3" fmla="*/ 30829 h 308287"/>
              <a:gd name="connsiteX4" fmla="*/ 864641 w 864641"/>
              <a:gd name="connsiteY4" fmla="*/ 277458 h 308287"/>
              <a:gd name="connsiteX5" fmla="*/ 833812 w 864641"/>
              <a:gd name="connsiteY5" fmla="*/ 308287 h 308287"/>
              <a:gd name="connsiteX6" fmla="*/ 30829 w 864641"/>
              <a:gd name="connsiteY6" fmla="*/ 308287 h 308287"/>
              <a:gd name="connsiteX7" fmla="*/ 0 w 864641"/>
              <a:gd name="connsiteY7" fmla="*/ 277458 h 308287"/>
              <a:gd name="connsiteX8" fmla="*/ 0 w 864641"/>
              <a:gd name="connsiteY8" fmla="*/ 30829 h 30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641" h="308287">
                <a:moveTo>
                  <a:pt x="0" y="30829"/>
                </a:moveTo>
                <a:cubicBezTo>
                  <a:pt x="0" y="13803"/>
                  <a:pt x="13803" y="0"/>
                  <a:pt x="30829" y="0"/>
                </a:cubicBezTo>
                <a:lnTo>
                  <a:pt x="833812" y="0"/>
                </a:lnTo>
                <a:cubicBezTo>
                  <a:pt x="850838" y="0"/>
                  <a:pt x="864641" y="13803"/>
                  <a:pt x="864641" y="30829"/>
                </a:cubicBezTo>
                <a:lnTo>
                  <a:pt x="864641" y="277458"/>
                </a:lnTo>
                <a:cubicBezTo>
                  <a:pt x="864641" y="294484"/>
                  <a:pt x="850838" y="308287"/>
                  <a:pt x="833812" y="308287"/>
                </a:cubicBezTo>
                <a:lnTo>
                  <a:pt x="30829" y="308287"/>
                </a:lnTo>
                <a:cubicBezTo>
                  <a:pt x="13803" y="308287"/>
                  <a:pt x="0" y="294484"/>
                  <a:pt x="0" y="277458"/>
                </a:cubicBezTo>
                <a:lnTo>
                  <a:pt x="0" y="308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89" tIns="69989" rIns="69989" bIns="69989"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8244496" y="2868327"/>
            <a:ext cx="792000" cy="416657"/>
          </a:xfrm>
          <a:custGeom>
            <a:avLst/>
            <a:gdLst>
              <a:gd name="connsiteX0" fmla="*/ 0 w 786058"/>
              <a:gd name="connsiteY0" fmla="*/ 42525 h 425245"/>
              <a:gd name="connsiteX1" fmla="*/ 42525 w 786058"/>
              <a:gd name="connsiteY1" fmla="*/ 0 h 425245"/>
              <a:gd name="connsiteX2" fmla="*/ 743534 w 786058"/>
              <a:gd name="connsiteY2" fmla="*/ 0 h 425245"/>
              <a:gd name="connsiteX3" fmla="*/ 786059 w 786058"/>
              <a:gd name="connsiteY3" fmla="*/ 42525 h 425245"/>
              <a:gd name="connsiteX4" fmla="*/ 786058 w 786058"/>
              <a:gd name="connsiteY4" fmla="*/ 382721 h 425245"/>
              <a:gd name="connsiteX5" fmla="*/ 743533 w 786058"/>
              <a:gd name="connsiteY5" fmla="*/ 425246 h 425245"/>
              <a:gd name="connsiteX6" fmla="*/ 42525 w 786058"/>
              <a:gd name="connsiteY6" fmla="*/ 425245 h 425245"/>
              <a:gd name="connsiteX7" fmla="*/ 0 w 786058"/>
              <a:gd name="connsiteY7" fmla="*/ 382720 h 425245"/>
              <a:gd name="connsiteX8" fmla="*/ 0 w 786058"/>
              <a:gd name="connsiteY8" fmla="*/ 42525 h 42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058" h="425245">
                <a:moveTo>
                  <a:pt x="0" y="42525"/>
                </a:moveTo>
                <a:cubicBezTo>
                  <a:pt x="0" y="19039"/>
                  <a:pt x="19039" y="0"/>
                  <a:pt x="42525" y="0"/>
                </a:cubicBezTo>
                <a:lnTo>
                  <a:pt x="743534" y="0"/>
                </a:lnTo>
                <a:cubicBezTo>
                  <a:pt x="767020" y="0"/>
                  <a:pt x="786059" y="19039"/>
                  <a:pt x="786059" y="42525"/>
                </a:cubicBezTo>
                <a:cubicBezTo>
                  <a:pt x="786059" y="155924"/>
                  <a:pt x="786058" y="269322"/>
                  <a:pt x="786058" y="382721"/>
                </a:cubicBezTo>
                <a:cubicBezTo>
                  <a:pt x="786058" y="406207"/>
                  <a:pt x="767019" y="425246"/>
                  <a:pt x="743533" y="425246"/>
                </a:cubicBezTo>
                <a:lnTo>
                  <a:pt x="42525" y="425245"/>
                </a:lnTo>
                <a:cubicBezTo>
                  <a:pt x="19039" y="425245"/>
                  <a:pt x="0" y="406206"/>
                  <a:pt x="0" y="382720"/>
                </a:cubicBezTo>
                <a:lnTo>
                  <a:pt x="0" y="4252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95" tIns="65795" rIns="65795" bIns="65795"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259,1</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252763" y="3359043"/>
            <a:ext cx="788958" cy="574013"/>
          </a:xfrm>
          <a:custGeom>
            <a:avLst/>
            <a:gdLst>
              <a:gd name="connsiteX0" fmla="*/ 0 w 829019"/>
              <a:gd name="connsiteY0" fmla="*/ 79273 h 792726"/>
              <a:gd name="connsiteX1" fmla="*/ 79273 w 829019"/>
              <a:gd name="connsiteY1" fmla="*/ 0 h 792726"/>
              <a:gd name="connsiteX2" fmla="*/ 749746 w 829019"/>
              <a:gd name="connsiteY2" fmla="*/ 0 h 792726"/>
              <a:gd name="connsiteX3" fmla="*/ 829019 w 829019"/>
              <a:gd name="connsiteY3" fmla="*/ 79273 h 792726"/>
              <a:gd name="connsiteX4" fmla="*/ 829019 w 829019"/>
              <a:gd name="connsiteY4" fmla="*/ 713453 h 792726"/>
              <a:gd name="connsiteX5" fmla="*/ 749746 w 829019"/>
              <a:gd name="connsiteY5" fmla="*/ 792726 h 792726"/>
              <a:gd name="connsiteX6" fmla="*/ 79273 w 829019"/>
              <a:gd name="connsiteY6" fmla="*/ 792726 h 792726"/>
              <a:gd name="connsiteX7" fmla="*/ 0 w 829019"/>
              <a:gd name="connsiteY7" fmla="*/ 713453 h 792726"/>
              <a:gd name="connsiteX8" fmla="*/ 0 w 829019"/>
              <a:gd name="connsiteY8" fmla="*/ 79273 h 7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2726">
                <a:moveTo>
                  <a:pt x="0" y="79273"/>
                </a:moveTo>
                <a:cubicBezTo>
                  <a:pt x="0" y="35492"/>
                  <a:pt x="35492" y="0"/>
                  <a:pt x="79273" y="0"/>
                </a:cubicBezTo>
                <a:lnTo>
                  <a:pt x="749746" y="0"/>
                </a:lnTo>
                <a:cubicBezTo>
                  <a:pt x="793527" y="0"/>
                  <a:pt x="829019" y="35492"/>
                  <a:pt x="829019" y="79273"/>
                </a:cubicBezTo>
                <a:lnTo>
                  <a:pt x="829019" y="713453"/>
                </a:lnTo>
                <a:cubicBezTo>
                  <a:pt x="829019" y="757234"/>
                  <a:pt x="793527" y="792726"/>
                  <a:pt x="749746" y="792726"/>
                </a:cubicBezTo>
                <a:lnTo>
                  <a:pt x="79273" y="792726"/>
                </a:lnTo>
                <a:cubicBezTo>
                  <a:pt x="35492" y="792726"/>
                  <a:pt x="0" y="757234"/>
                  <a:pt x="0" y="713453"/>
                </a:cubicBezTo>
                <a:lnTo>
                  <a:pt x="0" y="7927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558" tIns="76558" rIns="76558" bIns="76558"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72,4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0" name="Полилиния 79"/>
          <p:cNvSpPr/>
          <p:nvPr/>
        </p:nvSpPr>
        <p:spPr>
          <a:xfrm>
            <a:off x="8244496" y="3967691"/>
            <a:ext cx="792000" cy="325405"/>
          </a:xfrm>
          <a:custGeom>
            <a:avLst/>
            <a:gdLst>
              <a:gd name="connsiteX0" fmla="*/ 0 w 829023"/>
              <a:gd name="connsiteY0" fmla="*/ 46029 h 460290"/>
              <a:gd name="connsiteX1" fmla="*/ 46029 w 829023"/>
              <a:gd name="connsiteY1" fmla="*/ 0 h 460290"/>
              <a:gd name="connsiteX2" fmla="*/ 782994 w 829023"/>
              <a:gd name="connsiteY2" fmla="*/ 0 h 460290"/>
              <a:gd name="connsiteX3" fmla="*/ 829023 w 829023"/>
              <a:gd name="connsiteY3" fmla="*/ 46029 h 460290"/>
              <a:gd name="connsiteX4" fmla="*/ 829023 w 829023"/>
              <a:gd name="connsiteY4" fmla="*/ 414261 h 460290"/>
              <a:gd name="connsiteX5" fmla="*/ 782994 w 829023"/>
              <a:gd name="connsiteY5" fmla="*/ 460290 h 460290"/>
              <a:gd name="connsiteX6" fmla="*/ 46029 w 829023"/>
              <a:gd name="connsiteY6" fmla="*/ 460290 h 460290"/>
              <a:gd name="connsiteX7" fmla="*/ 0 w 829023"/>
              <a:gd name="connsiteY7" fmla="*/ 414261 h 460290"/>
              <a:gd name="connsiteX8" fmla="*/ 0 w 829023"/>
              <a:gd name="connsiteY8" fmla="*/ 46029 h 4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60290">
                <a:moveTo>
                  <a:pt x="0" y="46029"/>
                </a:moveTo>
                <a:cubicBezTo>
                  <a:pt x="0" y="20608"/>
                  <a:pt x="20608" y="0"/>
                  <a:pt x="46029" y="0"/>
                </a:cubicBezTo>
                <a:lnTo>
                  <a:pt x="782994" y="0"/>
                </a:lnTo>
                <a:cubicBezTo>
                  <a:pt x="808415" y="0"/>
                  <a:pt x="829023" y="20608"/>
                  <a:pt x="829023" y="46029"/>
                </a:cubicBezTo>
                <a:lnTo>
                  <a:pt x="829023" y="414261"/>
                </a:lnTo>
                <a:cubicBezTo>
                  <a:pt x="829023" y="439682"/>
                  <a:pt x="808415" y="460290"/>
                  <a:pt x="782994" y="460290"/>
                </a:cubicBezTo>
                <a:lnTo>
                  <a:pt x="46029" y="460290"/>
                </a:lnTo>
                <a:cubicBezTo>
                  <a:pt x="20608" y="460290"/>
                  <a:pt x="0" y="439682"/>
                  <a:pt x="0" y="414261"/>
                </a:cubicBezTo>
                <a:lnTo>
                  <a:pt x="0" y="460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21" tIns="66821" rIns="66821" bIns="6682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7380400" y="2868327"/>
            <a:ext cx="792000" cy="416657"/>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259,2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46018" y="4365104"/>
            <a:ext cx="790478" cy="319495"/>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85,0</a:t>
            </a:r>
          </a:p>
        </p:txBody>
      </p:sp>
      <p:sp>
        <p:nvSpPr>
          <p:cNvPr id="74" name="Полилиния 73"/>
          <p:cNvSpPr/>
          <p:nvPr/>
        </p:nvSpPr>
        <p:spPr>
          <a:xfrm>
            <a:off x="7380312" y="3359043"/>
            <a:ext cx="791912" cy="574013"/>
          </a:xfrm>
          <a:custGeom>
            <a:avLst/>
            <a:gdLst>
              <a:gd name="connsiteX0" fmla="*/ 0 w 829019"/>
              <a:gd name="connsiteY0" fmla="*/ 79064 h 790637"/>
              <a:gd name="connsiteX1" fmla="*/ 79064 w 829019"/>
              <a:gd name="connsiteY1" fmla="*/ 0 h 790637"/>
              <a:gd name="connsiteX2" fmla="*/ 749955 w 829019"/>
              <a:gd name="connsiteY2" fmla="*/ 0 h 790637"/>
              <a:gd name="connsiteX3" fmla="*/ 829019 w 829019"/>
              <a:gd name="connsiteY3" fmla="*/ 79064 h 790637"/>
              <a:gd name="connsiteX4" fmla="*/ 829019 w 829019"/>
              <a:gd name="connsiteY4" fmla="*/ 711573 h 790637"/>
              <a:gd name="connsiteX5" fmla="*/ 749955 w 829019"/>
              <a:gd name="connsiteY5" fmla="*/ 790637 h 790637"/>
              <a:gd name="connsiteX6" fmla="*/ 79064 w 829019"/>
              <a:gd name="connsiteY6" fmla="*/ 790637 h 790637"/>
              <a:gd name="connsiteX7" fmla="*/ 0 w 829019"/>
              <a:gd name="connsiteY7" fmla="*/ 711573 h 790637"/>
              <a:gd name="connsiteX8" fmla="*/ 0 w 829019"/>
              <a:gd name="connsiteY8" fmla="*/ 79064 h 7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0637">
                <a:moveTo>
                  <a:pt x="0" y="79064"/>
                </a:moveTo>
                <a:cubicBezTo>
                  <a:pt x="0" y="35398"/>
                  <a:pt x="35398" y="0"/>
                  <a:pt x="79064" y="0"/>
                </a:cubicBezTo>
                <a:lnTo>
                  <a:pt x="749955" y="0"/>
                </a:lnTo>
                <a:cubicBezTo>
                  <a:pt x="793621" y="0"/>
                  <a:pt x="829019" y="35398"/>
                  <a:pt x="829019" y="79064"/>
                </a:cubicBezTo>
                <a:lnTo>
                  <a:pt x="829019" y="711573"/>
                </a:lnTo>
                <a:cubicBezTo>
                  <a:pt x="829019" y="755239"/>
                  <a:pt x="793621" y="790637"/>
                  <a:pt x="749955" y="790637"/>
                </a:cubicBezTo>
                <a:lnTo>
                  <a:pt x="79064" y="790637"/>
                </a:lnTo>
                <a:cubicBezTo>
                  <a:pt x="35398" y="790637"/>
                  <a:pt x="0" y="755239"/>
                  <a:pt x="0" y="711573"/>
                </a:cubicBezTo>
                <a:lnTo>
                  <a:pt x="0" y="7906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497" tIns="76497" rIns="76497" bIns="76497"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72,4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7380400" y="3967691"/>
            <a:ext cx="792000" cy="325405"/>
          </a:xfrm>
          <a:custGeom>
            <a:avLst/>
            <a:gdLst>
              <a:gd name="connsiteX0" fmla="*/ 0 w 829023"/>
              <a:gd name="connsiteY0" fmla="*/ 45920 h 459199"/>
              <a:gd name="connsiteX1" fmla="*/ 45920 w 829023"/>
              <a:gd name="connsiteY1" fmla="*/ 0 h 459199"/>
              <a:gd name="connsiteX2" fmla="*/ 783103 w 829023"/>
              <a:gd name="connsiteY2" fmla="*/ 0 h 459199"/>
              <a:gd name="connsiteX3" fmla="*/ 829023 w 829023"/>
              <a:gd name="connsiteY3" fmla="*/ 45920 h 459199"/>
              <a:gd name="connsiteX4" fmla="*/ 829023 w 829023"/>
              <a:gd name="connsiteY4" fmla="*/ 413279 h 459199"/>
              <a:gd name="connsiteX5" fmla="*/ 783103 w 829023"/>
              <a:gd name="connsiteY5" fmla="*/ 459199 h 459199"/>
              <a:gd name="connsiteX6" fmla="*/ 45920 w 829023"/>
              <a:gd name="connsiteY6" fmla="*/ 459199 h 459199"/>
              <a:gd name="connsiteX7" fmla="*/ 0 w 829023"/>
              <a:gd name="connsiteY7" fmla="*/ 413279 h 459199"/>
              <a:gd name="connsiteX8" fmla="*/ 0 w 829023"/>
              <a:gd name="connsiteY8" fmla="*/ 45920 h 4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59199">
                <a:moveTo>
                  <a:pt x="0" y="45920"/>
                </a:moveTo>
                <a:cubicBezTo>
                  <a:pt x="0" y="20559"/>
                  <a:pt x="20559" y="0"/>
                  <a:pt x="45920" y="0"/>
                </a:cubicBezTo>
                <a:lnTo>
                  <a:pt x="783103" y="0"/>
                </a:lnTo>
                <a:cubicBezTo>
                  <a:pt x="808464" y="0"/>
                  <a:pt x="829023" y="20559"/>
                  <a:pt x="829023" y="45920"/>
                </a:cubicBezTo>
                <a:lnTo>
                  <a:pt x="829023" y="413279"/>
                </a:lnTo>
                <a:cubicBezTo>
                  <a:pt x="829023" y="438640"/>
                  <a:pt x="808464" y="459199"/>
                  <a:pt x="783103" y="459199"/>
                </a:cubicBezTo>
                <a:lnTo>
                  <a:pt x="45920" y="459199"/>
                </a:lnTo>
                <a:cubicBezTo>
                  <a:pt x="20559" y="459199"/>
                  <a:pt x="0" y="438640"/>
                  <a:pt x="0" y="413279"/>
                </a:cubicBezTo>
                <a:lnTo>
                  <a:pt x="0" y="459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89" tIns="66789" rIns="66789" bIns="66789"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380400" y="4365104"/>
            <a:ext cx="792000" cy="319495"/>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85,0</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377702" y="4693681"/>
            <a:ext cx="792000" cy="319495"/>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44496" y="4689184"/>
            <a:ext cx="792000" cy="323992"/>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0,2</a:t>
            </a:r>
          </a:p>
        </p:txBody>
      </p:sp>
      <p:sp>
        <p:nvSpPr>
          <p:cNvPr id="43" name="Полилиния 42"/>
          <p:cNvSpPr/>
          <p:nvPr/>
        </p:nvSpPr>
        <p:spPr>
          <a:xfrm>
            <a:off x="7377702" y="5049224"/>
            <a:ext cx="792000" cy="396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246840" y="5049224"/>
            <a:ext cx="792000" cy="396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0,5</a:t>
            </a:r>
          </a:p>
        </p:txBody>
      </p:sp>
      <p:sp>
        <p:nvSpPr>
          <p:cNvPr id="49" name="Полилиния 48"/>
          <p:cNvSpPr/>
          <p:nvPr/>
        </p:nvSpPr>
        <p:spPr>
          <a:xfrm>
            <a:off x="7380312" y="5445264"/>
            <a:ext cx="792000" cy="360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14,8</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44408" y="5445264"/>
            <a:ext cx="792000" cy="360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13,1</a:t>
            </a:r>
          </a:p>
        </p:txBody>
      </p:sp>
      <p:sp>
        <p:nvSpPr>
          <p:cNvPr id="38" name="Полилиния 37"/>
          <p:cNvSpPr/>
          <p:nvPr/>
        </p:nvSpPr>
        <p:spPr>
          <a:xfrm>
            <a:off x="3995937" y="2868327"/>
            <a:ext cx="3312367" cy="416657"/>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smtClean="0">
                <a:solidFill>
                  <a:prstClr val="black"/>
                </a:solidFill>
                <a:latin typeface="Times New Roman" panose="02020603050405020304" pitchFamily="18" charset="0"/>
                <a:cs typeface="Times New Roman" panose="02020603050405020304" pitchFamily="18" charset="0"/>
              </a:rPr>
              <a:t>Обеспечение </a:t>
            </a:r>
            <a:r>
              <a:rPr lang="ru-RU" sz="1050" dirty="0">
                <a:solidFill>
                  <a:prstClr val="black"/>
                </a:solidFill>
                <a:latin typeface="Times New Roman" panose="02020603050405020304" pitchFamily="18" charset="0"/>
                <a:cs typeface="Times New Roman" panose="02020603050405020304" pitchFamily="18" charset="0"/>
              </a:rPr>
              <a:t>деятельности мировых судей Чувашской Республики в целях реализации прав, свобод и законных интересов граждан и юридических </a:t>
            </a:r>
            <a:r>
              <a:rPr lang="ru-RU" sz="1050" dirty="0" smtClean="0">
                <a:solidFill>
                  <a:prstClr val="black"/>
                </a:solidFill>
                <a:latin typeface="Times New Roman" panose="02020603050405020304" pitchFamily="18" charset="0"/>
                <a:cs typeface="Times New Roman" panose="02020603050405020304" pitchFamily="18" charset="0"/>
              </a:rPr>
              <a:t>лиц</a:t>
            </a:r>
          </a:p>
        </p:txBody>
      </p:sp>
      <p:sp>
        <p:nvSpPr>
          <p:cNvPr id="45" name="Полилиния 44"/>
          <p:cNvSpPr/>
          <p:nvPr/>
        </p:nvSpPr>
        <p:spPr>
          <a:xfrm>
            <a:off x="3995937" y="3359043"/>
            <a:ext cx="3312367" cy="574013"/>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Повышение качества и доступности государственных услуг в сфере государственной регистрации актов гражданского состояния, в том числе в электронном виде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3995937" y="397360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Обеспечение оказания бесплатной юридической помощи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3995937" y="433364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Проведение регионального этапа Всероссийского </a:t>
            </a:r>
            <a:r>
              <a:rPr lang="ru-RU" sz="1050" dirty="0" smtClean="0">
                <a:solidFill>
                  <a:prstClr val="black"/>
                </a:solidFill>
                <a:latin typeface="Times New Roman" panose="02020603050405020304" pitchFamily="18" charset="0"/>
                <a:cs typeface="Times New Roman" panose="02020603050405020304" pitchFamily="18" charset="0"/>
              </a:rPr>
              <a:t>конкурса «Лучшая </a:t>
            </a:r>
            <a:r>
              <a:rPr lang="ru-RU" sz="1050" dirty="0">
                <a:solidFill>
                  <a:prstClr val="black"/>
                </a:solidFill>
                <a:latin typeface="Times New Roman" panose="02020603050405020304" pitchFamily="18" charset="0"/>
                <a:cs typeface="Times New Roman" panose="02020603050405020304" pitchFamily="18" charset="0"/>
              </a:rPr>
              <a:t>муниципальная </a:t>
            </a:r>
            <a:r>
              <a:rPr lang="ru-RU" sz="1050" dirty="0" smtClean="0">
                <a:solidFill>
                  <a:prstClr val="black"/>
                </a:solidFill>
                <a:latin typeface="Times New Roman" panose="02020603050405020304" pitchFamily="18" charset="0"/>
                <a:cs typeface="Times New Roman" panose="02020603050405020304" pitchFamily="18" charset="0"/>
              </a:rPr>
              <a:t>практика»</a:t>
            </a:r>
          </a:p>
        </p:txBody>
      </p:sp>
      <p:sp>
        <p:nvSpPr>
          <p:cNvPr id="55" name="Полилиния 54"/>
          <p:cNvSpPr/>
          <p:nvPr/>
        </p:nvSpPr>
        <p:spPr>
          <a:xfrm>
            <a:off x="3995937" y="469368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3995937" y="505372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Организация антикоррупционной пропаганды и просвещения</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3995937" y="5445224"/>
            <a:ext cx="3312367" cy="321322"/>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Создание эффективной системы государственного и муниципального управления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3995937" y="5805264"/>
            <a:ext cx="3312367" cy="431811"/>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Обеспечение управления государственной программой Чувашской Республики </a:t>
            </a:r>
            <a:r>
              <a:rPr lang="ru-RU" sz="1050" dirty="0" smtClean="0">
                <a:solidFill>
                  <a:prstClr val="black"/>
                </a:solidFill>
                <a:latin typeface="Times New Roman" panose="02020603050405020304" pitchFamily="18" charset="0"/>
                <a:cs typeface="Times New Roman" panose="02020603050405020304" pitchFamily="18" charset="0"/>
              </a:rPr>
              <a:t>«Развитие </a:t>
            </a:r>
            <a:r>
              <a:rPr lang="ru-RU" sz="1050" dirty="0">
                <a:solidFill>
                  <a:prstClr val="black"/>
                </a:solidFill>
                <a:latin typeface="Times New Roman" panose="02020603050405020304" pitchFamily="18" charset="0"/>
                <a:cs typeface="Times New Roman" panose="02020603050405020304" pitchFamily="18" charset="0"/>
              </a:rPr>
              <a:t>потенциала государственного </a:t>
            </a:r>
            <a:r>
              <a:rPr lang="ru-RU" sz="1050" dirty="0" smtClean="0">
                <a:solidFill>
                  <a:prstClr val="black"/>
                </a:solidFill>
                <a:latin typeface="Times New Roman" panose="02020603050405020304" pitchFamily="18" charset="0"/>
                <a:cs typeface="Times New Roman" panose="02020603050405020304" pitchFamily="18" charset="0"/>
              </a:rPr>
              <a:t>управления»</a:t>
            </a:r>
          </a:p>
        </p:txBody>
      </p:sp>
      <p:sp>
        <p:nvSpPr>
          <p:cNvPr id="61" name="Полилиния 60"/>
          <p:cNvSpPr/>
          <p:nvPr/>
        </p:nvSpPr>
        <p:spPr>
          <a:xfrm>
            <a:off x="7380312" y="5805264"/>
            <a:ext cx="792000" cy="43181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1 164,5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244408" y="5805263"/>
            <a:ext cx="792000" cy="431811"/>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1 101,5</a:t>
            </a:r>
          </a:p>
        </p:txBody>
      </p:sp>
    </p:spTree>
    <p:extLst>
      <p:ext uri="{BB962C8B-B14F-4D97-AF65-F5344CB8AC3E}">
        <p14:creationId xmlns:p14="http://schemas.microsoft.com/office/powerpoint/2010/main" val="20963219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79513" y="2864214"/>
            <a:ext cx="4874687" cy="81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a:t>
            </a:r>
            <a:r>
              <a:rPr lang="ru-RU" sz="1200" dirty="0">
                <a:solidFill>
                  <a:prstClr val="black"/>
                </a:solidFill>
                <a:latin typeface="Times New Roman" panose="02020603050405020304" pitchFamily="18" charset="0"/>
                <a:cs typeface="Times New Roman" panose="02020603050405020304" pitchFamily="18" charset="0"/>
              </a:rPr>
              <a:t>муниципальных нормативных правовых актов, внесенных в регистр муниципальных нормативных правовых актов Чувашской Республики, правовая экспертиза которых </a:t>
            </a:r>
            <a:r>
              <a:rPr lang="ru-RU" sz="1200" dirty="0" smtClean="0">
                <a:solidFill>
                  <a:prstClr val="black"/>
                </a:solidFill>
                <a:latin typeface="Times New Roman" panose="02020603050405020304" pitchFamily="18" charset="0"/>
                <a:cs typeface="Times New Roman" panose="02020603050405020304" pitchFamily="18" charset="0"/>
              </a:rPr>
              <a:t>проведена,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3753112"/>
            <a:ext cx="4859098" cy="82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нормативных правовых актов Чувашской Республики, регулирующих вопросы противодействия коррупции, приведенных в соответствие с требованиями законодательства Российской Федерации,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512" y="4653208"/>
            <a:ext cx="4874687" cy="792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проектов нормативных правовых актов Чувашской Республики, в отношении которых проведена антикоррупционная экспертиза, %</a:t>
            </a:r>
          </a:p>
        </p:txBody>
      </p:sp>
      <p:sp>
        <p:nvSpPr>
          <p:cNvPr id="35" name="Скругленный прямоугольник 34"/>
          <p:cNvSpPr/>
          <p:nvPr/>
        </p:nvSpPr>
        <p:spPr>
          <a:xfrm>
            <a:off x="179513" y="5517232"/>
            <a:ext cx="4859098"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бесплатной юридической помощи, %</a:t>
            </a:r>
          </a:p>
        </p:txBody>
      </p:sp>
      <p:sp>
        <p:nvSpPr>
          <p:cNvPr id="11" name="Скругленный прямоугольник 10"/>
          <p:cNvSpPr/>
          <p:nvPr/>
        </p:nvSpPr>
        <p:spPr>
          <a:xfrm>
            <a:off x="259727" y="1643516"/>
            <a:ext cx="235202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42</a:t>
            </a:fld>
            <a:endParaRPr lang="ru-RU" dirty="0">
              <a:solidFill>
                <a:prstClr val="black"/>
              </a:solidFill>
            </a:endParaRPr>
          </a:p>
        </p:txBody>
      </p:sp>
      <p:sp>
        <p:nvSpPr>
          <p:cNvPr id="3" name="Полилиния 2"/>
          <p:cNvSpPr/>
          <p:nvPr/>
        </p:nvSpPr>
        <p:spPr>
          <a:xfrm>
            <a:off x="5131895" y="1126629"/>
            <a:ext cx="3903032" cy="834139"/>
          </a:xfrm>
          <a:custGeom>
            <a:avLst/>
            <a:gdLst>
              <a:gd name="connsiteX0" fmla="*/ 0 w 3903032"/>
              <a:gd name="connsiteY0" fmla="*/ 83414 h 834139"/>
              <a:gd name="connsiteX1" fmla="*/ 83414 w 3903032"/>
              <a:gd name="connsiteY1" fmla="*/ 0 h 834139"/>
              <a:gd name="connsiteX2" fmla="*/ 3819618 w 3903032"/>
              <a:gd name="connsiteY2" fmla="*/ 0 h 834139"/>
              <a:gd name="connsiteX3" fmla="*/ 3903032 w 3903032"/>
              <a:gd name="connsiteY3" fmla="*/ 83414 h 834139"/>
              <a:gd name="connsiteX4" fmla="*/ 3903032 w 3903032"/>
              <a:gd name="connsiteY4" fmla="*/ 750725 h 834139"/>
              <a:gd name="connsiteX5" fmla="*/ 3819618 w 3903032"/>
              <a:gd name="connsiteY5" fmla="*/ 834139 h 834139"/>
              <a:gd name="connsiteX6" fmla="*/ 83414 w 3903032"/>
              <a:gd name="connsiteY6" fmla="*/ 834139 h 834139"/>
              <a:gd name="connsiteX7" fmla="*/ 0 w 3903032"/>
              <a:gd name="connsiteY7" fmla="*/ 750725 h 834139"/>
              <a:gd name="connsiteX8" fmla="*/ 0 w 3903032"/>
              <a:gd name="connsiteY8" fmla="*/ 83414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834139">
                <a:moveTo>
                  <a:pt x="0" y="83414"/>
                </a:moveTo>
                <a:cubicBezTo>
                  <a:pt x="0" y="37346"/>
                  <a:pt x="37346" y="0"/>
                  <a:pt x="83414" y="0"/>
                </a:cubicBezTo>
                <a:lnTo>
                  <a:pt x="3819618" y="0"/>
                </a:lnTo>
                <a:cubicBezTo>
                  <a:pt x="3865686" y="0"/>
                  <a:pt x="3903032" y="37346"/>
                  <a:pt x="3903032" y="83414"/>
                </a:cubicBezTo>
                <a:lnTo>
                  <a:pt x="3903032" y="750725"/>
                </a:lnTo>
                <a:cubicBezTo>
                  <a:pt x="3903032" y="796793"/>
                  <a:pt x="3865686" y="834139"/>
                  <a:pt x="3819618" y="834139"/>
                </a:cubicBezTo>
                <a:lnTo>
                  <a:pt x="83414" y="834139"/>
                </a:lnTo>
                <a:cubicBezTo>
                  <a:pt x="37346" y="834139"/>
                  <a:pt x="0" y="796793"/>
                  <a:pt x="0" y="750725"/>
                </a:cubicBezTo>
                <a:lnTo>
                  <a:pt x="0" y="8341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771" tIns="77771" rIns="77771" bIns="7777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4</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8" name="Полилиния 7"/>
          <p:cNvSpPr/>
          <p:nvPr/>
        </p:nvSpPr>
        <p:spPr>
          <a:xfrm>
            <a:off x="513189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98</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2479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4</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479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1768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en-US" sz="1100" b="1" dirty="0">
                <a:solidFill>
                  <a:schemeClr val="tx1"/>
                </a:solidFill>
                <a:latin typeface="Times New Roman" panose="02020603050405020304" pitchFamily="18" charset="0"/>
                <a:cs typeface="Times New Roman" panose="02020603050405020304" pitchFamily="18" charset="0"/>
              </a:rPr>
              <a:t>98</a:t>
            </a:r>
          </a:p>
        </p:txBody>
      </p:sp>
      <p:sp>
        <p:nvSpPr>
          <p:cNvPr id="27" name="Полилиния 26"/>
          <p:cNvSpPr/>
          <p:nvPr/>
        </p:nvSpPr>
        <p:spPr>
          <a:xfrm>
            <a:off x="751058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058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29" name="Полилиния 28"/>
          <p:cNvSpPr/>
          <p:nvPr/>
        </p:nvSpPr>
        <p:spPr>
          <a:xfrm>
            <a:off x="751058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1058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98</a:t>
            </a:r>
          </a:p>
        </p:txBody>
      </p:sp>
      <p:sp>
        <p:nvSpPr>
          <p:cNvPr id="32" name="Полилиния 31"/>
          <p:cNvSpPr/>
          <p:nvPr/>
        </p:nvSpPr>
        <p:spPr>
          <a:xfrm>
            <a:off x="830347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47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0347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0347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98</a:t>
            </a:r>
          </a:p>
        </p:txBody>
      </p:sp>
      <p:pic>
        <p:nvPicPr>
          <p:cNvPr id="17" name="Picture 2" descr="T:\Сектор финансирования\sistema upravleniya kadram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24566103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620689"/>
            <a:ext cx="6152412"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a:t>
            </a:r>
            <a:r>
              <a:rPr lang="ru-RU" sz="1400" dirty="0" smtClean="0">
                <a:solidFill>
                  <a:schemeClr val="tx1"/>
                </a:solidFill>
                <a:latin typeface="Times New Roman" panose="02020603050405020304" pitchFamily="18" charset="0"/>
                <a:cs typeface="Times New Roman" panose="02020603050405020304" pitchFamily="18" charset="0"/>
              </a:rPr>
              <a:t>позиции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429726"/>
            <a:ext cx="3632133" cy="553998"/>
          </a:xfrm>
          <a:prstGeom prst="rect">
            <a:avLst/>
          </a:prstGeom>
          <a:noFill/>
        </p:spPr>
        <p:txBody>
          <a:bodyPr wrap="squar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771460462"/>
              </p:ext>
            </p:extLst>
          </p:nvPr>
        </p:nvGraphicFramePr>
        <p:xfrm>
          <a:off x="75771" y="3009874"/>
          <a:ext cx="3776148" cy="3277868"/>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849087"/>
            <a:ext cx="2520280" cy="1283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3779912" y="2204104"/>
            <a:ext cx="5256584" cy="276999"/>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2024 году, млн. руб.</a:t>
            </a:r>
          </a:p>
        </p:txBody>
      </p:sp>
      <p:sp>
        <p:nvSpPr>
          <p:cNvPr id="19" name="Полилиния 18"/>
          <p:cNvSpPr/>
          <p:nvPr/>
        </p:nvSpPr>
        <p:spPr>
          <a:xfrm>
            <a:off x="3813572" y="2554144"/>
            <a:ext cx="3538400" cy="325368"/>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3824064" y="4648808"/>
            <a:ext cx="3502508" cy="2060848"/>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деятельности организаций в сфере образования», «Финансовое обеспечение получения дошкольного образования, начального общего, основного общего и среднего общего образования, среднего профессионального образования», «Реализация проектов и мероприятий по инновационному развитию системы образования», «Стипендии, гранты, премии и денежные поощрения», «Модернизация системы воспитания детей в Чувашской Республике», «Мероприятия в сфере поддержки детей-сирот и детей, оставшихся без попечения родителей, лиц из числа детей-сирот и детей, оставшихся без попечения родителей», «Меры социальной поддержки», «Обеспечение реализации государственной программы Чувашской Республики «Развитие образования»</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452320" y="2544041"/>
            <a:ext cx="724935" cy="325368"/>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452320" y="4662186"/>
            <a:ext cx="735907" cy="204747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21 172,4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89835" y="2544041"/>
            <a:ext cx="746660" cy="325368"/>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86621" y="4662186"/>
            <a:ext cx="749873" cy="204747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21 142,0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3823816" y="2977479"/>
            <a:ext cx="3528156" cy="574709"/>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Региональные проекты: </a:t>
            </a:r>
            <a:r>
              <a:rPr lang="ru-RU" sz="1000" dirty="0" smtClean="0">
                <a:solidFill>
                  <a:schemeClr val="tx1"/>
                </a:solidFill>
                <a:latin typeface="Times New Roman" panose="02020603050405020304" pitchFamily="18" charset="0"/>
                <a:cs typeface="Times New Roman" panose="02020603050405020304" pitchFamily="18" charset="0"/>
              </a:rPr>
              <a:t>«Современная школа», «Успех каждого ребенка», «Цифровая образовательная среда», «</a:t>
            </a:r>
            <a:r>
              <a:rPr lang="ru-RU" sz="1000" dirty="0" err="1" smtClean="0">
                <a:solidFill>
                  <a:schemeClr val="tx1"/>
                </a:solidFill>
                <a:latin typeface="Times New Roman" panose="02020603050405020304" pitchFamily="18" charset="0"/>
                <a:cs typeface="Times New Roman" panose="02020603050405020304" pitchFamily="18" charset="0"/>
              </a:rPr>
              <a:t>Профессионалитет</a:t>
            </a:r>
            <a:r>
              <a:rPr lang="ru-RU" sz="1000" dirty="0" smtClean="0">
                <a:solidFill>
                  <a:schemeClr val="tx1"/>
                </a:solidFill>
                <a:latin typeface="Times New Roman" panose="02020603050405020304" pitchFamily="18" charset="0"/>
                <a:cs typeface="Times New Roman" panose="02020603050405020304" pitchFamily="18" charset="0"/>
              </a:rPr>
              <a:t>», «Модернизация школьных систем образования в Чувашской Республике»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86622" y="2983725"/>
            <a:ext cx="749873" cy="56846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6 212,5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52320" y="2977479"/>
            <a:ext cx="724935" cy="574709"/>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6 685,2</a:t>
            </a: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3824064" y="3620707"/>
            <a:ext cx="3502508" cy="903488"/>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Ведомственные проекты</a:t>
            </a:r>
            <a:r>
              <a:rPr lang="ru-RU" sz="1100" kern="1200" dirty="0" smtClean="0">
                <a:solidFill>
                  <a:schemeClr val="tx1"/>
                </a:solidFill>
                <a:latin typeface="Times New Roman" panose="02020603050405020304" pitchFamily="18" charset="0"/>
                <a:cs typeface="Times New Roman" panose="02020603050405020304" pitchFamily="18" charset="0"/>
              </a:rPr>
              <a:t>: </a:t>
            </a:r>
            <a:r>
              <a:rPr lang="ru-RU" sz="1000" kern="1200" dirty="0" smtClean="0">
                <a:solidFill>
                  <a:schemeClr val="tx1"/>
                </a:solidFill>
                <a:latin typeface="Times New Roman" panose="02020603050405020304" pitchFamily="18" charset="0"/>
                <a:cs typeface="Times New Roman" panose="02020603050405020304" pitchFamily="18" charset="0"/>
              </a:rPr>
              <a:t>«Реализация мер, направленных на развитие образовательных организаций», «Строительство (приобретение), реконструкция объектов капитального строительства образовательных организаций», «Модернизация инфраструктуры муниципальных образовательных организаций»</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7452320" y="3633989"/>
            <a:ext cx="724935" cy="890206"/>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2 482,5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289834" y="3649188"/>
            <a:ext cx="746661" cy="875007"/>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2 003,6</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43</a:t>
            </a:fld>
            <a:endParaRPr lang="ru-RU" dirty="0"/>
          </a:p>
        </p:txBody>
      </p:sp>
    </p:spTree>
    <p:extLst>
      <p:ext uri="{BB962C8B-B14F-4D97-AF65-F5344CB8AC3E}">
        <p14:creationId xmlns:p14="http://schemas.microsoft.com/office/powerpoint/2010/main" val="1417133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40691" y="800749"/>
            <a:ext cx="3885440"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2024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621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0691"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2024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95,69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919281"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24790"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75,86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24790"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85,0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71054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7226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17685"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717685"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1058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p>
        </p:txBody>
      </p:sp>
      <p:sp>
        <p:nvSpPr>
          <p:cNvPr id="44" name="Полилиния 43"/>
          <p:cNvSpPr/>
          <p:nvPr/>
        </p:nvSpPr>
        <p:spPr>
          <a:xfrm>
            <a:off x="751058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07502"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07502"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62,9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507502" y="5877274"/>
            <a:ext cx="731452" cy="57606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82,47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0347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03475" y="2187076"/>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03475"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0347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303475" y="4797151"/>
            <a:ext cx="731452"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03475" y="5877275"/>
            <a:ext cx="731452" cy="5718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5602" y="2187076"/>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a:t>
            </a:r>
            <a:r>
              <a:rPr lang="ru-RU" sz="1100" dirty="0" smtClean="0">
                <a:solidFill>
                  <a:schemeClr val="tx1"/>
                </a:solidFill>
                <a:latin typeface="Times New Roman" panose="02020603050405020304" pitchFamily="18" charset="0"/>
                <a:cs typeface="Times New Roman" panose="02020603050405020304" pitchFamily="18" charset="0"/>
              </a:rPr>
              <a:t>и среднего профессионального 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050984"/>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schemeClr val="tx1"/>
                </a:solidFill>
                <a:latin typeface="Times New Roman" panose="02020603050405020304" pitchFamily="18" charset="0"/>
                <a:cs typeface="Times New Roman" panose="02020603050405020304" pitchFamily="18" charset="0"/>
              </a:rPr>
              <a:t>Доступность дошкольного образования для детей в возрасте от 1,5 до 3 лет</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5602" y="3789040"/>
            <a:ext cx="4939975"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5603" y="479715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выпускников образовательных организаций, реализующих программ среднего профессионального образования, занятых по виду деятельности и полученным компетенциям,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44</a:t>
            </a:fld>
            <a:endParaRPr lang="ru-RU" dirty="0"/>
          </a:p>
        </p:txBody>
      </p:sp>
      <p:sp>
        <p:nvSpPr>
          <p:cNvPr id="13" name="Скругленный прямоугольник 12"/>
          <p:cNvSpPr/>
          <p:nvPr/>
        </p:nvSpPr>
        <p:spPr>
          <a:xfrm>
            <a:off x="124848" y="5877272"/>
            <a:ext cx="4951208"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олилиния 57"/>
          <p:cNvSpPr/>
          <p:nvPr/>
        </p:nvSpPr>
        <p:spPr>
          <a:xfrm>
            <a:off x="5131895" y="5877273"/>
            <a:ext cx="731452" cy="5760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81,86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126887"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14069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5926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3898482"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300" dirty="0" smtClean="0">
                <a:solidFill>
                  <a:prstClr val="black"/>
                </a:solidFill>
                <a:latin typeface="Times New Roman" panose="02020603050405020304" pitchFamily="18" charset="0"/>
                <a:cs typeface="Times New Roman" panose="02020603050405020304" pitchFamily="18" charset="0"/>
              </a:rPr>
              <a:t>науки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3918699" cy="307777"/>
          </a:xfrm>
          <a:prstGeom prst="rect">
            <a:avLst/>
          </a:prstGeom>
          <a:noFill/>
        </p:spPr>
        <p:txBody>
          <a:bodyPr wrap="squar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887924659"/>
              </p:ext>
            </p:extLst>
          </p:nvPr>
        </p:nvGraphicFramePr>
        <p:xfrm>
          <a:off x="147781" y="3284984"/>
          <a:ext cx="3848155" cy="3145708"/>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45</a:t>
            </a:fld>
            <a:endParaRPr lang="ru-RU" dirty="0">
              <a:solidFill>
                <a:prstClr val="black"/>
              </a:solidFill>
            </a:endParaRPr>
          </a:p>
        </p:txBody>
      </p:sp>
      <p:sp>
        <p:nvSpPr>
          <p:cNvPr id="4" name="Полилиния 3"/>
          <p:cNvSpPr/>
          <p:nvPr/>
        </p:nvSpPr>
        <p:spPr>
          <a:xfrm>
            <a:off x="4211960" y="2374674"/>
            <a:ext cx="3549348" cy="33349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497278" y="2819136"/>
            <a:ext cx="586075" cy="96251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1 482,9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498851" y="3860639"/>
            <a:ext cx="584503" cy="61295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2 624,8</a:t>
            </a:r>
            <a:endParaRPr lang="ru-RU" sz="1000" dirty="0">
              <a:solidFill>
                <a:prstClr val="black"/>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4518" y="620688"/>
            <a:ext cx="2543702" cy="1320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7854064" y="2819136"/>
            <a:ext cx="569707" cy="96251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1 588,4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54064" y="2374674"/>
            <a:ext cx="562945" cy="33349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87977" y="2374675"/>
            <a:ext cx="595376" cy="33349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211959" y="2060848"/>
            <a:ext cx="4871393" cy="269696"/>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a:t>
            </a:r>
            <a:r>
              <a:rPr lang="ru-RU" sz="1200" b="1" i="1" dirty="0">
                <a:solidFill>
                  <a:prstClr val="black"/>
                </a:solidFill>
                <a:latin typeface="Times New Roman" panose="02020603050405020304" pitchFamily="18" charset="0"/>
                <a:cs typeface="Times New Roman" panose="02020603050405020304" pitchFamily="18" charset="0"/>
              </a:rPr>
              <a:t>в разрезе структурных элементов </a:t>
            </a:r>
            <a:r>
              <a:rPr lang="ru-RU" sz="1300" b="1" i="1" dirty="0" smtClean="0">
                <a:solidFill>
                  <a:prstClr val="black"/>
                </a:solidFill>
                <a:latin typeface="Times New Roman" panose="02020603050405020304" pitchFamily="18" charset="0"/>
                <a:cs typeface="Times New Roman" panose="02020603050405020304" pitchFamily="18" charset="0"/>
              </a:rPr>
              <a:t>в 2024 году, млн. руб.</a:t>
            </a:r>
          </a:p>
        </p:txBody>
      </p:sp>
      <p:sp>
        <p:nvSpPr>
          <p:cNvPr id="44" name="Полилиния 43"/>
          <p:cNvSpPr/>
          <p:nvPr/>
        </p:nvSpPr>
        <p:spPr>
          <a:xfrm>
            <a:off x="7840626" y="3867558"/>
            <a:ext cx="569707" cy="59911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3 263,7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a:t>
            </a:r>
            <a:r>
              <a:rPr lang="ru-RU" sz="1800" dirty="0" smtClean="0">
                <a:solidFill>
                  <a:prstClr val="black"/>
                </a:solidFill>
                <a:effectLst/>
                <a:latin typeface="Times New Roman" panose="02020603050405020304" pitchFamily="18" charset="0"/>
                <a:cs typeface="Times New Roman" panose="02020603050405020304" pitchFamily="18" charset="0"/>
              </a:rPr>
              <a:t>здравоохранения»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59" name="Полилиния 58"/>
          <p:cNvSpPr/>
          <p:nvPr/>
        </p:nvSpPr>
        <p:spPr>
          <a:xfrm>
            <a:off x="8498851" y="4583935"/>
            <a:ext cx="584504" cy="201548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12 145,8</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810043" y="4574849"/>
            <a:ext cx="630871" cy="2024566"/>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12 213,4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211960" y="2819137"/>
            <a:ext cx="3549348" cy="96251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33400">
              <a:lnSpc>
                <a:spcPct val="90000"/>
              </a:lnSpc>
              <a:spcAft>
                <a:spcPct val="35000"/>
              </a:spcAft>
            </a:pPr>
            <a:r>
              <a:rPr lang="ru-RU" sz="1050" b="1" dirty="0">
                <a:solidFill>
                  <a:schemeClr val="tx1"/>
                </a:solidFill>
                <a:latin typeface="Times New Roman" panose="02020603050405020304" pitchFamily="18" charset="0"/>
                <a:cs typeface="Times New Roman" panose="02020603050405020304" pitchFamily="18" charset="0"/>
              </a:rPr>
              <a:t>Региональные проекты: </a:t>
            </a:r>
            <a:r>
              <a:rPr lang="ru-RU" sz="850" dirty="0">
                <a:solidFill>
                  <a:prstClr val="black"/>
                </a:solidFill>
                <a:latin typeface="Times New Roman" panose="02020603050405020304" pitchFamily="18" charset="0"/>
                <a:cs typeface="Times New Roman" panose="02020603050405020304" pitchFamily="18" charset="0"/>
              </a:rPr>
              <a:t>«Модернизация первичного звена здравоохранения», «Борьба с сердечно-сосудистыми заболеваниями», «Борьба с сахарным диабетом», «Борьба с гепатитом С и минимизация рисков распространения данного заболевания», «Совершенствование экстренной медицинской помощи», «Оптимальная для восстановления здоровья медицинская реабилитация», </a:t>
            </a:r>
            <a:r>
              <a:rPr lang="ru-RU" sz="850" dirty="0" smtClean="0">
                <a:solidFill>
                  <a:prstClr val="black"/>
                </a:solidFill>
                <a:latin typeface="Times New Roman" panose="02020603050405020304" pitchFamily="18" charset="0"/>
                <a:cs typeface="Times New Roman" panose="02020603050405020304" pitchFamily="18" charset="0"/>
              </a:rPr>
              <a:t>«</a:t>
            </a:r>
            <a:r>
              <a:rPr lang="ru-RU" sz="850" dirty="0">
                <a:solidFill>
                  <a:prstClr val="black"/>
                </a:solidFill>
                <a:latin typeface="Times New Roman" panose="02020603050405020304" pitchFamily="18" charset="0"/>
                <a:cs typeface="Times New Roman" panose="02020603050405020304" pitchFamily="18" charset="0"/>
              </a:rPr>
              <a:t>Охрана материнства и детства», «Обеспечение расширенного неонатального скрининга»</a:t>
            </a:r>
          </a:p>
        </p:txBody>
      </p:sp>
      <p:sp>
        <p:nvSpPr>
          <p:cNvPr id="52" name="Полилиния 51"/>
          <p:cNvSpPr/>
          <p:nvPr/>
        </p:nvSpPr>
        <p:spPr>
          <a:xfrm>
            <a:off x="4203880" y="3874481"/>
            <a:ext cx="3557428" cy="59911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50" b="1" dirty="0">
                <a:solidFill>
                  <a:prstClr val="black"/>
                </a:solidFill>
                <a:latin typeface="Times New Roman" panose="02020603050405020304" pitchFamily="18" charset="0"/>
                <a:cs typeface="Times New Roman" panose="02020603050405020304" pitchFamily="18" charset="0"/>
              </a:rPr>
              <a:t>Ведомственный проект </a:t>
            </a:r>
            <a:r>
              <a:rPr lang="ru-RU" sz="900" dirty="0" smtClean="0">
                <a:solidFill>
                  <a:prstClr val="black"/>
                </a:solidFill>
                <a:latin typeface="Times New Roman" panose="02020603050405020304" pitchFamily="18" charset="0"/>
                <a:cs typeface="Times New Roman" panose="02020603050405020304" pitchFamily="18" charset="0"/>
              </a:rPr>
              <a:t>«Обеспечение </a:t>
            </a:r>
            <a:r>
              <a:rPr lang="ru-RU" sz="900" dirty="0">
                <a:solidFill>
                  <a:prstClr val="black"/>
                </a:solidFill>
                <a:latin typeface="Times New Roman" panose="02020603050405020304" pitchFamily="18" charset="0"/>
                <a:cs typeface="Times New Roman" panose="02020603050405020304" pitchFamily="18" charset="0"/>
              </a:rPr>
              <a:t>развития и укрепления материально-технической базы государственных учреждений, подведомственных Министерству здравоохранения Чувашской </a:t>
            </a:r>
            <a:r>
              <a:rPr lang="ru-RU" sz="900" dirty="0" smtClean="0">
                <a:solidFill>
                  <a:prstClr val="black"/>
                </a:solidFill>
                <a:latin typeface="Times New Roman" panose="02020603050405020304" pitchFamily="18" charset="0"/>
                <a:cs typeface="Times New Roman" panose="02020603050405020304" pitchFamily="18" charset="0"/>
              </a:rPr>
              <a:t>Республики»</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4211960" y="4574849"/>
            <a:ext cx="3549349" cy="202456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algn="ctr" defTabSz="44450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  </a:t>
            </a:r>
            <a:r>
              <a:rPr lang="ru-RU" sz="850" dirty="0" smtClean="0">
                <a:solidFill>
                  <a:prstClr val="black"/>
                </a:solidFill>
                <a:latin typeface="Times New Roman" panose="02020603050405020304" pitchFamily="18" charset="0"/>
                <a:cs typeface="Times New Roman" panose="02020603050405020304" pitchFamily="18" charset="0"/>
              </a:rPr>
              <a:t>«Обеспечение </a:t>
            </a:r>
            <a:r>
              <a:rPr lang="ru-RU" sz="850" dirty="0">
                <a:solidFill>
                  <a:prstClr val="black"/>
                </a:solidFill>
                <a:latin typeface="Times New Roman" panose="02020603050405020304" pitchFamily="18" charset="0"/>
                <a:cs typeface="Times New Roman" panose="02020603050405020304" pitchFamily="18" charset="0"/>
              </a:rPr>
              <a:t>населения </a:t>
            </a:r>
            <a:r>
              <a:rPr lang="ru-RU" sz="850" dirty="0" smtClean="0">
                <a:solidFill>
                  <a:prstClr val="black"/>
                </a:solidFill>
                <a:latin typeface="Times New Roman" panose="02020603050405020304" pitchFamily="18" charset="0"/>
                <a:cs typeface="Times New Roman" panose="02020603050405020304" pitchFamily="18" charset="0"/>
              </a:rPr>
              <a:t>ЧР, </a:t>
            </a:r>
            <a:r>
              <a:rPr lang="ru-RU" sz="850" dirty="0">
                <a:solidFill>
                  <a:prstClr val="black"/>
                </a:solidFill>
                <a:latin typeface="Times New Roman" panose="02020603050405020304" pitchFamily="18" charset="0"/>
                <a:cs typeface="Times New Roman" panose="02020603050405020304" pitchFamily="18" charset="0"/>
              </a:rPr>
              <a:t>в том числе отдельных категорий граждан, лекарственными препаратами и медицинскими изделиями», «Развитие службы крови», «Совершенствование высокотехнологичной медицинской помощи, развитие новых эффективных методов </a:t>
            </a:r>
            <a:r>
              <a:rPr lang="ru-RU" sz="850" dirty="0" smtClean="0">
                <a:solidFill>
                  <a:prstClr val="black"/>
                </a:solidFill>
                <a:latin typeface="Times New Roman" panose="02020603050405020304" pitchFamily="18" charset="0"/>
                <a:cs typeface="Times New Roman" panose="02020603050405020304" pitchFamily="18" charset="0"/>
              </a:rPr>
              <a:t>лечения</a:t>
            </a:r>
            <a:r>
              <a:rPr lang="ru-RU" sz="850" dirty="0">
                <a:solidFill>
                  <a:prstClr val="black"/>
                </a:solidFill>
                <a:latin typeface="Times New Roman" panose="02020603050405020304" pitchFamily="18" charset="0"/>
                <a:cs typeface="Times New Roman" panose="02020603050405020304" pitchFamily="18" charset="0"/>
              </a:rPr>
              <a:t>», «Предупреждение и борьба с социально значимыми инфекционными заболеваниями», «Развитие системы оказания паллиативной медицинской помощи», «Организация оказания медицинской помощи медицинскими организациями, подведомственными </a:t>
            </a:r>
            <a:r>
              <a:rPr lang="ru-RU" sz="850" dirty="0" smtClean="0">
                <a:solidFill>
                  <a:prstClr val="black"/>
                </a:solidFill>
                <a:latin typeface="Times New Roman" panose="02020603050405020304" pitchFamily="18" charset="0"/>
                <a:cs typeface="Times New Roman" panose="02020603050405020304" pitchFamily="18" charset="0"/>
              </a:rPr>
              <a:t>Минздраву </a:t>
            </a:r>
            <a:r>
              <a:rPr lang="ru-RU" sz="850" dirty="0">
                <a:solidFill>
                  <a:prstClr val="black"/>
                </a:solidFill>
                <a:latin typeface="Times New Roman" panose="02020603050405020304" pitchFamily="18" charset="0"/>
                <a:cs typeface="Times New Roman" panose="02020603050405020304" pitchFamily="18" charset="0"/>
              </a:rPr>
              <a:t>Чувашии», «Организация санаторно-курортного </a:t>
            </a:r>
            <a:r>
              <a:rPr lang="ru-RU" sz="850" dirty="0" smtClean="0">
                <a:solidFill>
                  <a:prstClr val="black"/>
                </a:solidFill>
                <a:latin typeface="Times New Roman" panose="02020603050405020304" pitchFamily="18" charset="0"/>
                <a:cs typeface="Times New Roman" panose="02020603050405020304" pitchFamily="18" charset="0"/>
              </a:rPr>
              <a:t>лечения», «</a:t>
            </a:r>
            <a:r>
              <a:rPr lang="ru-RU" sz="850" dirty="0">
                <a:solidFill>
                  <a:prstClr val="black"/>
                </a:solidFill>
                <a:latin typeface="Times New Roman" panose="02020603050405020304" pitchFamily="18" charset="0"/>
                <a:cs typeface="Times New Roman" panose="02020603050405020304" pitchFamily="18" charset="0"/>
              </a:rPr>
              <a:t>Управление кадровыми ресурсами», «Информационно-технологическая и эксплуатационная поддержка», «Оценка удовлетворенности населения качеством оказываемой медицинской помощи», «Обеспечение реализации государственной программы Чувашской Республики </a:t>
            </a:r>
            <a:r>
              <a:rPr lang="ru-RU" sz="850" dirty="0" smtClean="0">
                <a:solidFill>
                  <a:prstClr val="black"/>
                </a:solidFill>
                <a:latin typeface="Times New Roman" panose="02020603050405020304" pitchFamily="18" charset="0"/>
                <a:cs typeface="Times New Roman" panose="02020603050405020304" pitchFamily="18" charset="0"/>
              </a:rPr>
              <a:t>«Развитие </a:t>
            </a:r>
            <a:r>
              <a:rPr lang="ru-RU" sz="850" dirty="0">
                <a:solidFill>
                  <a:prstClr val="black"/>
                </a:solidFill>
                <a:latin typeface="Times New Roman" panose="02020603050405020304" pitchFamily="18" charset="0"/>
                <a:cs typeface="Times New Roman" panose="02020603050405020304" pitchFamily="18" charset="0"/>
              </a:rPr>
              <a:t>здравоохранения», «Финансовое обеспечение территориальных программ обязательного медицинского </a:t>
            </a:r>
            <a:r>
              <a:rPr lang="ru-RU" sz="850" dirty="0" smtClean="0">
                <a:solidFill>
                  <a:prstClr val="black"/>
                </a:solidFill>
                <a:latin typeface="Times New Roman" panose="02020603050405020304" pitchFamily="18" charset="0"/>
                <a:cs typeface="Times New Roman" panose="02020603050405020304" pitchFamily="18" charset="0"/>
              </a:rPr>
              <a:t>страхования»</a:t>
            </a:r>
            <a:endParaRPr lang="ru-RU" sz="85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4855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1895" y="809511"/>
            <a:ext cx="3903032" cy="571106"/>
          </a:xfrm>
          <a:custGeom>
            <a:avLst/>
            <a:gdLst>
              <a:gd name="connsiteX0" fmla="*/ 0 w 3903032"/>
              <a:gd name="connsiteY0" fmla="*/ 57111 h 571106"/>
              <a:gd name="connsiteX1" fmla="*/ 57111 w 3903032"/>
              <a:gd name="connsiteY1" fmla="*/ 0 h 571106"/>
              <a:gd name="connsiteX2" fmla="*/ 3845921 w 3903032"/>
              <a:gd name="connsiteY2" fmla="*/ 0 h 571106"/>
              <a:gd name="connsiteX3" fmla="*/ 3903032 w 3903032"/>
              <a:gd name="connsiteY3" fmla="*/ 57111 h 571106"/>
              <a:gd name="connsiteX4" fmla="*/ 3903032 w 3903032"/>
              <a:gd name="connsiteY4" fmla="*/ 513995 h 571106"/>
              <a:gd name="connsiteX5" fmla="*/ 3845921 w 3903032"/>
              <a:gd name="connsiteY5" fmla="*/ 571106 h 571106"/>
              <a:gd name="connsiteX6" fmla="*/ 57111 w 3903032"/>
              <a:gd name="connsiteY6" fmla="*/ 571106 h 571106"/>
              <a:gd name="connsiteX7" fmla="*/ 0 w 3903032"/>
              <a:gd name="connsiteY7" fmla="*/ 513995 h 571106"/>
              <a:gd name="connsiteX8" fmla="*/ 0 w 390303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1106">
                <a:moveTo>
                  <a:pt x="0" y="57111"/>
                </a:moveTo>
                <a:cubicBezTo>
                  <a:pt x="0" y="25569"/>
                  <a:pt x="25569" y="0"/>
                  <a:pt x="57111" y="0"/>
                </a:cubicBezTo>
                <a:lnTo>
                  <a:pt x="3845921" y="0"/>
                </a:lnTo>
                <a:cubicBezTo>
                  <a:pt x="3877463" y="0"/>
                  <a:pt x="3903032" y="25569"/>
                  <a:pt x="3903032" y="57111"/>
                </a:cubicBezTo>
                <a:lnTo>
                  <a:pt x="3903032" y="513995"/>
                </a:lnTo>
                <a:cubicBezTo>
                  <a:pt x="3903032" y="545537"/>
                  <a:pt x="3877463" y="571106"/>
                  <a:pt x="3845921" y="571106"/>
                </a:cubicBezTo>
                <a:lnTo>
                  <a:pt x="57111" y="571106"/>
                </a:lnTo>
                <a:cubicBezTo>
                  <a:pt x="25569" y="571106"/>
                  <a:pt x="0" y="545537"/>
                  <a:pt x="0" y="513995"/>
                </a:cubicBezTo>
                <a:lnTo>
                  <a:pt x="0" y="57111"/>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9256"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2024 план</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9142" y="252866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13,1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50445" y="335176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2,9</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62431" y="4213879"/>
            <a:ext cx="731452" cy="734498"/>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73,21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162431"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53201"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2024 факт</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52071" y="253894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52071" y="334302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2,8</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58684" y="4213879"/>
            <a:ext cx="731452" cy="734498"/>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58684"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85,5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761841" y="173452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763475" y="2542806"/>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13,1</a:t>
            </a:r>
          </a:p>
        </p:txBody>
      </p:sp>
      <p:sp>
        <p:nvSpPr>
          <p:cNvPr id="44" name="Полилиния 43"/>
          <p:cNvSpPr/>
          <p:nvPr/>
        </p:nvSpPr>
        <p:spPr>
          <a:xfrm>
            <a:off x="6761841" y="3326123"/>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2,8</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63475" y="4198801"/>
            <a:ext cx="731452" cy="749575"/>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73,51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63475"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552019"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52019" y="2541095"/>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52019" y="331795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2,8</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52628" y="4215748"/>
            <a:ext cx="731452" cy="732627"/>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52019"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0460" y="2529610"/>
            <a:ext cx="502865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24" name="Скругленный прямоугольник 23"/>
          <p:cNvSpPr/>
          <p:nvPr/>
        </p:nvSpPr>
        <p:spPr>
          <a:xfrm>
            <a:off x="82870" y="3356992"/>
            <a:ext cx="4992964" cy="57110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54421" y="4213879"/>
            <a:ext cx="5021412" cy="7344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11" name="Скругленный прямоугольник 10"/>
          <p:cNvSpPr/>
          <p:nvPr/>
        </p:nvSpPr>
        <p:spPr>
          <a:xfrm>
            <a:off x="196621" y="177129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46</a:t>
            </a:fld>
            <a:endParaRPr lang="ru-RU" dirty="0"/>
          </a:p>
        </p:txBody>
      </p:sp>
      <p:sp>
        <p:nvSpPr>
          <p:cNvPr id="13" name="Скругленный прямоугольник 12"/>
          <p:cNvSpPr/>
          <p:nvPr/>
        </p:nvSpPr>
        <p:spPr>
          <a:xfrm>
            <a:off x="67574" y="5229200"/>
            <a:ext cx="5021411" cy="5780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Охват населения профилактическими осмотрами на туберкулез (процентов)</a:t>
            </a:r>
          </a:p>
        </p:txBody>
      </p:sp>
      <p:pic>
        <p:nvPicPr>
          <p:cNvPr id="34" name="Picture 2" descr="C:\Users\o.kudryavceva\Desktop\для слайдов_медицина фото\IMG_36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8909" y="76470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5" name="Полилиния 44"/>
          <p:cNvSpPr/>
          <p:nvPr/>
        </p:nvSpPr>
        <p:spPr>
          <a:xfrm>
            <a:off x="8361332" y="1734520"/>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61332" y="2545541"/>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61332" y="4216001"/>
            <a:ext cx="684000" cy="732374"/>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361332" y="5238459"/>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8361332" y="3343028"/>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57250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838929629"/>
              </p:ext>
            </p:extLst>
          </p:nvPr>
        </p:nvGraphicFramePr>
        <p:xfrm>
          <a:off x="146314" y="2946383"/>
          <a:ext cx="4137654" cy="331167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40114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sp>
        <p:nvSpPr>
          <p:cNvPr id="4" name="Полилиния 3"/>
          <p:cNvSpPr/>
          <p:nvPr/>
        </p:nvSpPr>
        <p:spPr>
          <a:xfrm>
            <a:off x="4240568" y="2079328"/>
            <a:ext cx="4579903" cy="432000"/>
          </a:xfrm>
          <a:custGeom>
            <a:avLst/>
            <a:gdLst>
              <a:gd name="connsiteX0" fmla="*/ 0 w 4681654"/>
              <a:gd name="connsiteY0" fmla="*/ 25162 h 251615"/>
              <a:gd name="connsiteX1" fmla="*/ 25162 w 4681654"/>
              <a:gd name="connsiteY1" fmla="*/ 0 h 251615"/>
              <a:gd name="connsiteX2" fmla="*/ 4656493 w 4681654"/>
              <a:gd name="connsiteY2" fmla="*/ 0 h 251615"/>
              <a:gd name="connsiteX3" fmla="*/ 4681655 w 4681654"/>
              <a:gd name="connsiteY3" fmla="*/ 25162 h 251615"/>
              <a:gd name="connsiteX4" fmla="*/ 4681654 w 4681654"/>
              <a:gd name="connsiteY4" fmla="*/ 226454 h 251615"/>
              <a:gd name="connsiteX5" fmla="*/ 4656492 w 4681654"/>
              <a:gd name="connsiteY5" fmla="*/ 251616 h 251615"/>
              <a:gd name="connsiteX6" fmla="*/ 25162 w 4681654"/>
              <a:gd name="connsiteY6" fmla="*/ 251615 h 251615"/>
              <a:gd name="connsiteX7" fmla="*/ 0 w 4681654"/>
              <a:gd name="connsiteY7" fmla="*/ 226453 h 251615"/>
              <a:gd name="connsiteX8" fmla="*/ 0 w 4681654"/>
              <a:gd name="connsiteY8" fmla="*/ 25162 h 25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1654" h="251615">
                <a:moveTo>
                  <a:pt x="0" y="25162"/>
                </a:moveTo>
                <a:cubicBezTo>
                  <a:pt x="0" y="11265"/>
                  <a:pt x="11265" y="0"/>
                  <a:pt x="25162" y="0"/>
                </a:cubicBezTo>
                <a:lnTo>
                  <a:pt x="4656493" y="0"/>
                </a:lnTo>
                <a:cubicBezTo>
                  <a:pt x="4670390" y="0"/>
                  <a:pt x="4681655" y="11265"/>
                  <a:pt x="4681655" y="25162"/>
                </a:cubicBezTo>
                <a:cubicBezTo>
                  <a:pt x="4681655" y="92259"/>
                  <a:pt x="4681654" y="159357"/>
                  <a:pt x="4681654" y="226454"/>
                </a:cubicBezTo>
                <a:cubicBezTo>
                  <a:pt x="4681654" y="240351"/>
                  <a:pt x="4670389" y="251616"/>
                  <a:pt x="4656492" y="251616"/>
                </a:cubicBezTo>
                <a:lnTo>
                  <a:pt x="25162" y="251615"/>
                </a:lnTo>
                <a:cubicBezTo>
                  <a:pt x="11265" y="251615"/>
                  <a:pt x="0" y="240350"/>
                  <a:pt x="0" y="226453"/>
                </a:cubicBezTo>
                <a:lnTo>
                  <a:pt x="0" y="251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900" tIns="56900" rIns="56900" bIns="56900" numCol="1" spcCol="1270" anchor="ctr" anchorCtr="0">
            <a:noAutofit/>
          </a:bodyPr>
          <a:lstStyle/>
          <a:p>
            <a:pPr lvl="0" algn="ctr" defTabSz="5778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2024 году, млн. руб.</a:t>
            </a:r>
          </a:p>
        </p:txBody>
      </p:sp>
      <p:sp>
        <p:nvSpPr>
          <p:cNvPr id="10" name="Полилиния 9"/>
          <p:cNvSpPr/>
          <p:nvPr/>
        </p:nvSpPr>
        <p:spPr>
          <a:xfrm>
            <a:off x="4252535" y="2565419"/>
            <a:ext cx="3096000" cy="286843"/>
          </a:xfrm>
          <a:custGeom>
            <a:avLst/>
            <a:gdLst>
              <a:gd name="connsiteX0" fmla="*/ 0 w 2518794"/>
              <a:gd name="connsiteY0" fmla="*/ 28684 h 286843"/>
              <a:gd name="connsiteX1" fmla="*/ 28684 w 2518794"/>
              <a:gd name="connsiteY1" fmla="*/ 0 h 286843"/>
              <a:gd name="connsiteX2" fmla="*/ 2490110 w 2518794"/>
              <a:gd name="connsiteY2" fmla="*/ 0 h 286843"/>
              <a:gd name="connsiteX3" fmla="*/ 2518794 w 2518794"/>
              <a:gd name="connsiteY3" fmla="*/ 28684 h 286843"/>
              <a:gd name="connsiteX4" fmla="*/ 2518794 w 2518794"/>
              <a:gd name="connsiteY4" fmla="*/ 258159 h 286843"/>
              <a:gd name="connsiteX5" fmla="*/ 2490110 w 2518794"/>
              <a:gd name="connsiteY5" fmla="*/ 286843 h 286843"/>
              <a:gd name="connsiteX6" fmla="*/ 28684 w 2518794"/>
              <a:gd name="connsiteY6" fmla="*/ 286843 h 286843"/>
              <a:gd name="connsiteX7" fmla="*/ 0 w 2518794"/>
              <a:gd name="connsiteY7" fmla="*/ 258159 h 286843"/>
              <a:gd name="connsiteX8" fmla="*/ 0 w 2518794"/>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286843">
                <a:moveTo>
                  <a:pt x="0" y="28684"/>
                </a:moveTo>
                <a:cubicBezTo>
                  <a:pt x="0" y="12842"/>
                  <a:pt x="12842" y="0"/>
                  <a:pt x="28684" y="0"/>
                </a:cubicBezTo>
                <a:lnTo>
                  <a:pt x="2490110" y="0"/>
                </a:lnTo>
                <a:cubicBezTo>
                  <a:pt x="2505952" y="0"/>
                  <a:pt x="2518794" y="12842"/>
                  <a:pt x="2518794" y="28684"/>
                </a:cubicBezTo>
                <a:lnTo>
                  <a:pt x="2518794" y="258159"/>
                </a:lnTo>
                <a:cubicBezTo>
                  <a:pt x="2518794" y="274001"/>
                  <a:pt x="2505952" y="286843"/>
                  <a:pt x="2490110"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72472" y="3573016"/>
            <a:ext cx="648000" cy="3049085"/>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9 553,1</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2" name="Полилиния 41"/>
          <p:cNvSpPr/>
          <p:nvPr/>
        </p:nvSpPr>
        <p:spPr>
          <a:xfrm>
            <a:off x="7450180" y="2565419"/>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50180" y="3573016"/>
            <a:ext cx="648000" cy="3024336"/>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9 673,8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4252535" y="3573016"/>
            <a:ext cx="3096000" cy="3024336"/>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658" tIns="55658" rIns="55658" bIns="55658" numCol="1" spcCol="1270" anchor="ctr" anchorCtr="0">
            <a:noAutofit/>
          </a:bodyPr>
          <a:lstStyle/>
          <a:p>
            <a:pPr lvl="0" algn="ctr" defTabSz="48895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a:t>
            </a:r>
            <a:r>
              <a:rPr lang="ru-RU" sz="1000" b="1" dirty="0">
                <a:solidFill>
                  <a:prstClr val="black"/>
                </a:solidFill>
                <a:latin typeface="Times New Roman" panose="02020603050405020304" pitchFamily="18" charset="0"/>
                <a:cs typeface="Times New Roman" panose="02020603050405020304" pitchFamily="18" charset="0"/>
              </a:rPr>
              <a:t>процессных мероприятий: </a:t>
            </a:r>
            <a:r>
              <a:rPr lang="ru-RU" sz="850" dirty="0" smtClean="0">
                <a:solidFill>
                  <a:schemeClr val="tx1"/>
                </a:solidFill>
                <a:latin typeface="Times New Roman" panose="02020603050405020304" pitchFamily="18" charset="0"/>
                <a:cs typeface="Times New Roman" panose="02020603050405020304" pitchFamily="18" charset="0"/>
              </a:rPr>
              <a:t>«Предоставление </a:t>
            </a:r>
            <a:r>
              <a:rPr lang="ru-RU" sz="850" dirty="0">
                <a:solidFill>
                  <a:schemeClr val="tx1"/>
                </a:solidFill>
                <a:latin typeface="Times New Roman" panose="02020603050405020304" pitchFamily="18" charset="0"/>
                <a:cs typeface="Times New Roman" panose="02020603050405020304" pitchFamily="18" charset="0"/>
              </a:rPr>
              <a:t>мер социальной поддержки отдельным категориям </a:t>
            </a:r>
            <a:r>
              <a:rPr lang="ru-RU" sz="850" dirty="0" smtClean="0">
                <a:solidFill>
                  <a:schemeClr val="tx1"/>
                </a:solidFill>
                <a:latin typeface="Times New Roman" panose="02020603050405020304" pitchFamily="18" charset="0"/>
                <a:cs typeface="Times New Roman" panose="02020603050405020304" pitchFamily="18" charset="0"/>
              </a:rPr>
              <a:t>граждан</a:t>
            </a:r>
            <a:r>
              <a:rPr lang="ru-RU" sz="850" dirty="0">
                <a:solidFill>
                  <a:schemeClr val="tx1"/>
                </a:solidFill>
                <a:latin typeface="Times New Roman" panose="02020603050405020304" pitchFamily="18" charset="0"/>
                <a:cs typeface="Times New Roman" panose="02020603050405020304" pitchFamily="18" charset="0"/>
              </a:rPr>
              <a:t>», </a:t>
            </a:r>
            <a:r>
              <a:rPr lang="ru-RU" sz="850" dirty="0" smtClean="0">
                <a:solidFill>
                  <a:schemeClr val="tx1"/>
                </a:solidFill>
                <a:latin typeface="Times New Roman" panose="02020603050405020304" pitchFamily="18" charset="0"/>
                <a:cs typeface="Times New Roman" panose="02020603050405020304" pitchFamily="18" charset="0"/>
              </a:rPr>
              <a:t>«Модернизация </a:t>
            </a:r>
            <a:r>
              <a:rPr lang="ru-RU" sz="850" dirty="0">
                <a:solidFill>
                  <a:schemeClr val="tx1"/>
                </a:solidFill>
                <a:latin typeface="Times New Roman" panose="02020603050405020304" pitchFamily="18" charset="0"/>
                <a:cs typeface="Times New Roman" panose="02020603050405020304" pitchFamily="18" charset="0"/>
              </a:rPr>
              <a:t>и развитие сектора предоставления государственных услуг, государственного социального заказа и иных мер поддержки населению», </a:t>
            </a:r>
            <a:r>
              <a:rPr lang="ru-RU" sz="850" dirty="0" smtClean="0">
                <a:solidFill>
                  <a:schemeClr val="tx1"/>
                </a:solidFill>
                <a:latin typeface="Times New Roman" panose="02020603050405020304" pitchFamily="18" charset="0"/>
                <a:cs typeface="Times New Roman" panose="02020603050405020304" pitchFamily="18" charset="0"/>
              </a:rPr>
              <a:t>«Обеспечение </a:t>
            </a:r>
            <a:r>
              <a:rPr lang="ru-RU" sz="850" dirty="0">
                <a:solidFill>
                  <a:schemeClr val="tx1"/>
                </a:solidFill>
                <a:latin typeface="Times New Roman" panose="02020603050405020304" pitchFamily="18" charset="0"/>
                <a:cs typeface="Times New Roman" panose="02020603050405020304" pitchFamily="18" charset="0"/>
              </a:rPr>
              <a:t>доступности социальных услуг высокого качества для всех нуждающихся граждан пожилого возраста и инвалидов, включая детей-инвалидов, путем дальнейшего развития сети организаций различных организационно-правовых форм и форм собственности, предоставляющих социальные услуги», </a:t>
            </a:r>
            <a:r>
              <a:rPr lang="ru-RU" sz="850" dirty="0" smtClean="0">
                <a:solidFill>
                  <a:schemeClr val="tx1"/>
                </a:solidFill>
                <a:latin typeface="Times New Roman" panose="02020603050405020304" pitchFamily="18" charset="0"/>
                <a:cs typeface="Times New Roman" panose="02020603050405020304" pitchFamily="18" charset="0"/>
              </a:rPr>
              <a:t>«Создание </a:t>
            </a:r>
            <a:r>
              <a:rPr lang="ru-RU" sz="850" dirty="0">
                <a:solidFill>
                  <a:schemeClr val="tx1"/>
                </a:solidFill>
                <a:latin typeface="Times New Roman" panose="02020603050405020304" pitchFamily="18" charset="0"/>
                <a:cs typeface="Times New Roman" panose="02020603050405020304" pitchFamily="18" charset="0"/>
              </a:rPr>
              <a:t>благоприятных условий жизнедеятельности ветеранам, гражданам пожилого возраста, инвалидам», </a:t>
            </a:r>
            <a:r>
              <a:rPr lang="ru-RU" sz="850" dirty="0" smtClean="0">
                <a:solidFill>
                  <a:schemeClr val="tx1"/>
                </a:solidFill>
                <a:latin typeface="Times New Roman" panose="02020603050405020304" pitchFamily="18" charset="0"/>
                <a:cs typeface="Times New Roman" panose="02020603050405020304" pitchFamily="18" charset="0"/>
              </a:rPr>
              <a:t>«Организация </a:t>
            </a:r>
            <a:r>
              <a:rPr lang="ru-RU" sz="850" dirty="0">
                <a:solidFill>
                  <a:schemeClr val="tx1"/>
                </a:solidFill>
                <a:latin typeface="Times New Roman" panose="02020603050405020304" pitchFamily="18" charset="0"/>
                <a:cs typeface="Times New Roman" panose="02020603050405020304" pitchFamily="18" charset="0"/>
              </a:rPr>
              <a:t>предоставления денежных выплат и пособий гражданам, имеющим детей», </a:t>
            </a:r>
            <a:r>
              <a:rPr lang="ru-RU" sz="850" dirty="0" smtClean="0">
                <a:solidFill>
                  <a:schemeClr val="tx1"/>
                </a:solidFill>
                <a:latin typeface="Times New Roman" panose="02020603050405020304" pitchFamily="18" charset="0"/>
                <a:cs typeface="Times New Roman" panose="02020603050405020304" pitchFamily="18" charset="0"/>
              </a:rPr>
              <a:t>«Реализация </a:t>
            </a:r>
            <a:r>
              <a:rPr lang="ru-RU" sz="850" dirty="0">
                <a:solidFill>
                  <a:schemeClr val="tx1"/>
                </a:solidFill>
                <a:latin typeface="Times New Roman" panose="02020603050405020304" pitchFamily="18" charset="0"/>
                <a:cs typeface="Times New Roman" panose="02020603050405020304" pitchFamily="18" charset="0"/>
              </a:rPr>
              <a:t>мероприятий по проведению оздоровительной кампании детей, в том числе детей, находящихся в трудной жизненной ситуации</a:t>
            </a:r>
            <a:r>
              <a:rPr lang="ru-RU" sz="850" dirty="0" smtClean="0">
                <a:solidFill>
                  <a:schemeClr val="tx1"/>
                </a:solidFill>
                <a:latin typeface="Times New Roman" panose="02020603050405020304" pitchFamily="18" charset="0"/>
                <a:cs typeface="Times New Roman" panose="02020603050405020304" pitchFamily="18" charset="0"/>
              </a:rPr>
              <a:t>», «Совершенствование </a:t>
            </a:r>
            <a:r>
              <a:rPr lang="ru-RU" sz="850" dirty="0">
                <a:solidFill>
                  <a:schemeClr val="tx1"/>
                </a:solidFill>
                <a:latin typeface="Times New Roman" panose="02020603050405020304" pitchFamily="18" charset="0"/>
                <a:cs typeface="Times New Roman" panose="02020603050405020304" pitchFamily="18" charset="0"/>
              </a:rPr>
              <a:t>социального обслуживания семьи и детей», «Обеспечение реализации подпрограммы  </a:t>
            </a:r>
            <a:r>
              <a:rPr lang="ru-RU" sz="850" dirty="0" smtClean="0">
                <a:solidFill>
                  <a:schemeClr val="tx1"/>
                </a:solidFill>
                <a:latin typeface="Times New Roman" panose="02020603050405020304" pitchFamily="18" charset="0"/>
                <a:cs typeface="Times New Roman" panose="02020603050405020304" pitchFamily="18" charset="0"/>
              </a:rPr>
              <a:t>«Оказание </a:t>
            </a:r>
            <a:r>
              <a:rPr lang="ru-RU" sz="850" dirty="0">
                <a:solidFill>
                  <a:schemeClr val="tx1"/>
                </a:solidFill>
                <a:latin typeface="Times New Roman" panose="02020603050405020304" pitchFamily="18" charset="0"/>
                <a:cs typeface="Times New Roman" panose="02020603050405020304" pitchFamily="18" charset="0"/>
              </a:rPr>
              <a:t>содействия добровольному переселению в Чувашскую Республику соотечественников, проживающих за рубежом», «Поддержка социально ориентированных некоммерческих организаций в Чувашской Республике», </a:t>
            </a:r>
            <a:r>
              <a:rPr lang="ru-RU" sz="850" dirty="0" smtClean="0">
                <a:solidFill>
                  <a:schemeClr val="tx1"/>
                </a:solidFill>
                <a:latin typeface="Times New Roman" panose="02020603050405020304" pitchFamily="18" charset="0"/>
                <a:cs typeface="Times New Roman" panose="02020603050405020304" pitchFamily="18" charset="0"/>
              </a:rPr>
              <a:t>«Обеспечение </a:t>
            </a:r>
            <a:r>
              <a:rPr lang="ru-RU" sz="850" dirty="0">
                <a:solidFill>
                  <a:schemeClr val="tx1"/>
                </a:solidFill>
                <a:latin typeface="Times New Roman" panose="02020603050405020304" pitchFamily="18" charset="0"/>
                <a:cs typeface="Times New Roman" panose="02020603050405020304" pitchFamily="18" charset="0"/>
              </a:rPr>
              <a:t>реализации государственной программы Чувашской </a:t>
            </a:r>
            <a:r>
              <a:rPr lang="ru-RU" sz="850" dirty="0" smtClean="0">
                <a:solidFill>
                  <a:schemeClr val="tx1"/>
                </a:solidFill>
                <a:latin typeface="Times New Roman" panose="02020603050405020304" pitchFamily="18" charset="0"/>
                <a:cs typeface="Times New Roman" panose="02020603050405020304" pitchFamily="18" charset="0"/>
              </a:rPr>
              <a:t>Республики </a:t>
            </a:r>
            <a:r>
              <a:rPr lang="ru-RU" sz="850" dirty="0">
                <a:solidFill>
                  <a:schemeClr val="tx1"/>
                </a:solidFill>
                <a:latin typeface="Times New Roman" panose="02020603050405020304" pitchFamily="18" charset="0"/>
                <a:cs typeface="Times New Roman" panose="02020603050405020304" pitchFamily="18" charset="0"/>
              </a:rPr>
              <a:t>"Социальная поддержка </a:t>
            </a:r>
            <a:r>
              <a:rPr lang="ru-RU" sz="850" dirty="0" smtClean="0">
                <a:solidFill>
                  <a:schemeClr val="tx1"/>
                </a:solidFill>
                <a:latin typeface="Times New Roman" panose="02020603050405020304" pitchFamily="18" charset="0"/>
                <a:cs typeface="Times New Roman" panose="02020603050405020304" pitchFamily="18" charset="0"/>
              </a:rPr>
              <a:t>граждан»</a:t>
            </a:r>
            <a:endParaRPr lang="ru-RU" sz="850" b="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4252535" y="2924943"/>
            <a:ext cx="3096000" cy="582999"/>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Региональные проекты</a:t>
            </a:r>
            <a:r>
              <a:rPr lang="ru-RU" sz="1000" b="1" dirty="0" smtClean="0">
                <a:solidFill>
                  <a:schemeClr val="tx1"/>
                </a:solidFill>
                <a:latin typeface="Times New Roman" panose="02020603050405020304" pitchFamily="18" charset="0"/>
                <a:cs typeface="Times New Roman" panose="02020603050405020304" pitchFamily="18" charset="0"/>
              </a:rPr>
              <a:t>:</a:t>
            </a:r>
            <a:endParaRPr lang="ru-RU" sz="1000" b="1" kern="1200" dirty="0" smtClean="0">
              <a:solidFill>
                <a:schemeClr val="tx1"/>
              </a:solidFill>
              <a:latin typeface="Times New Roman" panose="02020603050405020304" pitchFamily="18" charset="0"/>
              <a:cs typeface="Times New Roman" panose="02020603050405020304" pitchFamily="18" charset="0"/>
            </a:endParaRPr>
          </a:p>
          <a:p>
            <a:pPr algn="ctr" defTabSz="533400">
              <a:lnSpc>
                <a:spcPct val="90000"/>
              </a:lnSpc>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 «</a:t>
            </a:r>
            <a:r>
              <a:rPr lang="ru-RU" sz="1000" b="0" kern="1200" dirty="0" smtClean="0">
                <a:solidFill>
                  <a:schemeClr val="tx1"/>
                </a:solidFill>
                <a:latin typeface="Times New Roman" panose="02020603050405020304" pitchFamily="18" charset="0"/>
                <a:cs typeface="Times New Roman" panose="02020603050405020304" pitchFamily="18" charset="0"/>
              </a:rPr>
              <a:t>Старшее поколение</a:t>
            </a:r>
            <a:r>
              <a:rPr lang="ru-RU" sz="1200" b="0" kern="1200" dirty="0" smtClean="0">
                <a:solidFill>
                  <a:schemeClr val="tx1"/>
                </a:solidFill>
                <a:latin typeface="Times New Roman" panose="02020603050405020304" pitchFamily="18" charset="0"/>
                <a:cs typeface="Times New Roman" panose="02020603050405020304" pitchFamily="18" charset="0"/>
              </a:rPr>
              <a:t>», </a:t>
            </a:r>
            <a:r>
              <a:rPr lang="ru-RU" sz="1000" dirty="0">
                <a:solidFill>
                  <a:schemeClr val="tx1"/>
                </a:solidFill>
                <a:latin typeface="Times New Roman" panose="02020603050405020304" pitchFamily="18" charset="0"/>
                <a:cs typeface="Times New Roman" panose="02020603050405020304" pitchFamily="18" charset="0"/>
              </a:rPr>
              <a:t>«Финансовая поддержка семей при рождении </a:t>
            </a:r>
            <a:r>
              <a:rPr lang="ru-RU" sz="1000" dirty="0" smtClean="0">
                <a:solidFill>
                  <a:schemeClr val="tx1"/>
                </a:solidFill>
                <a:latin typeface="Times New Roman" panose="02020603050405020304" pitchFamily="18" charset="0"/>
                <a:cs typeface="Times New Roman" panose="02020603050405020304" pitchFamily="18" charset="0"/>
              </a:rPr>
              <a:t>детей»</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167540" y="2924942"/>
            <a:ext cx="648000" cy="569613"/>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836,1</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450180" y="2924943"/>
            <a:ext cx="648000" cy="573430"/>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836,1</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172472" y="2566093"/>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spTree>
    <p:extLst>
      <p:ext uri="{BB962C8B-B14F-4D97-AF65-F5344CB8AC3E}">
        <p14:creationId xmlns:p14="http://schemas.microsoft.com/office/powerpoint/2010/main" val="2060358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84865" y="2420936"/>
            <a:ext cx="4932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schemeClr val="tx1"/>
                </a:solidFill>
                <a:latin typeface="Times New Roman" panose="02020603050405020304" pitchFamily="18" charset="0"/>
                <a:cs typeface="Times New Roman" panose="02020603050405020304" pitchFamily="18" charset="0"/>
              </a:rPr>
              <a:t>прожиточного минимума,%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4865" y="2924944"/>
            <a:ext cx="4932000"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средств республиканского </a:t>
            </a:r>
            <a:r>
              <a:rPr lang="ru-RU" sz="1100" dirty="0" smtClean="0">
                <a:solidFill>
                  <a:schemeClr val="tx1"/>
                </a:solidFill>
                <a:latin typeface="Times New Roman" panose="02020603050405020304" pitchFamily="18" charset="0"/>
                <a:cs typeface="Times New Roman" panose="02020603050405020304" pitchFamily="18" charset="0"/>
              </a:rPr>
              <a:t>бюджета </a:t>
            </a:r>
            <a:r>
              <a:rPr lang="ru-RU" sz="1100" dirty="0">
                <a:solidFill>
                  <a:schemeClr val="tx1"/>
                </a:solidFill>
                <a:latin typeface="Times New Roman" panose="02020603050405020304" pitchFamily="18" charset="0"/>
                <a:cs typeface="Times New Roman" panose="02020603050405020304" pitchFamily="18" charset="0"/>
              </a:rPr>
              <a:t>Чувашской Республики, </a:t>
            </a:r>
            <a:r>
              <a:rPr lang="ru-RU" sz="1100" dirty="0" smtClean="0">
                <a:solidFill>
                  <a:schemeClr val="tx1"/>
                </a:solidFill>
                <a:latin typeface="Times New Roman" panose="02020603050405020304" pitchFamily="18" charset="0"/>
                <a:cs typeface="Times New Roman" panose="02020603050405020304" pitchFamily="18" charset="0"/>
              </a:rPr>
              <a:t>                    выделяемых </a:t>
            </a:r>
            <a:r>
              <a:rPr lang="ru-RU" sz="1100" dirty="0">
                <a:solidFill>
                  <a:schemeClr val="tx1"/>
                </a:solidFill>
                <a:latin typeface="Times New Roman" panose="02020603050405020304" pitchFamily="18" charset="0"/>
                <a:cs typeface="Times New Roman" panose="02020603050405020304" pitchFamily="18" charset="0"/>
              </a:rPr>
              <a:t>социально ориентированным некоммерческим организациям на предоставление социальных услуг на дому, в общем объеме средств </a:t>
            </a:r>
            <a:r>
              <a:rPr lang="ru-RU" sz="1100" dirty="0" smtClean="0">
                <a:solidFill>
                  <a:schemeClr val="tx1"/>
                </a:solidFill>
                <a:latin typeface="Times New Roman" panose="02020603050405020304" pitchFamily="18" charset="0"/>
                <a:cs typeface="Times New Roman" panose="02020603050405020304" pitchFamily="18" charset="0"/>
              </a:rPr>
              <a:t>                республиканского </a:t>
            </a:r>
            <a:r>
              <a:rPr lang="ru-RU" sz="1100" dirty="0">
                <a:solidFill>
                  <a:schemeClr val="tx1"/>
                </a:solidFill>
                <a:latin typeface="Times New Roman" panose="02020603050405020304" pitchFamily="18" charset="0"/>
                <a:cs typeface="Times New Roman" panose="02020603050405020304" pitchFamily="18" charset="0"/>
              </a:rPr>
              <a:t>бюджета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r>
              <a:rPr lang="ru-RU" sz="1100" dirty="0">
                <a:solidFill>
                  <a:schemeClr val="tx1"/>
                </a:solidFill>
                <a:latin typeface="Times New Roman" panose="02020603050405020304" pitchFamily="18" charset="0"/>
                <a:cs typeface="Times New Roman" panose="02020603050405020304" pitchFamily="18" charset="0"/>
              </a:rPr>
              <a:t>, выделяемых на </a:t>
            </a:r>
            <a:r>
              <a:rPr lang="ru-RU" sz="1100" dirty="0" smtClean="0">
                <a:solidFill>
                  <a:schemeClr val="tx1"/>
                </a:solidFill>
                <a:latin typeface="Times New Roman" panose="02020603050405020304" pitchFamily="18" charset="0"/>
                <a:cs typeface="Times New Roman" panose="02020603050405020304" pitchFamily="18" charset="0"/>
              </a:rPr>
              <a:t>предоставление </a:t>
            </a:r>
            <a:r>
              <a:rPr lang="ru-RU" sz="1100" dirty="0">
                <a:solidFill>
                  <a:schemeClr val="tx1"/>
                </a:solidFill>
                <a:latin typeface="Times New Roman" panose="02020603050405020304" pitchFamily="18" charset="0"/>
                <a:cs typeface="Times New Roman" panose="02020603050405020304" pitchFamily="18" charset="0"/>
              </a:rPr>
              <a:t>этих услуг в сфере социального обслуживания, </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4865" y="3861048"/>
            <a:ext cx="4932000" cy="4957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граждан, получивших </a:t>
            </a:r>
            <a:r>
              <a:rPr lang="ru-RU" sz="1100" dirty="0" smtClean="0">
                <a:solidFill>
                  <a:schemeClr val="tx1"/>
                </a:solidFill>
                <a:latin typeface="Times New Roman" panose="02020603050405020304" pitchFamily="18" charset="0"/>
                <a:cs typeface="Times New Roman" panose="02020603050405020304" pitchFamily="18" charset="0"/>
              </a:rPr>
              <a:t>социальные </a:t>
            </a:r>
            <a:r>
              <a:rPr lang="ru-RU" sz="1100" dirty="0">
                <a:solidFill>
                  <a:schemeClr val="tx1"/>
                </a:solidFill>
                <a:latin typeface="Times New Roman" panose="02020603050405020304" pitchFamily="18" charset="0"/>
                <a:cs typeface="Times New Roman" panose="02020603050405020304" pitchFamily="18" charset="0"/>
              </a:rPr>
              <a:t>услуги в организациях </a:t>
            </a:r>
            <a:r>
              <a:rPr lang="ru-RU" sz="1100" dirty="0" smtClean="0">
                <a:solidFill>
                  <a:schemeClr val="tx1"/>
                </a:solidFill>
                <a:latin typeface="Times New Roman" panose="02020603050405020304" pitchFamily="18" charset="0"/>
                <a:cs typeface="Times New Roman" panose="02020603050405020304" pitchFamily="18" charset="0"/>
              </a:rPr>
              <a:t>социального </a:t>
            </a:r>
            <a:r>
              <a:rPr lang="ru-RU" sz="1100" dirty="0">
                <a:solidFill>
                  <a:schemeClr val="tx1"/>
                </a:solidFill>
                <a:latin typeface="Times New Roman" panose="02020603050405020304" pitchFamily="18" charset="0"/>
                <a:cs typeface="Times New Roman" panose="02020603050405020304" pitchFamily="18" charset="0"/>
              </a:rPr>
              <a:t>обслуживания, в общем числе </a:t>
            </a:r>
            <a:r>
              <a:rPr lang="ru-RU" sz="1100" dirty="0" smtClean="0">
                <a:solidFill>
                  <a:schemeClr val="tx1"/>
                </a:solidFill>
                <a:latin typeface="Times New Roman" panose="02020603050405020304" pitchFamily="18" charset="0"/>
                <a:cs typeface="Times New Roman" panose="02020603050405020304" pitchFamily="18" charset="0"/>
              </a:rPr>
              <a:t>граждан</a:t>
            </a:r>
            <a:r>
              <a:rPr lang="ru-RU" sz="1100" dirty="0">
                <a:solidFill>
                  <a:schemeClr val="tx1"/>
                </a:solidFill>
                <a:latin typeface="Times New Roman" panose="02020603050405020304" pitchFamily="18" charset="0"/>
                <a:cs typeface="Times New Roman" panose="02020603050405020304" pitchFamily="18" charset="0"/>
              </a:rPr>
              <a:t>, обратившихся за получением </a:t>
            </a:r>
            <a:r>
              <a:rPr lang="ru-RU" sz="1100" dirty="0" smtClean="0">
                <a:solidFill>
                  <a:schemeClr val="tx1"/>
                </a:solidFill>
                <a:latin typeface="Times New Roman" panose="02020603050405020304" pitchFamily="18" charset="0"/>
                <a:cs typeface="Times New Roman" panose="02020603050405020304" pitchFamily="18" charset="0"/>
              </a:rPr>
              <a:t>                  социальных </a:t>
            </a:r>
            <a:r>
              <a:rPr lang="ru-RU" sz="1100" dirty="0">
                <a:solidFill>
                  <a:schemeClr val="tx1"/>
                </a:solidFill>
                <a:latin typeface="Times New Roman" panose="02020603050405020304" pitchFamily="18" charset="0"/>
                <a:cs typeface="Times New Roman" panose="02020603050405020304" pitchFamily="18" charset="0"/>
              </a:rPr>
              <a:t>услуг в организации </a:t>
            </a:r>
            <a:r>
              <a:rPr lang="ru-RU" sz="1100" dirty="0" smtClean="0">
                <a:solidFill>
                  <a:schemeClr val="tx1"/>
                </a:solidFill>
                <a:latin typeface="Times New Roman" panose="02020603050405020304" pitchFamily="18" charset="0"/>
                <a:cs typeface="Times New Roman" panose="02020603050405020304" pitchFamily="18" charset="0"/>
              </a:rPr>
              <a:t>социального </a:t>
            </a:r>
            <a:r>
              <a:rPr lang="ru-RU" sz="1100" dirty="0">
                <a:solidFill>
                  <a:schemeClr val="tx1"/>
                </a:solidFill>
                <a:latin typeface="Times New Roman" panose="02020603050405020304" pitchFamily="18" charset="0"/>
                <a:cs typeface="Times New Roman" panose="02020603050405020304" pitchFamily="18" charset="0"/>
              </a:rPr>
              <a:t>обслуживания, </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4865" y="4447831"/>
            <a:ext cx="4932000"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Удельный </a:t>
            </a:r>
            <a:r>
              <a:rPr lang="ru-RU" sz="1100" dirty="0">
                <a:solidFill>
                  <a:schemeClr val="tx1"/>
                </a:solidFill>
                <a:latin typeface="Times New Roman" panose="02020603050405020304" pitchFamily="18" charset="0"/>
                <a:cs typeface="Times New Roman" panose="02020603050405020304" pitchFamily="18" charset="0"/>
              </a:rPr>
              <a:t>вес несовершеннолетних, находящихся в трудной жизненной ситуации, охваченных организованным отдыхом и оздоровлением, в общей численности несовершеннолетних, обратившихся за их получением в организации социального </a:t>
            </a:r>
            <a:r>
              <a:rPr lang="ru-RU" sz="1100" dirty="0" smtClean="0">
                <a:solidFill>
                  <a:schemeClr val="tx1"/>
                </a:solidFill>
                <a:latin typeface="Times New Roman" panose="02020603050405020304" pitchFamily="18" charset="0"/>
                <a:cs typeface="Times New Roman" panose="02020603050405020304" pitchFamily="18" charset="0"/>
              </a:rPr>
              <a:t>обслуживания,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84865" y="5229200"/>
            <a:ext cx="4932000" cy="594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Удельный </a:t>
            </a:r>
            <a:r>
              <a:rPr lang="ru-RU" sz="1100" dirty="0">
                <a:solidFill>
                  <a:schemeClr val="tx1"/>
                </a:solidFill>
                <a:latin typeface="Times New Roman" panose="02020603050405020304" pitchFamily="18" charset="0"/>
                <a:cs typeface="Times New Roman" panose="02020603050405020304" pitchFamily="18" charset="0"/>
              </a:rPr>
              <a:t>вес детей-инвалидов, получивших социальные услуги в организациях социального обслуживания для детей-инвалидов, в 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a:t>
            </a:r>
            <a:r>
              <a:rPr lang="en-US"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84865" y="5877272"/>
            <a:ext cx="4932000" cy="8889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Численность участников Государственной программы по оказанию содействия добровольному переселению в </a:t>
            </a:r>
            <a:r>
              <a:rPr lang="ru-RU" sz="1100" dirty="0" smtClean="0">
                <a:solidFill>
                  <a:schemeClr val="tx1"/>
                </a:solidFill>
                <a:latin typeface="Times New Roman" panose="02020603050405020304" pitchFamily="18" charset="0"/>
                <a:cs typeface="Times New Roman" panose="02020603050405020304" pitchFamily="18" charset="0"/>
              </a:rPr>
              <a:t>РФ соотечественников</a:t>
            </a:r>
            <a:r>
              <a:rPr lang="ru-RU" sz="1100" dirty="0">
                <a:solidFill>
                  <a:schemeClr val="tx1"/>
                </a:solidFill>
                <a:latin typeface="Times New Roman" panose="02020603050405020304" pitchFamily="18" charset="0"/>
                <a:cs typeface="Times New Roman" panose="02020603050405020304" pitchFamily="18" charset="0"/>
              </a:rPr>
              <a:t>, проживающих за рубежом, и членов их семей, прибывших в Чувашскую Республику и поставленных на учет в МВД по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Республике, человек</a:t>
            </a:r>
          </a:p>
        </p:txBody>
      </p:sp>
      <p:sp>
        <p:nvSpPr>
          <p:cNvPr id="11" name="Скругленный прямоугольник 10"/>
          <p:cNvSpPr/>
          <p:nvPr/>
        </p:nvSpPr>
        <p:spPr>
          <a:xfrm>
            <a:off x="244113" y="1688057"/>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sp>
        <p:nvSpPr>
          <p:cNvPr id="3" name="Полилиния 2"/>
          <p:cNvSpPr/>
          <p:nvPr/>
        </p:nvSpPr>
        <p:spPr>
          <a:xfrm>
            <a:off x="5131895" y="907677"/>
            <a:ext cx="3903032"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420944"/>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13,3</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31895" y="302036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4473176"/>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5229200"/>
            <a:ext cx="731452" cy="577814"/>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89,4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131895" y="6009022"/>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479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420944"/>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13,3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02036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4473176"/>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5239485"/>
            <a:ext cx="731452" cy="557243"/>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89,4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1" y="6009022"/>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2420944"/>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12</a:t>
            </a:r>
            <a:r>
              <a:rPr lang="ru-RU" sz="1100" b="1" kern="1200" dirty="0" smtClean="0">
                <a:solidFill>
                  <a:schemeClr val="tx1"/>
                </a:solidFill>
                <a:latin typeface="Times New Roman" panose="02020603050405020304" pitchFamily="18" charset="0"/>
                <a:cs typeface="Times New Roman" panose="02020603050405020304" pitchFamily="18" charset="0"/>
              </a:rPr>
              <a:t>,6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302036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4473176"/>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5247488"/>
            <a:ext cx="731452" cy="559526"/>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90,91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6009022"/>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2420944"/>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11</a:t>
            </a:r>
            <a:r>
              <a:rPr lang="ru-RU" sz="1100" b="1" kern="1200" dirty="0" smtClean="0">
                <a:solidFill>
                  <a:schemeClr val="tx1"/>
                </a:solidFill>
                <a:latin typeface="Times New Roman" panose="02020603050405020304" pitchFamily="18" charset="0"/>
                <a:cs typeface="Times New Roman" panose="02020603050405020304" pitchFamily="18" charset="0"/>
              </a:rPr>
              <a:t>,9</a:t>
            </a:r>
          </a:p>
        </p:txBody>
      </p:sp>
      <p:sp>
        <p:nvSpPr>
          <p:cNvPr id="38" name="Полилиния 37"/>
          <p:cNvSpPr/>
          <p:nvPr/>
        </p:nvSpPr>
        <p:spPr>
          <a:xfrm>
            <a:off x="7510580" y="302036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058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473176"/>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29765" y="5237041"/>
            <a:ext cx="731452" cy="559687"/>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96,99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24328" y="6009022"/>
            <a:ext cx="717704"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2420944"/>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302036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03475" y="4473176"/>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03475" y="5243703"/>
            <a:ext cx="731452" cy="559527"/>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310369" y="6009022"/>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341840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386304"/>
            <a:ext cx="4209357" cy="323165"/>
          </a:xfrm>
          <a:prstGeom prst="rect">
            <a:avLst/>
          </a:prstGeom>
          <a:noFill/>
        </p:spPr>
        <p:txBody>
          <a:bodyPr wrap="none" rtlCol="0">
            <a:spAutoFit/>
          </a:bodyPr>
          <a:lstStyle/>
          <a:p>
            <a:pP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647307277"/>
              </p:ext>
            </p:extLst>
          </p:nvPr>
        </p:nvGraphicFramePr>
        <p:xfrm>
          <a:off x="183207" y="2821119"/>
          <a:ext cx="4193526"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49</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1083471658"/>
              </p:ext>
            </p:extLst>
          </p:nvPr>
        </p:nvGraphicFramePr>
        <p:xfrm>
          <a:off x="4859732" y="2011337"/>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717656"/>
            <a:ext cx="2851527" cy="1555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олилиния 13"/>
          <p:cNvSpPr/>
          <p:nvPr/>
        </p:nvSpPr>
        <p:spPr>
          <a:xfrm>
            <a:off x="4540731" y="2547887"/>
            <a:ext cx="4161268"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a:t>
            </a:r>
            <a:r>
              <a:rPr lang="ru-RU" sz="1300" b="1" i="1" dirty="0">
                <a:solidFill>
                  <a:prstClr val="black"/>
                </a:solidFill>
                <a:latin typeface="Times New Roman" panose="02020603050405020304" pitchFamily="18" charset="0"/>
                <a:cs typeface="Times New Roman" panose="02020603050405020304" pitchFamily="18" charset="0"/>
              </a:rPr>
              <a:t>структурных </a:t>
            </a:r>
            <a:r>
              <a:rPr lang="ru-RU" sz="1300" b="1" i="1" dirty="0" smtClean="0">
                <a:solidFill>
                  <a:prstClr val="black"/>
                </a:solidFill>
                <a:latin typeface="Times New Roman" panose="02020603050405020304" pitchFamily="18" charset="0"/>
                <a:cs typeface="Times New Roman" panose="02020603050405020304" pitchFamily="18" charset="0"/>
              </a:rPr>
              <a:t>элементов                     в 2024 году, млн. руб.</a:t>
            </a:r>
          </a:p>
        </p:txBody>
      </p:sp>
      <p:sp>
        <p:nvSpPr>
          <p:cNvPr id="15" name="Полилиния 14"/>
          <p:cNvSpPr/>
          <p:nvPr/>
        </p:nvSpPr>
        <p:spPr>
          <a:xfrm>
            <a:off x="4572001" y="3202226"/>
            <a:ext cx="2378696"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56106" y="3645023"/>
            <a:ext cx="2392157" cy="57606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«Содействие занятости»</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028384" y="3202225"/>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053999" y="3645023"/>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3,6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53999" y="4466475"/>
            <a:ext cx="671046" cy="12521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623,4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smtClean="0">
                <a:solidFill>
                  <a:srgbClr val="4E67C8"/>
                </a:solidFill>
              </a:rPr>
              <a:t>Бюджет</a:t>
            </a:r>
          </a:p>
          <a:p>
            <a:pPr algn="ctr" fontAlgn="base">
              <a:spcBef>
                <a:spcPct val="0"/>
              </a:spcBef>
              <a:spcAft>
                <a:spcPct val="0"/>
              </a:spcAft>
            </a:pPr>
            <a:r>
              <a:rPr lang="ru-RU" sz="1300" b="1" i="1" dirty="0" smtClean="0">
                <a:solidFill>
                  <a:srgbClr val="4E67C8"/>
                </a:solidFill>
              </a:rPr>
              <a:t>для граждан</a:t>
            </a:r>
            <a:endParaRPr lang="ru-RU" sz="1300" b="1" i="1" dirty="0">
              <a:solidFill>
                <a:srgbClr val="4E67C8"/>
              </a:solidFill>
            </a:endParaRPr>
          </a:p>
        </p:txBody>
      </p:sp>
      <p:sp>
        <p:nvSpPr>
          <p:cNvPr id="34" name="Полилиния 33"/>
          <p:cNvSpPr/>
          <p:nvPr/>
        </p:nvSpPr>
        <p:spPr>
          <a:xfrm>
            <a:off x="7113923" y="3202228"/>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113923" y="3645023"/>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3,6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113923" y="4466475"/>
            <a:ext cx="702166" cy="125210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625,6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592370" y="4466475"/>
            <a:ext cx="2407532" cy="125958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a:t>
            </a:r>
          </a:p>
          <a:p>
            <a:pPr lvl="0"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a:t>
            </a:r>
            <a:r>
              <a:rPr lang="ru-RU" sz="1000" dirty="0">
                <a:solidFill>
                  <a:prstClr val="black"/>
                </a:solidFill>
                <a:latin typeface="Times New Roman" panose="02020603050405020304" pitchFamily="18" charset="0"/>
                <a:cs typeface="Times New Roman" panose="02020603050405020304" pitchFamily="18" charset="0"/>
              </a:rPr>
              <a:t>Активная политика занятости и социальная поддержка безработных граждан»; «Безопасный труд»; «Обеспечение реализации государственной программы Чувашской Республики «Содействие занятости населения</a:t>
            </a:r>
            <a:r>
              <a:rPr lang="ru-RU" sz="1000" dirty="0" smtClean="0">
                <a:solidFill>
                  <a:prstClr val="black"/>
                </a:solidFill>
                <a:latin typeface="Times New Roman" panose="02020603050405020304" pitchFamily="18" charset="0"/>
                <a:cs typeface="Times New Roman" panose="02020603050405020304" pitchFamily="18" charset="0"/>
              </a:rPr>
              <a:t>»</a:t>
            </a:r>
            <a:endParaRPr lang="ru-RU"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39284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61064" y="1059481"/>
            <a:ext cx="3903032" cy="744112"/>
          </a:xfrm>
          <a:custGeom>
            <a:avLst/>
            <a:gdLst>
              <a:gd name="connsiteX0" fmla="*/ 0 w 3903032"/>
              <a:gd name="connsiteY0" fmla="*/ 103163 h 1031634"/>
              <a:gd name="connsiteX1" fmla="*/ 103163 w 3903032"/>
              <a:gd name="connsiteY1" fmla="*/ 0 h 1031634"/>
              <a:gd name="connsiteX2" fmla="*/ 3799869 w 3903032"/>
              <a:gd name="connsiteY2" fmla="*/ 0 h 1031634"/>
              <a:gd name="connsiteX3" fmla="*/ 3903032 w 3903032"/>
              <a:gd name="connsiteY3" fmla="*/ 103163 h 1031634"/>
              <a:gd name="connsiteX4" fmla="*/ 3903032 w 3903032"/>
              <a:gd name="connsiteY4" fmla="*/ 928471 h 1031634"/>
              <a:gd name="connsiteX5" fmla="*/ 3799869 w 3903032"/>
              <a:gd name="connsiteY5" fmla="*/ 1031634 h 1031634"/>
              <a:gd name="connsiteX6" fmla="*/ 103163 w 3903032"/>
              <a:gd name="connsiteY6" fmla="*/ 1031634 h 1031634"/>
              <a:gd name="connsiteX7" fmla="*/ 0 w 3903032"/>
              <a:gd name="connsiteY7" fmla="*/ 928471 h 1031634"/>
              <a:gd name="connsiteX8" fmla="*/ 0 w 3903032"/>
              <a:gd name="connsiteY8" fmla="*/ 103163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31634">
                <a:moveTo>
                  <a:pt x="0" y="103163"/>
                </a:moveTo>
                <a:cubicBezTo>
                  <a:pt x="0" y="46188"/>
                  <a:pt x="46188" y="0"/>
                  <a:pt x="103163" y="0"/>
                </a:cubicBezTo>
                <a:lnTo>
                  <a:pt x="3799869" y="0"/>
                </a:lnTo>
                <a:cubicBezTo>
                  <a:pt x="3856844" y="0"/>
                  <a:pt x="3903032" y="46188"/>
                  <a:pt x="3903032" y="103163"/>
                </a:cubicBezTo>
                <a:lnTo>
                  <a:pt x="3903032" y="928471"/>
                </a:lnTo>
                <a:cubicBezTo>
                  <a:pt x="3903032" y="985446"/>
                  <a:pt x="3856844" y="1031634"/>
                  <a:pt x="3799869" y="1031634"/>
                </a:cubicBezTo>
                <a:lnTo>
                  <a:pt x="103163" y="1031634"/>
                </a:lnTo>
                <a:cubicBezTo>
                  <a:pt x="46188" y="1031634"/>
                  <a:pt x="0" y="985446"/>
                  <a:pt x="0" y="928471"/>
                </a:cubicBezTo>
                <a:lnTo>
                  <a:pt x="0" y="103163"/>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6" tIns="83556" rIns="83556" bIns="8355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10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3189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55,0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a:t>
            </a:r>
            <a:r>
              <a:rPr lang="ru-RU" sz="1200" b="1" kern="1200" dirty="0" smtClean="0">
                <a:solidFill>
                  <a:schemeClr val="tx1"/>
                </a:solidFill>
                <a:latin typeface="Times New Roman" panose="02020603050405020304" pitchFamily="18" charset="0"/>
                <a:cs typeface="Times New Roman" panose="02020603050405020304" pitchFamily="18" charset="0"/>
              </a:rPr>
              <a:t>,2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71768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768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56</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1058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0580"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,7</a:t>
            </a:r>
          </a:p>
        </p:txBody>
      </p:sp>
      <p:sp>
        <p:nvSpPr>
          <p:cNvPr id="26" name="Полилиния 25"/>
          <p:cNvSpPr/>
          <p:nvPr/>
        </p:nvSpPr>
        <p:spPr>
          <a:xfrm>
            <a:off x="751058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0347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347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347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347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314096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Уровень регистрируемой </a:t>
            </a:r>
            <a:r>
              <a:rPr lang="ru-RU" sz="1200" dirty="0">
                <a:solidFill>
                  <a:schemeClr val="tx1"/>
                </a:solidFill>
                <a:latin typeface="Times New Roman" panose="02020603050405020304" pitchFamily="18" charset="0"/>
                <a:cs typeface="Times New Roman" panose="02020603050405020304" pitchFamily="18" charset="0"/>
              </a:rPr>
              <a:t>безработицы в  среднем за год, </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4243242"/>
            <a:ext cx="4953999" cy="91064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Численность </a:t>
            </a:r>
            <a:r>
              <a:rPr lang="ru-RU" sz="1200" dirty="0">
                <a:solidFill>
                  <a:schemeClr val="tx1"/>
                </a:solidFill>
                <a:latin typeface="Times New Roman" panose="02020603050405020304" pitchFamily="18" charset="0"/>
                <a:cs typeface="Times New Roman" panose="02020603050405020304" pitchFamily="18" charset="0"/>
              </a:rPr>
              <a:t>безработных граждан, зарегистрированных в органах службы занятости (на конец года</a:t>
            </a:r>
            <a:r>
              <a:rPr lang="ru-RU" sz="1200" dirty="0" smtClean="0">
                <a:solidFill>
                  <a:schemeClr val="tx1"/>
                </a:solidFill>
                <a:latin typeface="Times New Roman" panose="02020603050405020304" pitchFamily="18" charset="0"/>
                <a:cs typeface="Times New Roman" panose="02020603050405020304" pitchFamily="18" charset="0"/>
              </a:rPr>
              <a:t>), тыс.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530120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a:t>
            </a:r>
            <a:r>
              <a:rPr lang="ru-RU" sz="1200" dirty="0">
                <a:solidFill>
                  <a:schemeClr val="tx1"/>
                </a:solidFill>
                <a:latin typeface="Times New Roman" panose="02020603050405020304" pitchFamily="18" charset="0"/>
                <a:cs typeface="Times New Roman" panose="02020603050405020304" pitchFamily="18" charset="0"/>
              </a:rPr>
              <a:t>трудоустроенных граждан в общей численности граждан, обратившихся за содействием в поиске подходящей </a:t>
            </a:r>
            <a:r>
              <a:rPr lang="ru-RU" sz="1200" dirty="0" smtClean="0">
                <a:solidFill>
                  <a:schemeClr val="tx1"/>
                </a:solidFill>
                <a:latin typeface="Times New Roman" panose="02020603050405020304" pitchFamily="18" charset="0"/>
                <a:cs typeface="Times New Roman" panose="02020603050405020304" pitchFamily="18" charset="0"/>
              </a:rPr>
              <a:t>работы,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50</a:t>
            </a:fld>
            <a:endParaRPr lang="ru-RU" dirty="0"/>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06718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69250"/>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3849" y="692696"/>
            <a:ext cx="5648356" cy="10371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a:t>
            </a:r>
            <a:r>
              <a:rPr lang="ru-RU" sz="1400" dirty="0" smtClean="0">
                <a:solidFill>
                  <a:prstClr val="black"/>
                </a:solidFill>
                <a:latin typeface="Times New Roman" panose="02020603050405020304" pitchFamily="18" charset="0"/>
                <a:cs typeface="Times New Roman" panose="02020603050405020304" pitchFamily="18" charset="0"/>
              </a:rPr>
              <a:t>доступности приоритетных объектов и услуг в приоритетных сферах жизнедеятельности инвалидов и других маломобильных групп населения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07504" y="2288814"/>
            <a:ext cx="3949543" cy="307777"/>
          </a:xfrm>
          <a:prstGeom prst="rect">
            <a:avLst/>
          </a:prstGeom>
          <a:noFill/>
        </p:spPr>
        <p:txBody>
          <a:bodyPr wrap="none" rtlCol="0">
            <a:spAutoFit/>
          </a:bodyPr>
          <a:lstStyle/>
          <a:p>
            <a:pP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887814090"/>
              </p:ext>
            </p:extLst>
          </p:nvPr>
        </p:nvGraphicFramePr>
        <p:xfrm>
          <a:off x="77657" y="2865092"/>
          <a:ext cx="3918279"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51</a:t>
            </a:fld>
            <a:endParaRPr lang="ru-RU" dirty="0">
              <a:solidFill>
                <a:prstClr val="black"/>
              </a:solidFill>
            </a:endParaRPr>
          </a:p>
        </p:txBody>
      </p:sp>
      <p:sp>
        <p:nvSpPr>
          <p:cNvPr id="14" name="Полилиния 13"/>
          <p:cNvSpPr/>
          <p:nvPr/>
        </p:nvSpPr>
        <p:spPr>
          <a:xfrm>
            <a:off x="4211960" y="2348880"/>
            <a:ext cx="4757680"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a:t>
            </a:r>
            <a:r>
              <a:rPr lang="ru-RU" sz="1300" b="1" i="1" dirty="0">
                <a:solidFill>
                  <a:prstClr val="black"/>
                </a:solidFill>
                <a:latin typeface="Times New Roman" panose="02020603050405020304" pitchFamily="18" charset="0"/>
                <a:cs typeface="Times New Roman" panose="02020603050405020304" pitchFamily="18" charset="0"/>
              </a:rPr>
              <a:t>в разрезе </a:t>
            </a:r>
            <a:r>
              <a:rPr lang="ru-RU" sz="1300" b="1" i="1" dirty="0" smtClean="0">
                <a:solidFill>
                  <a:prstClr val="black"/>
                </a:solidFill>
                <a:latin typeface="Times New Roman" panose="02020603050405020304" pitchFamily="18" charset="0"/>
                <a:cs typeface="Times New Roman" panose="02020603050405020304" pitchFamily="18" charset="0"/>
              </a:rPr>
              <a:t>структурных элементов                    </a:t>
            </a:r>
            <a:r>
              <a:rPr lang="ru-RU" sz="1300" b="1" i="1" dirty="0" smtClean="0">
                <a:solidFill>
                  <a:schemeClr val="tx1"/>
                </a:solidFill>
                <a:latin typeface="Times New Roman" panose="02020603050405020304" pitchFamily="18" charset="0"/>
                <a:cs typeface="Times New Roman" panose="02020603050405020304" pitchFamily="18" charset="0"/>
              </a:rPr>
              <a:t>в </a:t>
            </a:r>
            <a:r>
              <a:rPr lang="ru-RU" sz="1300" b="1" i="1" dirty="0">
                <a:solidFill>
                  <a:schemeClr val="tx1"/>
                </a:solidFill>
                <a:latin typeface="Times New Roman" panose="02020603050405020304" pitchFamily="18" charset="0"/>
                <a:cs typeface="Times New Roman" panose="02020603050405020304" pitchFamily="18" charset="0"/>
              </a:rPr>
              <a:t>2024 году, </a:t>
            </a:r>
            <a:r>
              <a:rPr lang="ru-RU" sz="1300" b="1" i="1" dirty="0" smtClean="0">
                <a:solidFill>
                  <a:prstClr val="black"/>
                </a:solidFill>
                <a:latin typeface="Times New Roman" panose="02020603050405020304" pitchFamily="18" charset="0"/>
                <a:cs typeface="Times New Roman" panose="02020603050405020304" pitchFamily="18" charset="0"/>
              </a:rPr>
              <a:t> млн. руб.</a:t>
            </a:r>
          </a:p>
        </p:txBody>
      </p:sp>
      <p:sp>
        <p:nvSpPr>
          <p:cNvPr id="15" name="Полилиния 14"/>
          <p:cNvSpPr/>
          <p:nvPr/>
        </p:nvSpPr>
        <p:spPr>
          <a:xfrm>
            <a:off x="4211959" y="2965596"/>
            <a:ext cx="3096597"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211978" y="3440942"/>
            <a:ext cx="3096326" cy="12221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a:t>
            </a:r>
            <a:r>
              <a:rPr lang="ru-RU" sz="1100" b="1" dirty="0">
                <a:solidFill>
                  <a:prstClr val="black"/>
                </a:solidFill>
                <a:latin typeface="Times New Roman" panose="02020603050405020304" pitchFamily="18" charset="0"/>
                <a:cs typeface="Times New Roman" panose="02020603050405020304" pitchFamily="18" charset="0"/>
              </a:rPr>
              <a:t>проект </a:t>
            </a:r>
            <a:r>
              <a:rPr lang="ru-RU" sz="1100" dirty="0" smtClean="0">
                <a:solidFill>
                  <a:prstClr val="black"/>
                </a:solidFill>
                <a:latin typeface="Times New Roman" panose="02020603050405020304" pitchFamily="18" charset="0"/>
                <a:cs typeface="Times New Roman" panose="02020603050405020304" pitchFamily="18" charset="0"/>
              </a:rPr>
              <a:t>«Формирование </a:t>
            </a:r>
            <a:r>
              <a:rPr lang="ru-RU" sz="1100" dirty="0">
                <a:solidFill>
                  <a:prstClr val="black"/>
                </a:solidFill>
                <a:latin typeface="Times New Roman" panose="02020603050405020304" pitchFamily="18" charset="0"/>
                <a:cs typeface="Times New Roman" panose="02020603050405020304" pitchFamily="18" charset="0"/>
              </a:rPr>
              <a:t>системы  комплексной реабилитации и абилитации инвалидов, в том числе детей-инвалидов, а также ранней помощи, сопровождаемого проживания инвалидов в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Республике»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211959" y="4734139"/>
            <a:ext cx="3096597" cy="105052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Комплекс </a:t>
            </a:r>
            <a:r>
              <a:rPr lang="ru-RU" sz="1100" b="1" dirty="0">
                <a:solidFill>
                  <a:prstClr val="black"/>
                </a:solidFill>
                <a:latin typeface="Times New Roman" panose="02020603050405020304" pitchFamily="18" charset="0"/>
                <a:cs typeface="Times New Roman" panose="02020603050405020304" pitchFamily="18" charset="0"/>
              </a:rPr>
              <a:t>процессных </a:t>
            </a:r>
            <a:r>
              <a:rPr lang="ru-RU" sz="1100" b="1" dirty="0" smtClean="0">
                <a:solidFill>
                  <a:prstClr val="black"/>
                </a:solidFill>
                <a:latin typeface="Times New Roman" panose="02020603050405020304" pitchFamily="18" charset="0"/>
                <a:cs typeface="Times New Roman" panose="02020603050405020304" pitchFamily="18" charset="0"/>
              </a:rPr>
              <a:t>мероприятий</a:t>
            </a:r>
            <a:r>
              <a:rPr lang="ru-RU" sz="1100" b="1" dirty="0">
                <a:solidFill>
                  <a:prstClr val="black"/>
                </a:solidFill>
                <a:latin typeface="Times New Roman" panose="02020603050405020304" pitchFamily="18" charset="0"/>
                <a:cs typeface="Times New Roman" panose="02020603050405020304" pitchFamily="18" charset="0"/>
              </a:rPr>
              <a:t> </a:t>
            </a:r>
            <a:r>
              <a:rPr lang="ru-RU" sz="1100" dirty="0" smtClean="0">
                <a:solidFill>
                  <a:schemeClr val="tx1"/>
                </a:solidFill>
                <a:latin typeface="Times New Roman" panose="02020603050405020304" pitchFamily="18" charset="0"/>
                <a:cs typeface="Times New Roman" panose="02020603050405020304" pitchFamily="18" charset="0"/>
              </a:rPr>
              <a:t>«Адаптация </a:t>
            </a:r>
            <a:r>
              <a:rPr lang="ru-RU" sz="1100" dirty="0">
                <a:solidFill>
                  <a:schemeClr val="tx1"/>
                </a:solidFill>
                <a:latin typeface="Times New Roman" panose="02020603050405020304" pitchFamily="18" charset="0"/>
                <a:cs typeface="Times New Roman" panose="02020603050405020304" pitchFamily="18" charset="0"/>
              </a:rPr>
              <a:t>приоритетных объектов и услуг в приоритетных сферах жизнедеятельности инвалидов и других маломобильных групп </a:t>
            </a:r>
            <a:r>
              <a:rPr lang="ru-RU" sz="1100" dirty="0" smtClean="0">
                <a:solidFill>
                  <a:schemeClr val="tx1"/>
                </a:solidFill>
                <a:latin typeface="Times New Roman" panose="02020603050405020304" pitchFamily="18" charset="0"/>
                <a:cs typeface="Times New Roman" panose="02020603050405020304" pitchFamily="18" charset="0"/>
              </a:rPr>
              <a:t>населения»</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75428" y="2969203"/>
            <a:ext cx="648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275428" y="3444547"/>
            <a:ext cx="648000" cy="1218547"/>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16,1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275428" y="4734139"/>
            <a:ext cx="648000" cy="105052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10,6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«Доступная среда» </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4" name="Полилиния 33"/>
          <p:cNvSpPr/>
          <p:nvPr/>
        </p:nvSpPr>
        <p:spPr>
          <a:xfrm>
            <a:off x="7524328" y="2965598"/>
            <a:ext cx="648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24328" y="3440944"/>
            <a:ext cx="648000" cy="122215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16,1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4734139"/>
            <a:ext cx="648000" cy="105052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10,6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1852" y="1775114"/>
            <a:ext cx="3935760" cy="3721772"/>
          </a:xfrm>
          <a:prstGeom prst="rect">
            <a:avLst/>
          </a:prstGeom>
        </p:spPr>
        <p:txBody>
          <a:bodyPr/>
          <a:lstStyle/>
          <a:p>
            <a:endParaRPr lang="ru-RU"/>
          </a:p>
        </p:txBody>
      </p:sp>
      <p:pic>
        <p:nvPicPr>
          <p:cNvPr id="44" name="Рисунок 43" descr="http://www.prav-net.ru/img/zolotoslov/5064-1.jpg"/>
          <p:cNvPicPr/>
          <p:nvPr/>
        </p:nvPicPr>
        <p:blipFill>
          <a:blip r:embed="rId4" cstate="print"/>
          <a:srcRect/>
          <a:stretch>
            <a:fillRect/>
          </a:stretch>
        </p:blipFill>
        <p:spPr bwMode="auto">
          <a:xfrm>
            <a:off x="5868144" y="823960"/>
            <a:ext cx="1610089" cy="1380903"/>
          </a:xfrm>
          <a:prstGeom prst="rect">
            <a:avLst/>
          </a:prstGeom>
          <a:ln>
            <a:noFill/>
          </a:ln>
          <a:effectLst>
            <a:softEdge rad="112500"/>
          </a:effectLst>
        </p:spPr>
      </p:pic>
      <p:pic>
        <p:nvPicPr>
          <p:cNvPr id="45" name="Рисунок 44" descr="http://blog.yarcenter.ru/media/5/0.2/0506.jpg"/>
          <p:cNvPicPr/>
          <p:nvPr/>
        </p:nvPicPr>
        <p:blipFill>
          <a:blip r:embed="rId5" cstate="print"/>
          <a:srcRect/>
          <a:stretch>
            <a:fillRect/>
          </a:stretch>
        </p:blipFill>
        <p:spPr bwMode="auto">
          <a:xfrm>
            <a:off x="7480834" y="851187"/>
            <a:ext cx="1464319" cy="1353675"/>
          </a:xfrm>
          <a:prstGeom prst="rect">
            <a:avLst/>
          </a:prstGeom>
          <a:ln>
            <a:noFill/>
          </a:ln>
          <a:effectLst>
            <a:softEdge rad="112500"/>
          </a:effectLst>
        </p:spPr>
      </p:pic>
    </p:spTree>
    <p:extLst>
      <p:ext uri="{BB962C8B-B14F-4D97-AF65-F5344CB8AC3E}">
        <p14:creationId xmlns:p14="http://schemas.microsoft.com/office/powerpoint/2010/main" val="38762311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олилиния 18"/>
          <p:cNvSpPr/>
          <p:nvPr/>
        </p:nvSpPr>
        <p:spPr>
          <a:xfrm>
            <a:off x="6876256" y="1869245"/>
            <a:ext cx="676483"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872677" y="2709008"/>
            <a:ext cx="67648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108859" y="3645024"/>
            <a:ext cx="676281"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108859" y="4523900"/>
            <a:ext cx="676281"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22,5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636074" y="1869245"/>
            <a:ext cx="666024"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632496" y="2709006"/>
            <a:ext cx="6871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652207" y="3645023"/>
            <a:ext cx="67101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108859" y="5387361"/>
            <a:ext cx="676483"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71,0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88424" y="1869245"/>
            <a:ext cx="646532"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88421" y="3645023"/>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84845" y="2709006"/>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652206" y="4510360"/>
            <a:ext cx="64988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25</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2564905"/>
            <a:ext cx="4953999" cy="10081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приоритетных объектов социальной, транспортной, инженерной инфраструктуры в общем количестве приоритетных объектов в Чувашской Республике</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 </a:t>
            </a:r>
          </a:p>
        </p:txBody>
      </p:sp>
      <p:sp>
        <p:nvSpPr>
          <p:cNvPr id="24" name="Скругленный прямоугольник 23"/>
          <p:cNvSpPr/>
          <p:nvPr/>
        </p:nvSpPr>
        <p:spPr>
          <a:xfrm>
            <a:off x="107501" y="3645024"/>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семей в Чувашской Республике, включенных в программы ранней помощи, удовлетворенных качеством услуг ранней </a:t>
            </a:r>
            <a:r>
              <a:rPr lang="ru-RU" sz="1200" dirty="0" smtClean="0">
                <a:solidFill>
                  <a:schemeClr val="tx1"/>
                </a:solidFill>
                <a:latin typeface="Times New Roman" panose="02020603050405020304" pitchFamily="18" charset="0"/>
                <a:cs typeface="Times New Roman" panose="02020603050405020304" pitchFamily="18" charset="0"/>
              </a:rPr>
              <a:t>помощи,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0" y="4509120"/>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Доля образовательных </a:t>
            </a:r>
            <a:r>
              <a:rPr lang="ru-RU" sz="1200" dirty="0">
                <a:solidFill>
                  <a:schemeClr val="tx1"/>
                </a:solidFill>
                <a:latin typeface="Times New Roman" panose="02020603050405020304" pitchFamily="18" charset="0"/>
                <a:cs typeface="Times New Roman" panose="02020603050405020304" pitchFamily="18" charset="0"/>
              </a:rPr>
              <a:t>организаций, в которых созданы условия для получения детьми-инвалидами, инвалидами качественного образования, в общем количестве образовательных организаций в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Республике,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4086" y="155156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52</a:t>
            </a:fld>
            <a:endParaRPr lang="ru-RU" dirty="0"/>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«Доступная среда»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31538" y="5373215"/>
            <a:ext cx="4929961" cy="111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Доля лиц с ограниченными возможностями здоровья и  инвалидов в возрасте от 6 до 18 лет, систематически занимающихся физической культурой и спортом, в общей численности этой категории населения в Чувашской Республике,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35" name="Рисунок 34" descr="http://riarealty.ru/images/39662/77/396627757.jpg"/>
          <p:cNvPicPr/>
          <p:nvPr/>
        </p:nvPicPr>
        <p:blipFill>
          <a:blip r:embed="rId3" cstate="print"/>
          <a:srcRect/>
          <a:stretch>
            <a:fillRect/>
          </a:stretch>
        </p:blipFill>
        <p:spPr bwMode="auto">
          <a:xfrm>
            <a:off x="2843807" y="871550"/>
            <a:ext cx="2192169" cy="1360030"/>
          </a:xfrm>
          <a:prstGeom prst="rect">
            <a:avLst/>
          </a:prstGeom>
          <a:ln>
            <a:noFill/>
          </a:ln>
          <a:effectLst>
            <a:softEdge rad="112500"/>
          </a:effectLst>
        </p:spPr>
      </p:pic>
      <p:sp>
        <p:nvSpPr>
          <p:cNvPr id="37" name="Полилиния 36"/>
          <p:cNvSpPr/>
          <p:nvPr/>
        </p:nvSpPr>
        <p:spPr>
          <a:xfrm>
            <a:off x="8388421" y="4509119"/>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81719" y="5387360"/>
            <a:ext cx="671017"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71,5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88422" y="5387361"/>
            <a:ext cx="648072"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х</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220072" y="907677"/>
            <a:ext cx="3816424"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1869245"/>
            <a:ext cx="725870"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220072" y="2709006"/>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97,7</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223648" y="3645024"/>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223648" y="4509120"/>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22,5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223648" y="5387360"/>
            <a:ext cx="788510"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71,0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220072" y="1869245"/>
            <a:ext cx="792088"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2024 план</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105283" y="2709008"/>
            <a:ext cx="67648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97,7</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881718" y="3645024"/>
            <a:ext cx="67101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881719" y="4523900"/>
            <a:ext cx="67101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23</a:t>
            </a:r>
            <a:r>
              <a:rPr lang="ru-RU" sz="1200" b="1" kern="1200" dirty="0" smtClean="0">
                <a:solidFill>
                  <a:schemeClr val="tx1"/>
                </a:solidFill>
                <a:latin typeface="Times New Roman" panose="02020603050405020304" pitchFamily="18" charset="0"/>
                <a:cs typeface="Times New Roman" panose="02020603050405020304" pitchFamily="18" charset="0"/>
              </a:rPr>
              <a:t>,2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652206" y="5387005"/>
            <a:ext cx="649890"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21899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олилиния 44"/>
          <p:cNvSpPr/>
          <p:nvPr/>
        </p:nvSpPr>
        <p:spPr>
          <a:xfrm>
            <a:off x="4571999" y="2125210"/>
            <a:ext cx="4469162" cy="396000"/>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2024 году, млн. руб.</a:t>
            </a:r>
          </a:p>
        </p:txBody>
      </p:sp>
      <p:sp>
        <p:nvSpPr>
          <p:cNvPr id="46" name="Полилиния 45"/>
          <p:cNvSpPr/>
          <p:nvPr/>
        </p:nvSpPr>
        <p:spPr>
          <a:xfrm>
            <a:off x="4571999" y="2595954"/>
            <a:ext cx="3229843" cy="324000"/>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571999" y="2966939"/>
            <a:ext cx="3229843" cy="548604"/>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Региональны</a:t>
            </a:r>
            <a:r>
              <a:rPr lang="ru-RU" sz="1200" b="1" dirty="0">
                <a:solidFill>
                  <a:schemeClr val="tx1"/>
                </a:solidFill>
                <a:latin typeface="Times New Roman" panose="02020603050405020304" pitchFamily="18" charset="0"/>
                <a:cs typeface="Times New Roman" panose="02020603050405020304" pitchFamily="18" charset="0"/>
              </a:rPr>
              <a:t>е</a:t>
            </a:r>
            <a:r>
              <a:rPr lang="ru-RU" sz="1200" b="1" kern="1200" dirty="0" smtClean="0">
                <a:solidFill>
                  <a:schemeClr val="tx1"/>
                </a:solidFill>
                <a:latin typeface="Times New Roman" panose="02020603050405020304" pitchFamily="18" charset="0"/>
                <a:cs typeface="Times New Roman" panose="02020603050405020304" pitchFamily="18" charset="0"/>
              </a:rPr>
              <a:t> проекты: </a:t>
            </a:r>
            <a:r>
              <a:rPr lang="ru-RU" sz="900" dirty="0">
                <a:solidFill>
                  <a:schemeClr val="tx1"/>
                </a:solidFill>
                <a:latin typeface="Times New Roman" panose="02020603050405020304" pitchFamily="18" charset="0"/>
                <a:cs typeface="Times New Roman" panose="02020603050405020304" pitchFamily="18" charset="0"/>
              </a:rPr>
              <a:t>«Культурная среда», «Творческие люди», «Цифровая </a:t>
            </a:r>
            <a:r>
              <a:rPr lang="ru-RU" sz="900" dirty="0" smtClean="0">
                <a:solidFill>
                  <a:schemeClr val="tx1"/>
                </a:solidFill>
                <a:latin typeface="Times New Roman" panose="02020603050405020304" pitchFamily="18" charset="0"/>
                <a:cs typeface="Times New Roman" panose="02020603050405020304" pitchFamily="18" charset="0"/>
              </a:rPr>
              <a:t>культура», «Сохранение </a:t>
            </a:r>
            <a:r>
              <a:rPr lang="ru-RU" sz="900" dirty="0">
                <a:solidFill>
                  <a:schemeClr val="tx1"/>
                </a:solidFill>
                <a:latin typeface="Times New Roman" panose="02020603050405020304" pitchFamily="18" charset="0"/>
                <a:cs typeface="Times New Roman" panose="02020603050405020304" pitchFamily="18" charset="0"/>
              </a:rPr>
              <a:t>культурного и исторического </a:t>
            </a:r>
            <a:r>
              <a:rPr lang="ru-RU" sz="900" dirty="0" smtClean="0">
                <a:solidFill>
                  <a:schemeClr val="tx1"/>
                </a:solidFill>
                <a:latin typeface="Times New Roman" panose="02020603050405020304" pitchFamily="18" charset="0"/>
                <a:cs typeface="Times New Roman" panose="02020603050405020304" pitchFamily="18" charset="0"/>
              </a:rPr>
              <a:t>наследия», «Развитие </a:t>
            </a:r>
            <a:r>
              <a:rPr lang="ru-RU" sz="900" dirty="0">
                <a:solidFill>
                  <a:schemeClr val="tx1"/>
                </a:solidFill>
                <a:latin typeface="Times New Roman" panose="02020603050405020304" pitchFamily="18" charset="0"/>
                <a:cs typeface="Times New Roman" panose="02020603050405020304" pitchFamily="18" charset="0"/>
              </a:rPr>
              <a:t>искусства и творчества», «Придумано в </a:t>
            </a:r>
            <a:r>
              <a:rPr lang="ru-RU" sz="900" dirty="0" smtClean="0">
                <a:solidFill>
                  <a:schemeClr val="tx1"/>
                </a:solidFill>
                <a:latin typeface="Times New Roman" panose="02020603050405020304" pitchFamily="18" charset="0"/>
                <a:cs typeface="Times New Roman" panose="02020603050405020304" pitchFamily="18" charset="0"/>
              </a:rPr>
              <a:t>России»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4572662" y="3593256"/>
            <a:ext cx="3229180" cy="627832"/>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Ведомственные проекты: </a:t>
            </a:r>
            <a:r>
              <a:rPr lang="ru-RU" sz="900" dirty="0">
                <a:solidFill>
                  <a:schemeClr val="tx1"/>
                </a:solidFill>
                <a:latin typeface="Times New Roman" panose="02020603050405020304" pitchFamily="18" charset="0"/>
                <a:cs typeface="Times New Roman" panose="02020603050405020304" pitchFamily="18" charset="0"/>
              </a:rPr>
              <a:t>"Строительство (реконструкция) и модернизация государственных и муниципальных учреждений  в сфере культуры, искусства и архивного дела«, "Увековечение памяти погибших при защите Отечества на 2019–2024 годы"</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859047" y="2595954"/>
            <a:ext cx="520342" cy="324000"/>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856970" y="2964610"/>
            <a:ext cx="540089" cy="548603"/>
          </a:xfrm>
          <a:custGeom>
            <a:avLst/>
            <a:gdLst>
              <a:gd name="connsiteX0" fmla="*/ 0 w 559518"/>
              <a:gd name="connsiteY0" fmla="*/ 55534 h 555336"/>
              <a:gd name="connsiteX1" fmla="*/ 55534 w 559518"/>
              <a:gd name="connsiteY1" fmla="*/ 0 h 555336"/>
              <a:gd name="connsiteX2" fmla="*/ 503984 w 559518"/>
              <a:gd name="connsiteY2" fmla="*/ 0 h 555336"/>
              <a:gd name="connsiteX3" fmla="*/ 559518 w 559518"/>
              <a:gd name="connsiteY3" fmla="*/ 55534 h 555336"/>
              <a:gd name="connsiteX4" fmla="*/ 559518 w 559518"/>
              <a:gd name="connsiteY4" fmla="*/ 499802 h 555336"/>
              <a:gd name="connsiteX5" fmla="*/ 503984 w 559518"/>
              <a:gd name="connsiteY5" fmla="*/ 555336 h 555336"/>
              <a:gd name="connsiteX6" fmla="*/ 55534 w 559518"/>
              <a:gd name="connsiteY6" fmla="*/ 555336 h 555336"/>
              <a:gd name="connsiteX7" fmla="*/ 0 w 559518"/>
              <a:gd name="connsiteY7" fmla="*/ 499802 h 555336"/>
              <a:gd name="connsiteX8" fmla="*/ 0 w 55951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518" h="555336">
                <a:moveTo>
                  <a:pt x="0" y="55534"/>
                </a:moveTo>
                <a:cubicBezTo>
                  <a:pt x="0" y="24863"/>
                  <a:pt x="24863" y="0"/>
                  <a:pt x="55534" y="0"/>
                </a:cubicBezTo>
                <a:lnTo>
                  <a:pt x="503984" y="0"/>
                </a:lnTo>
                <a:cubicBezTo>
                  <a:pt x="534655" y="0"/>
                  <a:pt x="559518" y="24863"/>
                  <a:pt x="559518" y="55534"/>
                </a:cubicBezTo>
                <a:lnTo>
                  <a:pt x="559518" y="499802"/>
                </a:lnTo>
                <a:cubicBezTo>
                  <a:pt x="559518" y="530473"/>
                  <a:pt x="534655" y="555336"/>
                  <a:pt x="50398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355,1</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848796" y="3587550"/>
            <a:ext cx="539804" cy="622309"/>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453,3</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67230" y="2600944"/>
            <a:ext cx="543301" cy="324000"/>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478942" y="2963431"/>
            <a:ext cx="531589" cy="549781"/>
          </a:xfrm>
          <a:custGeom>
            <a:avLst/>
            <a:gdLst>
              <a:gd name="connsiteX0" fmla="*/ 0 w 556149"/>
              <a:gd name="connsiteY0" fmla="*/ 55534 h 555336"/>
              <a:gd name="connsiteX1" fmla="*/ 55534 w 556149"/>
              <a:gd name="connsiteY1" fmla="*/ 0 h 555336"/>
              <a:gd name="connsiteX2" fmla="*/ 500615 w 556149"/>
              <a:gd name="connsiteY2" fmla="*/ 0 h 555336"/>
              <a:gd name="connsiteX3" fmla="*/ 556149 w 556149"/>
              <a:gd name="connsiteY3" fmla="*/ 55534 h 555336"/>
              <a:gd name="connsiteX4" fmla="*/ 556149 w 556149"/>
              <a:gd name="connsiteY4" fmla="*/ 499802 h 555336"/>
              <a:gd name="connsiteX5" fmla="*/ 500615 w 556149"/>
              <a:gd name="connsiteY5" fmla="*/ 555336 h 555336"/>
              <a:gd name="connsiteX6" fmla="*/ 55534 w 556149"/>
              <a:gd name="connsiteY6" fmla="*/ 555336 h 555336"/>
              <a:gd name="connsiteX7" fmla="*/ 0 w 556149"/>
              <a:gd name="connsiteY7" fmla="*/ 499802 h 555336"/>
              <a:gd name="connsiteX8" fmla="*/ 0 w 556149"/>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149" h="555336">
                <a:moveTo>
                  <a:pt x="0" y="55534"/>
                </a:moveTo>
                <a:cubicBezTo>
                  <a:pt x="0" y="24863"/>
                  <a:pt x="24863" y="0"/>
                  <a:pt x="55534" y="0"/>
                </a:cubicBezTo>
                <a:lnTo>
                  <a:pt x="500615" y="0"/>
                </a:lnTo>
                <a:cubicBezTo>
                  <a:pt x="531286" y="0"/>
                  <a:pt x="556149" y="24863"/>
                  <a:pt x="556149" y="55534"/>
                </a:cubicBezTo>
                <a:lnTo>
                  <a:pt x="556149" y="499802"/>
                </a:lnTo>
                <a:cubicBezTo>
                  <a:pt x="556149" y="530473"/>
                  <a:pt x="531286" y="555336"/>
                  <a:pt x="500615"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345,9</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471820" y="3585542"/>
            <a:ext cx="539804" cy="619025"/>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416,0</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4572816" y="4293096"/>
            <a:ext cx="3235256" cy="2237624"/>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900" dirty="0">
                <a:solidFill>
                  <a:schemeClr val="tx1"/>
                </a:solidFill>
                <a:latin typeface="Times New Roman" panose="02020603050405020304" pitchFamily="18" charset="0"/>
                <a:cs typeface="Times New Roman" panose="02020603050405020304" pitchFamily="18" charset="0"/>
              </a:rPr>
              <a:t>"Образование", "Искусство", "Наследие", "Сохранение и развитие искусства и творчества", "Создание условий для развития искусства и творчества", "Поддержка и развитие чтения в Чувашской Республике", "Обеспечение реализации государственной программы Чувашской Республики "Развитие культуры", "Проведение мероприятий в сфере культуры, </a:t>
            </a:r>
            <a:r>
              <a:rPr lang="ru-RU" sz="900" dirty="0" smtClean="0">
                <a:solidFill>
                  <a:schemeClr val="tx1"/>
                </a:solidFill>
                <a:latin typeface="Times New Roman" panose="02020603050405020304" pitchFamily="18" charset="0"/>
                <a:cs typeface="Times New Roman" panose="02020603050405020304" pitchFamily="18" charset="0"/>
              </a:rPr>
              <a:t>искусства, </a:t>
            </a:r>
            <a:r>
              <a:rPr lang="ru-RU" sz="900" dirty="0">
                <a:solidFill>
                  <a:schemeClr val="tx1"/>
                </a:solidFill>
                <a:latin typeface="Times New Roman" panose="02020603050405020304" pitchFamily="18" charset="0"/>
                <a:cs typeface="Times New Roman" panose="02020603050405020304" pitchFamily="18" charset="0"/>
              </a:rPr>
              <a:t>детского и юношеского творчества и архивного дела", "Сохранение, использование, популяризация и государственная охрана объектов культурного наследия", "Совершенствование государственно-общественного партнерства в сфере государственной национальной политики и в отношении российского казачества, во взаимодействии со СМИ и экспертным </a:t>
            </a:r>
            <a:r>
              <a:rPr lang="ru-RU" sz="900" dirty="0" smtClean="0">
                <a:solidFill>
                  <a:schemeClr val="tx1"/>
                </a:solidFill>
                <a:latin typeface="Times New Roman" panose="02020603050405020304" pitchFamily="18" charset="0"/>
                <a:cs typeface="Times New Roman" panose="02020603050405020304" pitchFamily="18" charset="0"/>
              </a:rPr>
              <a:t>сообществом", </a:t>
            </a:r>
            <a:r>
              <a:rPr lang="ru-RU" sz="900" dirty="0">
                <a:solidFill>
                  <a:schemeClr val="tx1"/>
                </a:solidFill>
                <a:latin typeface="Times New Roman" panose="02020603050405020304" pitchFamily="18" charset="0"/>
                <a:cs typeface="Times New Roman" panose="02020603050405020304" pitchFamily="18" charset="0"/>
              </a:rPr>
              <a:t>"Укрепление единства российской нации, формирование общероссийской гражданской идентичности и этнокультурное развитие народов России", "Сохранение, изучение и развитие чувашского языка"</a:t>
            </a:r>
          </a:p>
        </p:txBody>
      </p:sp>
      <p:sp>
        <p:nvSpPr>
          <p:cNvPr id="59" name="Полилиния 58"/>
          <p:cNvSpPr/>
          <p:nvPr/>
        </p:nvSpPr>
        <p:spPr>
          <a:xfrm>
            <a:off x="7860140" y="4310897"/>
            <a:ext cx="539804" cy="2228293"/>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3 207,1</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75317" y="4303858"/>
            <a:ext cx="539804" cy="2228293"/>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2 703,0</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659292"/>
            <a:ext cx="4336379" cy="2193644"/>
          </a:xfrm>
          <a:prstGeom prst="roundRect">
            <a:avLst>
              <a:gd name="adj" fmla="val 8265"/>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2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r>
              <a:rPr lang="ru-RU" sz="1200" dirty="0">
                <a:solidFill>
                  <a:schemeClr val="tx1"/>
                </a:solidFill>
                <a:latin typeface="Times New Roman" panose="02020603050405020304" pitchFamily="18" charset="0"/>
                <a:cs typeface="Times New Roman" panose="02020603050405020304" pitchFamily="18" charset="0"/>
              </a:rPr>
              <a:t>;</a:t>
            </a:r>
            <a:endParaRPr lang="ru-RU" sz="1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200" dirty="0" smtClean="0">
                <a:solidFill>
                  <a:schemeClr val="tx1"/>
                </a:solidFill>
                <a:latin typeface="Times New Roman" panose="02020603050405020304" pitchFamily="18" charset="0"/>
                <a:cs typeface="Times New Roman" panose="02020603050405020304" pitchFamily="18" charset="0"/>
              </a:rPr>
              <a:t>личности</a:t>
            </a:r>
            <a:r>
              <a:rPr lang="ru-RU" sz="120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20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условий для сохранения, изучения и развития чувашского языка</a:t>
            </a:r>
          </a:p>
        </p:txBody>
      </p:sp>
      <p:sp>
        <p:nvSpPr>
          <p:cNvPr id="6" name="TextBox 5"/>
          <p:cNvSpPr txBox="1"/>
          <p:nvPr/>
        </p:nvSpPr>
        <p:spPr>
          <a:xfrm>
            <a:off x="453936" y="2936312"/>
            <a:ext cx="3673954" cy="292388"/>
          </a:xfrm>
          <a:prstGeom prst="rect">
            <a:avLst/>
          </a:prstGeom>
          <a:noFill/>
        </p:spPr>
        <p:txBody>
          <a:bodyPr wrap="none" rtlCol="0">
            <a:spAutoFit/>
          </a:bodyPr>
          <a:lstStyle/>
          <a:p>
            <a:r>
              <a:rPr lang="ru-RU" sz="13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3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nvPr>
        </p:nvGraphicFramePr>
        <p:xfrm>
          <a:off x="147780" y="3255095"/>
          <a:ext cx="4286266" cy="3286425"/>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53</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9" name="Picture 6" descr="C:\Users\e.babaeva\Desktop\img_00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612178"/>
            <a:ext cx="3744416" cy="14860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7056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2735" y="1574106"/>
            <a:ext cx="1313596" cy="921331"/>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959" y="1013292"/>
            <a:ext cx="3535740" cy="22397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a:xfrm>
            <a:off x="8316416" y="6597352"/>
            <a:ext cx="693305" cy="155782"/>
          </a:xfrm>
        </p:spPr>
        <p:txBody>
          <a:bodyPr/>
          <a:lstStyle/>
          <a:p>
            <a:pPr>
              <a:defRPr/>
            </a:pPr>
            <a:fld id="{5134FBE4-DC40-4A96-AB83-42E61AAB2036}" type="slidenum">
              <a:rPr lang="ru-RU" smtClean="0"/>
              <a:pPr>
                <a:defRPr/>
              </a:pPr>
              <a:t>54</a:t>
            </a:fld>
            <a:endParaRPr lang="ru-RU" dirty="0"/>
          </a:p>
        </p:txBody>
      </p:sp>
      <p:sp>
        <p:nvSpPr>
          <p:cNvPr id="3" name="Полилиния 2"/>
          <p:cNvSpPr/>
          <p:nvPr/>
        </p:nvSpPr>
        <p:spPr>
          <a:xfrm>
            <a:off x="5148586" y="157410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34035" y="3645627"/>
            <a:ext cx="49266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зданий учреждений культуры, находящихся в удовлетворительном состоянии, в общем количестве зданий данных </a:t>
            </a:r>
            <a:r>
              <a:rPr lang="ru-RU" sz="1200" dirty="0" smtClean="0">
                <a:solidFill>
                  <a:schemeClr val="tx1"/>
                </a:solidFill>
                <a:latin typeface="Times New Roman" panose="02020603050405020304" pitchFamily="18" charset="0"/>
                <a:cs typeface="Times New Roman" panose="02020603050405020304" pitchFamily="18" charset="0"/>
              </a:rPr>
              <a:t>учреждений,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Скругленный прямоугольник 34"/>
          <p:cNvSpPr/>
          <p:nvPr/>
        </p:nvSpPr>
        <p:spPr>
          <a:xfrm>
            <a:off x="153164" y="4652089"/>
            <a:ext cx="4918627" cy="7478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Число посещений культурных </a:t>
            </a:r>
            <a:r>
              <a:rPr lang="ru-RU" sz="1200" dirty="0" smtClean="0">
                <a:solidFill>
                  <a:schemeClr val="tx1"/>
                </a:solidFill>
                <a:latin typeface="Times New Roman" panose="02020603050405020304" pitchFamily="18" charset="0"/>
                <a:cs typeface="Times New Roman" panose="02020603050405020304" pitchFamily="18" charset="0"/>
              </a:rPr>
              <a:t>мероприятий, тыс.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46" name="Скругленный прямоугольник 45"/>
          <p:cNvSpPr/>
          <p:nvPr/>
        </p:nvSpPr>
        <p:spPr>
          <a:xfrm>
            <a:off x="153164" y="5661852"/>
            <a:ext cx="4918627" cy="7478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обращений к цифровым </a:t>
            </a:r>
            <a:r>
              <a:rPr lang="ru-RU" sz="1200" dirty="0" smtClean="0">
                <a:solidFill>
                  <a:schemeClr val="tx1"/>
                </a:solidFill>
                <a:latin typeface="Times New Roman" panose="02020603050405020304" pitchFamily="18" charset="0"/>
                <a:cs typeface="Times New Roman" panose="02020603050405020304" pitchFamily="18" charset="0"/>
              </a:rPr>
              <a:t>ресурсам, раз </a:t>
            </a:r>
          </a:p>
          <a:p>
            <a:pPr algn="just"/>
            <a:r>
              <a:rPr lang="ru-RU" sz="1200" dirty="0" smtClean="0">
                <a:solidFill>
                  <a:schemeClr val="tx1"/>
                </a:solidFill>
                <a:latin typeface="Times New Roman" panose="02020603050405020304" pitchFamily="18" charset="0"/>
                <a:cs typeface="Times New Roman" panose="02020603050405020304" pitchFamily="18" charset="0"/>
              </a:rPr>
              <a:t>(</a:t>
            </a:r>
            <a:r>
              <a:rPr lang="ru-RU" sz="1200" dirty="0">
                <a:solidFill>
                  <a:schemeClr val="tx1"/>
                </a:solidFill>
                <a:latin typeface="Times New Roman" panose="02020603050405020304" pitchFamily="18" charset="0"/>
                <a:cs typeface="Times New Roman" panose="02020603050405020304" pitchFamily="18" charset="0"/>
              </a:rPr>
              <a:t>базовое значение 2020 г. - 1)</a:t>
            </a:r>
          </a:p>
        </p:txBody>
      </p:sp>
      <p:sp>
        <p:nvSpPr>
          <p:cNvPr id="27" name="Полилиния 26"/>
          <p:cNvSpPr/>
          <p:nvPr/>
        </p:nvSpPr>
        <p:spPr>
          <a:xfrm>
            <a:off x="6734376" y="269674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27271" y="269674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34376" y="364562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27271" y="364562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756589" y="4652089"/>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24 041,0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38363" y="465539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26 445,0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35090" y="5661852"/>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4</a:t>
            </a:r>
            <a:r>
              <a:rPr lang="ru-RU" sz="1100" b="1"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7985" y="5661852"/>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7407" y="269841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27407" y="364729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38499" y="4657061"/>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29 089,0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28121" y="566352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172109" y="27089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2024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159678" y="364502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91,7</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170799" y="465313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21</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855,0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174546" y="566124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5965004" y="27089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2024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5952573" y="364502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91,7</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5963694" y="465313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26</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241,8</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67441" y="566124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66257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080533952"/>
              </p:ext>
            </p:extLst>
          </p:nvPr>
        </p:nvGraphicFramePr>
        <p:xfrm>
          <a:off x="147780" y="3356992"/>
          <a:ext cx="4496228"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55</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туризма и индустрии гостеприимства»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4995486" y="3065130"/>
            <a:ext cx="4032447" cy="504000"/>
          </a:xfrm>
          <a:custGeom>
            <a:avLst/>
            <a:gdLst>
              <a:gd name="connsiteX0" fmla="*/ 0 w 4145917"/>
              <a:gd name="connsiteY0" fmla="*/ 70616 h 706156"/>
              <a:gd name="connsiteX1" fmla="*/ 70616 w 4145917"/>
              <a:gd name="connsiteY1" fmla="*/ 0 h 706156"/>
              <a:gd name="connsiteX2" fmla="*/ 4075301 w 4145917"/>
              <a:gd name="connsiteY2" fmla="*/ 0 h 706156"/>
              <a:gd name="connsiteX3" fmla="*/ 4145917 w 4145917"/>
              <a:gd name="connsiteY3" fmla="*/ 70616 h 706156"/>
              <a:gd name="connsiteX4" fmla="*/ 4145917 w 4145917"/>
              <a:gd name="connsiteY4" fmla="*/ 635540 h 706156"/>
              <a:gd name="connsiteX5" fmla="*/ 4075301 w 4145917"/>
              <a:gd name="connsiteY5" fmla="*/ 706156 h 706156"/>
              <a:gd name="connsiteX6" fmla="*/ 70616 w 4145917"/>
              <a:gd name="connsiteY6" fmla="*/ 706156 h 706156"/>
              <a:gd name="connsiteX7" fmla="*/ 0 w 4145917"/>
              <a:gd name="connsiteY7" fmla="*/ 635540 h 706156"/>
              <a:gd name="connsiteX8" fmla="*/ 0 w 414591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5917" h="706156">
                <a:moveTo>
                  <a:pt x="0" y="70616"/>
                </a:moveTo>
                <a:cubicBezTo>
                  <a:pt x="0" y="31616"/>
                  <a:pt x="31616" y="0"/>
                  <a:pt x="70616" y="0"/>
                </a:cubicBezTo>
                <a:lnTo>
                  <a:pt x="4075301" y="0"/>
                </a:lnTo>
                <a:cubicBezTo>
                  <a:pt x="4114301" y="0"/>
                  <a:pt x="4145917" y="31616"/>
                  <a:pt x="4145917" y="70616"/>
                </a:cubicBezTo>
                <a:lnTo>
                  <a:pt x="4145917" y="635540"/>
                </a:lnTo>
                <a:cubicBezTo>
                  <a:pt x="4145917" y="674540"/>
                  <a:pt x="4114301" y="706156"/>
                  <a:pt x="407530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1643" tIns="81643" rIns="81643" bIns="81643" numCol="1" spcCol="1270" anchor="ctr" anchorCtr="0">
            <a:noAutofit/>
          </a:bodyPr>
          <a:lstStyle/>
          <a:p>
            <a:pPr lvl="0" algn="ctr" defTabSz="71120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a:t>
            </a:r>
            <a:r>
              <a:rPr lang="en-US" sz="1300" b="1" i="1" kern="1200" dirty="0" smtClean="0">
                <a:solidFill>
                  <a:schemeClr val="tx1"/>
                </a:solidFill>
                <a:latin typeface="Times New Roman" panose="02020603050405020304" pitchFamily="18" charset="0"/>
                <a:cs typeface="Times New Roman" panose="02020603050405020304" pitchFamily="18" charset="0"/>
              </a:rPr>
              <a:t> </a:t>
            </a:r>
            <a:r>
              <a:rPr lang="ru-RU" sz="1300" b="1" i="1" kern="1200" dirty="0" smtClean="0">
                <a:solidFill>
                  <a:schemeClr val="tx1"/>
                </a:solidFill>
                <a:latin typeface="Times New Roman" panose="02020603050405020304" pitchFamily="18" charset="0"/>
                <a:cs typeface="Times New Roman" panose="02020603050405020304" pitchFamily="18" charset="0"/>
              </a:rPr>
              <a:t>в 2024 году, млн. руб.</a:t>
            </a:r>
          </a:p>
        </p:txBody>
      </p:sp>
      <p:sp>
        <p:nvSpPr>
          <p:cNvPr id="19" name="Полилиния 18"/>
          <p:cNvSpPr/>
          <p:nvPr/>
        </p:nvSpPr>
        <p:spPr>
          <a:xfrm>
            <a:off x="5026128" y="3717032"/>
            <a:ext cx="2570208" cy="385761"/>
          </a:xfrm>
          <a:custGeom>
            <a:avLst/>
            <a:gdLst>
              <a:gd name="connsiteX0" fmla="*/ 0 w 2423890"/>
              <a:gd name="connsiteY0" fmla="*/ 49092 h 490919"/>
              <a:gd name="connsiteX1" fmla="*/ 49092 w 2423890"/>
              <a:gd name="connsiteY1" fmla="*/ 0 h 490919"/>
              <a:gd name="connsiteX2" fmla="*/ 2374798 w 2423890"/>
              <a:gd name="connsiteY2" fmla="*/ 0 h 490919"/>
              <a:gd name="connsiteX3" fmla="*/ 2423890 w 2423890"/>
              <a:gd name="connsiteY3" fmla="*/ 49092 h 490919"/>
              <a:gd name="connsiteX4" fmla="*/ 2423890 w 2423890"/>
              <a:gd name="connsiteY4" fmla="*/ 441827 h 490919"/>
              <a:gd name="connsiteX5" fmla="*/ 2374798 w 2423890"/>
              <a:gd name="connsiteY5" fmla="*/ 490919 h 490919"/>
              <a:gd name="connsiteX6" fmla="*/ 49092 w 2423890"/>
              <a:gd name="connsiteY6" fmla="*/ 490919 h 490919"/>
              <a:gd name="connsiteX7" fmla="*/ 0 w 2423890"/>
              <a:gd name="connsiteY7" fmla="*/ 441827 h 490919"/>
              <a:gd name="connsiteX8" fmla="*/ 0 w 2423890"/>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90" h="490919">
                <a:moveTo>
                  <a:pt x="0" y="49092"/>
                </a:moveTo>
                <a:cubicBezTo>
                  <a:pt x="0" y="21979"/>
                  <a:pt x="21979" y="0"/>
                  <a:pt x="49092" y="0"/>
                </a:cubicBezTo>
                <a:lnTo>
                  <a:pt x="2374798" y="0"/>
                </a:lnTo>
                <a:cubicBezTo>
                  <a:pt x="2401911" y="0"/>
                  <a:pt x="2423890" y="21979"/>
                  <a:pt x="2423890" y="49092"/>
                </a:cubicBezTo>
                <a:lnTo>
                  <a:pt x="2423890" y="441827"/>
                </a:lnTo>
                <a:cubicBezTo>
                  <a:pt x="2423890" y="468940"/>
                  <a:pt x="2401911" y="490919"/>
                  <a:pt x="2374798"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704416" y="3717031"/>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План</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415933" y="3717031"/>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Факт</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718864" y="4377854"/>
            <a:ext cx="642692"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en-US" sz="1200" kern="1200" dirty="0" smtClean="0">
                <a:solidFill>
                  <a:schemeClr val="tx1"/>
                </a:solidFill>
                <a:latin typeface="Times New Roman" panose="02020603050405020304" pitchFamily="18" charset="0"/>
                <a:cs typeface="Times New Roman" panose="02020603050405020304" pitchFamily="18" charset="0"/>
              </a:rPr>
              <a:t>10</a:t>
            </a:r>
            <a:r>
              <a:rPr lang="ru-RU" sz="1200" kern="1200" dirty="0" smtClean="0">
                <a:solidFill>
                  <a:schemeClr val="tx1"/>
                </a:solidFill>
                <a:latin typeface="Times New Roman" panose="02020603050405020304" pitchFamily="18" charset="0"/>
                <a:cs typeface="Times New Roman" panose="02020603050405020304" pitchFamily="18" charset="0"/>
              </a:rPr>
              <a:t>,0</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718864" y="4962334"/>
            <a:ext cx="612000"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122,4</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426643" y="4377854"/>
            <a:ext cx="60129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10,0</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426643" y="4963501"/>
            <a:ext cx="620562"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122,4</a:t>
            </a:r>
            <a:endParaRPr lang="ru-RU" sz="1300" kern="1200" dirty="0">
              <a:solidFill>
                <a:schemeClr val="tx1"/>
              </a:solidFill>
              <a:latin typeface="Times New Roman" panose="02020603050405020304" pitchFamily="18" charset="0"/>
              <a:cs typeface="Times New Roman" panose="02020603050405020304" pitchFamily="18" charset="0"/>
            </a:endParaRPr>
          </a:p>
        </p:txBody>
      </p:sp>
      <p:pic>
        <p:nvPicPr>
          <p:cNvPr id="41" name="Рисунок 40" descr="\\cap-home.cap.ru\home\MINFIN\Обмен\обпвоэ\cheboksarskiy-zaliv.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789986"/>
            <a:ext cx="2599690" cy="1797050"/>
          </a:xfrm>
          <a:prstGeom prst="rect">
            <a:avLst/>
          </a:prstGeom>
          <a:ln>
            <a:noFill/>
          </a:ln>
          <a:effectLst>
            <a:softEdge rad="112500"/>
          </a:effectLst>
        </p:spPr>
      </p:pic>
      <p:sp>
        <p:nvSpPr>
          <p:cNvPr id="43" name="Скругленный прямоугольник 42"/>
          <p:cNvSpPr/>
          <p:nvPr/>
        </p:nvSpPr>
        <p:spPr>
          <a:xfrm>
            <a:off x="104972" y="918819"/>
            <a:ext cx="6152413" cy="1668217"/>
          </a:xfrm>
          <a:prstGeom prst="roundRect">
            <a:avLst>
              <a:gd name="adj" fmla="val 8265"/>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50" dirty="0" smtClean="0">
                <a:solidFill>
                  <a:schemeClr val="tx1"/>
                </a:solidFill>
                <a:latin typeface="Times New Roman" panose="02020603050405020304" pitchFamily="18" charset="0"/>
                <a:cs typeface="Times New Roman" panose="02020603050405020304" pitchFamily="18" charset="0"/>
              </a:rPr>
              <a:t>увеличение объектов инженерной и туристической инфраструктуры;</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a:t>
            </a:r>
            <a:r>
              <a:rPr lang="ru-RU" sz="1350" dirty="0" smtClean="0">
                <a:solidFill>
                  <a:schemeClr val="tx1"/>
                </a:solidFill>
                <a:latin typeface="Times New Roman" panose="02020603050405020304" pitchFamily="18" charset="0"/>
                <a:cs typeface="Times New Roman" panose="02020603050405020304" pitchFamily="18" charset="0"/>
              </a:rPr>
              <a:t>овышение конкурентоспособности туристско-рекреационных территорий Чувашской Республики на мировом и внутреннем туристических рынках;</a:t>
            </a:r>
            <a:endParaRPr lang="ru-RU" sz="135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a:t>
            </a:r>
            <a:r>
              <a:rPr lang="ru-RU" sz="1350" dirty="0" smtClean="0">
                <a:solidFill>
                  <a:schemeClr val="tx1"/>
                </a:solidFill>
                <a:latin typeface="Times New Roman" panose="02020603050405020304" pitchFamily="18" charset="0"/>
                <a:cs typeface="Times New Roman" panose="02020603050405020304" pitchFamily="18" charset="0"/>
              </a:rPr>
              <a:t>родвижение туристского продукта Чувашской Республики на мировом и внутреннем туристских рынках;</a:t>
            </a:r>
            <a:endParaRPr lang="ru-RU" sz="135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у</a:t>
            </a:r>
            <a:r>
              <a:rPr lang="ru-RU" sz="1350" dirty="0" smtClean="0">
                <a:solidFill>
                  <a:schemeClr val="tx1"/>
                </a:solidFill>
                <a:latin typeface="Times New Roman" panose="02020603050405020304" pitchFamily="18" charset="0"/>
                <a:cs typeface="Times New Roman" panose="02020603050405020304" pitchFamily="18" charset="0"/>
              </a:rPr>
              <a:t>силение социальной роли туризма, в том числе приоритетных направлений развития туризма</a:t>
            </a:r>
          </a:p>
        </p:txBody>
      </p:sp>
      <p:sp>
        <p:nvSpPr>
          <p:cNvPr id="44" name="Полилиния 43"/>
          <p:cNvSpPr/>
          <p:nvPr/>
        </p:nvSpPr>
        <p:spPr>
          <a:xfrm>
            <a:off x="5026128" y="4377854"/>
            <a:ext cx="2570208" cy="422924"/>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Повышение доступности туристских продуктов</a:t>
            </a:r>
          </a:p>
        </p:txBody>
      </p:sp>
      <p:sp>
        <p:nvSpPr>
          <p:cNvPr id="45" name="Полилиния 44"/>
          <p:cNvSpPr/>
          <p:nvPr/>
        </p:nvSpPr>
        <p:spPr>
          <a:xfrm>
            <a:off x="5026128" y="4970678"/>
            <a:ext cx="2570208" cy="590345"/>
          </a:xfrm>
          <a:custGeom>
            <a:avLst/>
            <a:gdLst>
              <a:gd name="connsiteX0" fmla="*/ 0 w 2395637"/>
              <a:gd name="connsiteY0" fmla="*/ 70616 h 706156"/>
              <a:gd name="connsiteX1" fmla="*/ 70616 w 2395637"/>
              <a:gd name="connsiteY1" fmla="*/ 0 h 706156"/>
              <a:gd name="connsiteX2" fmla="*/ 2325021 w 2395637"/>
              <a:gd name="connsiteY2" fmla="*/ 0 h 706156"/>
              <a:gd name="connsiteX3" fmla="*/ 2395637 w 2395637"/>
              <a:gd name="connsiteY3" fmla="*/ 70616 h 706156"/>
              <a:gd name="connsiteX4" fmla="*/ 2395637 w 2395637"/>
              <a:gd name="connsiteY4" fmla="*/ 635540 h 706156"/>
              <a:gd name="connsiteX5" fmla="*/ 2325021 w 2395637"/>
              <a:gd name="connsiteY5" fmla="*/ 706156 h 706156"/>
              <a:gd name="connsiteX6" fmla="*/ 70616 w 2395637"/>
              <a:gd name="connsiteY6" fmla="*/ 706156 h 706156"/>
              <a:gd name="connsiteX7" fmla="*/ 0 w 2395637"/>
              <a:gd name="connsiteY7" fmla="*/ 635540 h 706156"/>
              <a:gd name="connsiteX8" fmla="*/ 0 w 239563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5637" h="706156">
                <a:moveTo>
                  <a:pt x="0" y="70616"/>
                </a:moveTo>
                <a:cubicBezTo>
                  <a:pt x="0" y="31616"/>
                  <a:pt x="31616" y="0"/>
                  <a:pt x="70616" y="0"/>
                </a:cubicBezTo>
                <a:lnTo>
                  <a:pt x="2325021" y="0"/>
                </a:lnTo>
                <a:cubicBezTo>
                  <a:pt x="2364021" y="0"/>
                  <a:pt x="2395637" y="31616"/>
                  <a:pt x="2395637" y="70616"/>
                </a:cubicBezTo>
                <a:lnTo>
                  <a:pt x="2395637" y="635540"/>
                </a:lnTo>
                <a:cubicBezTo>
                  <a:pt x="2395637" y="674540"/>
                  <a:pt x="2364021" y="706156"/>
                  <a:pt x="232502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Развитие туристической инфраструктуры</a:t>
            </a:r>
          </a:p>
        </p:txBody>
      </p:sp>
    </p:spTree>
    <p:extLst>
      <p:ext uri="{BB962C8B-B14F-4D97-AF65-F5344CB8AC3E}">
        <p14:creationId xmlns:p14="http://schemas.microsoft.com/office/powerpoint/2010/main" val="13367122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187658" y="1787351"/>
            <a:ext cx="1580081" cy="92156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pPr>
              <a:defRPr/>
            </a:pPr>
            <a:fld id="{5134FBE4-DC40-4A96-AB83-42E61AAB2036}" type="slidenum">
              <a:rPr lang="ru-RU" smtClean="0"/>
              <a:pPr>
                <a:defRPr/>
              </a:pPr>
              <a:t>56</a:t>
            </a:fld>
            <a:endParaRPr lang="ru-RU" dirty="0"/>
          </a:p>
        </p:txBody>
      </p:sp>
      <p:sp>
        <p:nvSpPr>
          <p:cNvPr id="3" name="Полилиния 2"/>
          <p:cNvSpPr/>
          <p:nvPr/>
        </p:nvSpPr>
        <p:spPr>
          <a:xfrm>
            <a:off x="5148064" y="156497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4806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2024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14806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5 500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4960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0,41</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5335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127</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4095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2024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4095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9 922</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4250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0,45</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4624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210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3385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3385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6 000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3539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3914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2674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2026</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2674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2829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3203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1964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1964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2118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х</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493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туризма</a:t>
            </a:r>
            <a:r>
              <a:rPr lang="en-US" sz="1800" dirty="0" smtClean="0">
                <a:solidFill>
                  <a:schemeClr val="tx1"/>
                </a:solidFill>
                <a:effectLst/>
                <a:latin typeface="Times New Roman" panose="02020603050405020304" pitchFamily="18" charset="0"/>
                <a:cs typeface="Times New Roman" panose="02020603050405020304" pitchFamily="18" charset="0"/>
              </a:rPr>
              <a:t> </a:t>
            </a:r>
            <a:r>
              <a:rPr lang="ru-RU" sz="1800" dirty="0" smtClean="0">
                <a:solidFill>
                  <a:schemeClr val="tx1"/>
                </a:solidFill>
                <a:effectLst/>
                <a:latin typeface="Times New Roman" panose="02020603050405020304" pitchFamily="18" charset="0"/>
                <a:cs typeface="Times New Roman" panose="02020603050405020304" pitchFamily="18" charset="0"/>
              </a:rPr>
              <a:t>и индустрии гостеприимства»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8" name="Рисунок 37" descr="https://avatars.dzeninfra.ru/get-zen_doc/1877958/pub_5dc250d004af1f00aebf466f_5dc28762c0519800ae2f8483/scale_2400"/>
          <p:cNvPicPr/>
          <p:nvPr/>
        </p:nvPicPr>
        <p:blipFill>
          <a:blip r:embed="rId3">
            <a:extLst>
              <a:ext uri="{28A0092B-C50C-407E-A947-70E740481C1C}">
                <a14:useLocalDpi xmlns:a14="http://schemas.microsoft.com/office/drawing/2010/main" val="0"/>
              </a:ext>
            </a:extLst>
          </a:blip>
          <a:srcRect/>
          <a:stretch>
            <a:fillRect/>
          </a:stretch>
        </p:blipFill>
        <p:spPr bwMode="auto">
          <a:xfrm>
            <a:off x="1907704" y="1020138"/>
            <a:ext cx="3186896" cy="2160240"/>
          </a:xfrm>
          <a:prstGeom prst="rect">
            <a:avLst/>
          </a:prstGeom>
          <a:ln>
            <a:noFill/>
          </a:ln>
          <a:effectLst>
            <a:softEdge rad="112500"/>
          </a:effectLst>
        </p:spPr>
      </p:pic>
      <p:sp>
        <p:nvSpPr>
          <p:cNvPr id="39" name="Скругленный прямоугольник 38"/>
          <p:cNvSpPr/>
          <p:nvPr/>
        </p:nvSpPr>
        <p:spPr>
          <a:xfrm>
            <a:off x="177515" y="3530220"/>
            <a:ext cx="49266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Количество школьников, направленных в туристические поездки по Чувашии и регионам </a:t>
            </a:r>
            <a:r>
              <a:rPr lang="ru-RU" sz="1200" dirty="0" smtClean="0">
                <a:solidFill>
                  <a:schemeClr val="tx1"/>
                </a:solidFill>
                <a:latin typeface="Times New Roman" panose="02020603050405020304" pitchFamily="18" charset="0"/>
                <a:cs typeface="Times New Roman" panose="02020603050405020304" pitchFamily="18" charset="0"/>
              </a:rPr>
              <a:t>России,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59519" y="4446717"/>
            <a:ext cx="4918627" cy="7195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Число туристических поездок, млн.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175973" y="5383483"/>
            <a:ext cx="4918627" cy="78500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оличество </a:t>
            </a:r>
            <a:r>
              <a:rPr lang="ru-RU" sz="1200" dirty="0">
                <a:solidFill>
                  <a:schemeClr val="tx1"/>
                </a:solidFill>
                <a:latin typeface="Times New Roman" panose="02020603050405020304" pitchFamily="18" charset="0"/>
                <a:cs typeface="Times New Roman" panose="02020603050405020304" pitchFamily="18" charset="0"/>
              </a:rPr>
              <a:t>объектов, услуг и сервисов туристической инфраструктуры Чувашской Республики, представленных на региональном туристическом </a:t>
            </a:r>
            <a:r>
              <a:rPr lang="ru-RU" sz="1200" dirty="0" smtClean="0">
                <a:solidFill>
                  <a:schemeClr val="tx1"/>
                </a:solidFill>
                <a:latin typeface="Times New Roman" panose="02020603050405020304" pitchFamily="18" charset="0"/>
                <a:cs typeface="Times New Roman" panose="02020603050405020304" pitchFamily="18" charset="0"/>
              </a:rPr>
              <a:t>портале,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7438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50888"/>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развитие системы физической культуры и спорта путем пропаганды здорового образа жизни, повышение массовости занятий физической культурой и спортом среди всех возрастных групп населения, в том числе среди лиц с ограниченными возможностями здоровья;</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конкурентоспособности спортсменов Чувашской Республики на международных и всероссийских спортивных соревнованиях.</a:t>
            </a:r>
          </a:p>
        </p:txBody>
      </p:sp>
      <p:sp>
        <p:nvSpPr>
          <p:cNvPr id="6" name="TextBox 5"/>
          <p:cNvSpPr txBox="1"/>
          <p:nvPr/>
        </p:nvSpPr>
        <p:spPr>
          <a:xfrm>
            <a:off x="76283" y="2776212"/>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739397376"/>
              </p:ext>
            </p:extLst>
          </p:nvPr>
        </p:nvGraphicFramePr>
        <p:xfrm>
          <a:off x="35317" y="3140873"/>
          <a:ext cx="3816603" cy="2967211"/>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a:xfrm>
            <a:off x="8126412" y="6453336"/>
            <a:ext cx="1054100" cy="365125"/>
          </a:xfrm>
        </p:spPr>
        <p:txBody>
          <a:bodyPr/>
          <a:lstStyle/>
          <a:p>
            <a:pPr>
              <a:defRPr/>
            </a:pPr>
            <a:fld id="{667CCBFA-BFB9-4E9F-B6F6-694D72409F22}" type="slidenum">
              <a:rPr lang="ru-RU" smtClean="0">
                <a:solidFill>
                  <a:prstClr val="black"/>
                </a:solidFill>
              </a:rPr>
              <a:pPr>
                <a:defRPr/>
              </a:pPr>
              <a:t>57</a:t>
            </a:fld>
            <a:endParaRPr lang="ru-RU" dirty="0">
              <a:solidFill>
                <a:prstClr val="black"/>
              </a:solidFill>
            </a:endParaRPr>
          </a:p>
        </p:txBody>
      </p:sp>
      <p:sp>
        <p:nvSpPr>
          <p:cNvPr id="3" name="Полилиния 2"/>
          <p:cNvSpPr/>
          <p:nvPr/>
        </p:nvSpPr>
        <p:spPr>
          <a:xfrm>
            <a:off x="3940198" y="2776212"/>
            <a:ext cx="5123635" cy="509970"/>
          </a:xfrm>
          <a:custGeom>
            <a:avLst/>
            <a:gdLst>
              <a:gd name="connsiteX0" fmla="*/ 0 w 4265959"/>
              <a:gd name="connsiteY0" fmla="*/ 50997 h 509970"/>
              <a:gd name="connsiteX1" fmla="*/ 50997 w 4265959"/>
              <a:gd name="connsiteY1" fmla="*/ 0 h 509970"/>
              <a:gd name="connsiteX2" fmla="*/ 4214962 w 4265959"/>
              <a:gd name="connsiteY2" fmla="*/ 0 h 509970"/>
              <a:gd name="connsiteX3" fmla="*/ 4265959 w 4265959"/>
              <a:gd name="connsiteY3" fmla="*/ 50997 h 509970"/>
              <a:gd name="connsiteX4" fmla="*/ 4265959 w 4265959"/>
              <a:gd name="connsiteY4" fmla="*/ 458973 h 509970"/>
              <a:gd name="connsiteX5" fmla="*/ 4214962 w 4265959"/>
              <a:gd name="connsiteY5" fmla="*/ 509970 h 509970"/>
              <a:gd name="connsiteX6" fmla="*/ 50997 w 4265959"/>
              <a:gd name="connsiteY6" fmla="*/ 509970 h 509970"/>
              <a:gd name="connsiteX7" fmla="*/ 0 w 4265959"/>
              <a:gd name="connsiteY7" fmla="*/ 458973 h 509970"/>
              <a:gd name="connsiteX8" fmla="*/ 0 w 4265959"/>
              <a:gd name="connsiteY8" fmla="*/ 50997 h 50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5959" h="509970">
                <a:moveTo>
                  <a:pt x="0" y="50997"/>
                </a:moveTo>
                <a:cubicBezTo>
                  <a:pt x="0" y="22832"/>
                  <a:pt x="22832" y="0"/>
                  <a:pt x="50997" y="0"/>
                </a:cubicBezTo>
                <a:lnTo>
                  <a:pt x="4214962" y="0"/>
                </a:lnTo>
                <a:cubicBezTo>
                  <a:pt x="4243127" y="0"/>
                  <a:pt x="4265959" y="22832"/>
                  <a:pt x="4265959" y="50997"/>
                </a:cubicBezTo>
                <a:lnTo>
                  <a:pt x="4265959" y="458973"/>
                </a:lnTo>
                <a:cubicBezTo>
                  <a:pt x="4265959" y="487138"/>
                  <a:pt x="4243127" y="509970"/>
                  <a:pt x="4214962" y="509970"/>
                </a:cubicBezTo>
                <a:lnTo>
                  <a:pt x="50997" y="509970"/>
                </a:lnTo>
                <a:cubicBezTo>
                  <a:pt x="22832" y="509970"/>
                  <a:pt x="0" y="487138"/>
                  <a:pt x="0" y="458973"/>
                </a:cubicBezTo>
                <a:lnTo>
                  <a:pt x="0" y="509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5897" tIns="75897" rIns="75897" bIns="75897" numCol="1" spcCol="1270" anchor="ctr" anchorCtr="0">
            <a:noAutofit/>
          </a:bodyPr>
          <a:lstStyle/>
          <a:p>
            <a:pPr lvl="0" algn="ctr" defTabSz="62230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400" b="1" i="1" dirty="0" smtClean="0">
                <a:solidFill>
                  <a:schemeClr val="tx1"/>
                </a:solidFill>
                <a:latin typeface="Times New Roman" panose="02020603050405020304" pitchFamily="18" charset="0"/>
                <a:cs typeface="Times New Roman" panose="02020603050405020304" pitchFamily="18" charset="0"/>
              </a:rPr>
              <a:t>элементов                                        </a:t>
            </a:r>
            <a:r>
              <a:rPr lang="ru-RU" sz="1400" b="1" i="1" dirty="0">
                <a:solidFill>
                  <a:schemeClr val="tx1"/>
                </a:solidFill>
                <a:latin typeface="Times New Roman" panose="02020603050405020304" pitchFamily="18" charset="0"/>
                <a:cs typeface="Times New Roman" panose="02020603050405020304" pitchFamily="18" charset="0"/>
              </a:rPr>
              <a:t>в 2024 году, млн. руб.</a:t>
            </a:r>
          </a:p>
        </p:txBody>
      </p:sp>
      <p:sp>
        <p:nvSpPr>
          <p:cNvPr id="4" name="Полилиния 3"/>
          <p:cNvSpPr/>
          <p:nvPr/>
        </p:nvSpPr>
        <p:spPr>
          <a:xfrm>
            <a:off x="3940198" y="3320823"/>
            <a:ext cx="3368105" cy="332865"/>
          </a:xfrm>
          <a:custGeom>
            <a:avLst/>
            <a:gdLst>
              <a:gd name="connsiteX0" fmla="*/ 0 w 2433942"/>
              <a:gd name="connsiteY0" fmla="*/ 33287 h 332865"/>
              <a:gd name="connsiteX1" fmla="*/ 33287 w 2433942"/>
              <a:gd name="connsiteY1" fmla="*/ 0 h 332865"/>
              <a:gd name="connsiteX2" fmla="*/ 2400656 w 2433942"/>
              <a:gd name="connsiteY2" fmla="*/ 0 h 332865"/>
              <a:gd name="connsiteX3" fmla="*/ 2433943 w 2433942"/>
              <a:gd name="connsiteY3" fmla="*/ 33287 h 332865"/>
              <a:gd name="connsiteX4" fmla="*/ 2433942 w 2433942"/>
              <a:gd name="connsiteY4" fmla="*/ 299579 h 332865"/>
              <a:gd name="connsiteX5" fmla="*/ 2400655 w 2433942"/>
              <a:gd name="connsiteY5" fmla="*/ 332866 h 332865"/>
              <a:gd name="connsiteX6" fmla="*/ 33287 w 2433942"/>
              <a:gd name="connsiteY6" fmla="*/ 332865 h 332865"/>
              <a:gd name="connsiteX7" fmla="*/ 0 w 2433942"/>
              <a:gd name="connsiteY7" fmla="*/ 299578 h 332865"/>
              <a:gd name="connsiteX8" fmla="*/ 0 w 2433942"/>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942" h="332865">
                <a:moveTo>
                  <a:pt x="0" y="33287"/>
                </a:moveTo>
                <a:cubicBezTo>
                  <a:pt x="0" y="14903"/>
                  <a:pt x="14903" y="0"/>
                  <a:pt x="33287" y="0"/>
                </a:cubicBezTo>
                <a:lnTo>
                  <a:pt x="2400656" y="0"/>
                </a:lnTo>
                <a:cubicBezTo>
                  <a:pt x="2419040" y="0"/>
                  <a:pt x="2433943" y="14903"/>
                  <a:pt x="2433943" y="33287"/>
                </a:cubicBezTo>
                <a:cubicBezTo>
                  <a:pt x="2433943" y="122051"/>
                  <a:pt x="2433942" y="210815"/>
                  <a:pt x="2433942" y="299579"/>
                </a:cubicBezTo>
                <a:cubicBezTo>
                  <a:pt x="2433942" y="317963"/>
                  <a:pt x="2419039" y="332866"/>
                  <a:pt x="2400655"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Наименование</a:t>
            </a:r>
          </a:p>
        </p:txBody>
      </p:sp>
      <p:sp>
        <p:nvSpPr>
          <p:cNvPr id="10" name="Полилиния 9"/>
          <p:cNvSpPr/>
          <p:nvPr/>
        </p:nvSpPr>
        <p:spPr>
          <a:xfrm>
            <a:off x="3940199" y="3707982"/>
            <a:ext cx="3368104" cy="873146"/>
          </a:xfrm>
          <a:custGeom>
            <a:avLst/>
            <a:gdLst>
              <a:gd name="connsiteX0" fmla="*/ 0 w 2424448"/>
              <a:gd name="connsiteY0" fmla="*/ 66354 h 663540"/>
              <a:gd name="connsiteX1" fmla="*/ 66354 w 2424448"/>
              <a:gd name="connsiteY1" fmla="*/ 0 h 663540"/>
              <a:gd name="connsiteX2" fmla="*/ 2358094 w 2424448"/>
              <a:gd name="connsiteY2" fmla="*/ 0 h 663540"/>
              <a:gd name="connsiteX3" fmla="*/ 2424448 w 2424448"/>
              <a:gd name="connsiteY3" fmla="*/ 66354 h 663540"/>
              <a:gd name="connsiteX4" fmla="*/ 2424448 w 2424448"/>
              <a:gd name="connsiteY4" fmla="*/ 597186 h 663540"/>
              <a:gd name="connsiteX5" fmla="*/ 2358094 w 2424448"/>
              <a:gd name="connsiteY5" fmla="*/ 663540 h 663540"/>
              <a:gd name="connsiteX6" fmla="*/ 66354 w 2424448"/>
              <a:gd name="connsiteY6" fmla="*/ 663540 h 663540"/>
              <a:gd name="connsiteX7" fmla="*/ 0 w 2424448"/>
              <a:gd name="connsiteY7" fmla="*/ 597186 h 663540"/>
              <a:gd name="connsiteX8" fmla="*/ 0 w 2424448"/>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448" h="663540">
                <a:moveTo>
                  <a:pt x="0" y="66354"/>
                </a:moveTo>
                <a:cubicBezTo>
                  <a:pt x="0" y="29708"/>
                  <a:pt x="29708" y="0"/>
                  <a:pt x="66354" y="0"/>
                </a:cubicBezTo>
                <a:lnTo>
                  <a:pt x="2358094" y="0"/>
                </a:lnTo>
                <a:cubicBezTo>
                  <a:pt x="2394740" y="0"/>
                  <a:pt x="2424448" y="29708"/>
                  <a:pt x="2424448" y="66354"/>
                </a:cubicBezTo>
                <a:lnTo>
                  <a:pt x="2424448" y="597186"/>
                </a:lnTo>
                <a:cubicBezTo>
                  <a:pt x="2424448" y="633832"/>
                  <a:pt x="2394740" y="663540"/>
                  <a:pt x="2358094"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just" defTabSz="533400">
              <a:spcAft>
                <a:spcPts val="0"/>
              </a:spcAft>
            </a:pPr>
            <a:r>
              <a:rPr lang="ru-RU" sz="950" b="1" kern="1200" dirty="0" smtClean="0">
                <a:solidFill>
                  <a:schemeClr val="tx1"/>
                </a:solidFill>
                <a:latin typeface="Times New Roman" panose="02020603050405020304" pitchFamily="18" charset="0"/>
                <a:cs typeface="Times New Roman" panose="02020603050405020304" pitchFamily="18" charset="0"/>
              </a:rPr>
              <a:t>Региональные проекты: </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«Бизнес-спринт </a:t>
            </a:r>
            <a:r>
              <a:rPr lang="ru-RU" sz="950" dirty="0">
                <a:solidFill>
                  <a:schemeClr val="tx1"/>
                </a:solidFill>
                <a:latin typeface="Times New Roman" panose="02020603050405020304" pitchFamily="18" charset="0"/>
                <a:cs typeface="Times New Roman" panose="02020603050405020304" pitchFamily="18" charset="0"/>
              </a:rPr>
              <a:t>(Я выбираю спорт</a:t>
            </a:r>
            <a:r>
              <a:rPr lang="ru-RU" sz="950" dirty="0" smtClean="0">
                <a:solidFill>
                  <a:schemeClr val="tx1"/>
                </a:solidFill>
                <a:latin typeface="Times New Roman" panose="02020603050405020304" pitchFamily="18" charset="0"/>
                <a:cs typeface="Times New Roman" panose="02020603050405020304" pitchFamily="18" charset="0"/>
              </a:rPr>
              <a:t>)»</a:t>
            </a:r>
            <a:r>
              <a:rPr lang="en-US" sz="950" dirty="0" smtClean="0">
                <a:solidFill>
                  <a:schemeClr val="tx1"/>
                </a:solidFill>
                <a:latin typeface="Times New Roman" panose="02020603050405020304" pitchFamily="18" charset="0"/>
                <a:cs typeface="Times New Roman" panose="02020603050405020304" pitchFamily="18" charset="0"/>
              </a:rPr>
              <a:t>;</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«Развитие </a:t>
            </a:r>
            <a:r>
              <a:rPr lang="ru-RU" sz="950" dirty="0">
                <a:solidFill>
                  <a:schemeClr val="tx1"/>
                </a:solidFill>
                <a:latin typeface="Times New Roman" panose="02020603050405020304" pitchFamily="18" charset="0"/>
                <a:cs typeface="Times New Roman" panose="02020603050405020304" pitchFamily="18" charset="0"/>
              </a:rPr>
              <a:t>физической культуры и массового спорта, системы подготовки спортивного </a:t>
            </a:r>
            <a:r>
              <a:rPr lang="en-US" sz="950" dirty="0" smtClean="0">
                <a:solidFill>
                  <a:schemeClr val="tx1"/>
                </a:solidFill>
                <a:latin typeface="Times New Roman" panose="02020603050405020304" pitchFamily="18" charset="0"/>
                <a:cs typeface="Times New Roman" panose="02020603050405020304" pitchFamily="18" charset="0"/>
              </a:rPr>
              <a:t> </a:t>
            </a:r>
            <a:r>
              <a:rPr lang="ru-RU" sz="950" dirty="0" smtClean="0">
                <a:solidFill>
                  <a:schemeClr val="tx1"/>
                </a:solidFill>
                <a:latin typeface="Times New Roman" panose="02020603050405020304" pitchFamily="18" charset="0"/>
                <a:cs typeface="Times New Roman" panose="02020603050405020304" pitchFamily="18" charset="0"/>
              </a:rPr>
              <a:t>резерва»;</a:t>
            </a:r>
          </a:p>
          <a:p>
            <a:pPr lvl="0" algn="just" defTabSz="533400">
              <a:spcAft>
                <a:spcPts val="0"/>
              </a:spcAft>
            </a:pPr>
            <a:r>
              <a:rPr lang="ru-RU" sz="950" dirty="0">
                <a:solidFill>
                  <a:schemeClr val="tx1"/>
                </a:solidFill>
                <a:latin typeface="Times New Roman" panose="02020603050405020304" pitchFamily="18" charset="0"/>
                <a:cs typeface="Times New Roman" panose="02020603050405020304" pitchFamily="18" charset="0"/>
              </a:rPr>
              <a:t>«Спорт-норма жизни» </a:t>
            </a:r>
            <a:endParaRPr lang="ru-RU" sz="950" kern="1200" dirty="0" smtClean="0">
              <a:solidFill>
                <a:schemeClr val="tx1"/>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3940198" y="4654100"/>
            <a:ext cx="3368105" cy="1776593"/>
          </a:xfrm>
          <a:custGeom>
            <a:avLst/>
            <a:gdLst>
              <a:gd name="connsiteX0" fmla="*/ 0 w 2405572"/>
              <a:gd name="connsiteY0" fmla="*/ 66354 h 663540"/>
              <a:gd name="connsiteX1" fmla="*/ 66354 w 2405572"/>
              <a:gd name="connsiteY1" fmla="*/ 0 h 663540"/>
              <a:gd name="connsiteX2" fmla="*/ 2339218 w 2405572"/>
              <a:gd name="connsiteY2" fmla="*/ 0 h 663540"/>
              <a:gd name="connsiteX3" fmla="*/ 2405572 w 2405572"/>
              <a:gd name="connsiteY3" fmla="*/ 66354 h 663540"/>
              <a:gd name="connsiteX4" fmla="*/ 2405572 w 2405572"/>
              <a:gd name="connsiteY4" fmla="*/ 597186 h 663540"/>
              <a:gd name="connsiteX5" fmla="*/ 2339218 w 2405572"/>
              <a:gd name="connsiteY5" fmla="*/ 663540 h 663540"/>
              <a:gd name="connsiteX6" fmla="*/ 66354 w 2405572"/>
              <a:gd name="connsiteY6" fmla="*/ 663540 h 663540"/>
              <a:gd name="connsiteX7" fmla="*/ 0 w 2405572"/>
              <a:gd name="connsiteY7" fmla="*/ 597186 h 663540"/>
              <a:gd name="connsiteX8" fmla="*/ 0 w 2405572"/>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5572" h="663540">
                <a:moveTo>
                  <a:pt x="0" y="66354"/>
                </a:moveTo>
                <a:cubicBezTo>
                  <a:pt x="0" y="29708"/>
                  <a:pt x="29708" y="0"/>
                  <a:pt x="66354" y="0"/>
                </a:cubicBezTo>
                <a:lnTo>
                  <a:pt x="2339218" y="0"/>
                </a:lnTo>
                <a:cubicBezTo>
                  <a:pt x="2375864" y="0"/>
                  <a:pt x="2405572" y="29708"/>
                  <a:pt x="2405572" y="66354"/>
                </a:cubicBezTo>
                <a:lnTo>
                  <a:pt x="2405572" y="597186"/>
                </a:lnTo>
                <a:cubicBezTo>
                  <a:pt x="2405572" y="633832"/>
                  <a:pt x="2375864" y="663540"/>
                  <a:pt x="2339218"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t" anchorCtr="0">
            <a:noAutofit/>
          </a:bodyPr>
          <a:lstStyle/>
          <a:p>
            <a:pPr lvl="0" algn="just" defTabSz="533400">
              <a:spcAft>
                <a:spcPts val="0"/>
              </a:spcAft>
            </a:pPr>
            <a:r>
              <a:rPr lang="ru-RU" sz="1000" b="1" dirty="0" smtClean="0">
                <a:solidFill>
                  <a:schemeClr val="tx1"/>
                </a:solidFill>
                <a:latin typeface="Times New Roman" panose="02020603050405020304" pitchFamily="18" charset="0"/>
                <a:cs typeface="Times New Roman" panose="02020603050405020304" pitchFamily="18" charset="0"/>
              </a:rPr>
              <a:t>Комплексы </a:t>
            </a:r>
            <a:r>
              <a:rPr lang="ru-RU" sz="1000" b="1" dirty="0">
                <a:solidFill>
                  <a:schemeClr val="tx1"/>
                </a:solidFill>
                <a:latin typeface="Times New Roman" panose="02020603050405020304" pitchFamily="18" charset="0"/>
                <a:cs typeface="Times New Roman" panose="02020603050405020304" pitchFamily="18" charset="0"/>
              </a:rPr>
              <a:t>процессных </a:t>
            </a:r>
            <a:r>
              <a:rPr lang="ru-RU" sz="1000" b="1" dirty="0" smtClean="0">
                <a:solidFill>
                  <a:schemeClr val="tx1"/>
                </a:solidFill>
                <a:latin typeface="Times New Roman" panose="02020603050405020304" pitchFamily="18" charset="0"/>
                <a:cs typeface="Times New Roman" panose="02020603050405020304" pitchFamily="18" charset="0"/>
              </a:rPr>
              <a:t>мероприятий:</a:t>
            </a: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«Организация </a:t>
            </a:r>
            <a:r>
              <a:rPr lang="ru-RU" sz="950" dirty="0">
                <a:solidFill>
                  <a:schemeClr val="tx1"/>
                </a:solidFill>
                <a:latin typeface="Times New Roman" panose="02020603050405020304" pitchFamily="18" charset="0"/>
                <a:cs typeface="Times New Roman" panose="02020603050405020304" pitchFamily="18" charset="0"/>
              </a:rPr>
              <a:t>и проведение официальных физкультурных мероприятий, курсов повышения квалификации и профессиональной переподготовки для специалистов, работающих в сфере физической культуры и </a:t>
            </a:r>
            <a:r>
              <a:rPr lang="ru-RU" sz="950" dirty="0" smtClean="0">
                <a:solidFill>
                  <a:schemeClr val="tx1"/>
                </a:solidFill>
                <a:latin typeface="Times New Roman" panose="02020603050405020304" pitchFamily="18" charset="0"/>
                <a:cs typeface="Times New Roman" panose="02020603050405020304" pitchFamily="18" charset="0"/>
              </a:rPr>
              <a:t>спорта»</a:t>
            </a:r>
            <a:r>
              <a:rPr lang="en-US" sz="950" dirty="0" smtClean="0">
                <a:solidFill>
                  <a:schemeClr val="tx1"/>
                </a:solidFill>
                <a:latin typeface="Times New Roman" panose="02020603050405020304" pitchFamily="18" charset="0"/>
                <a:cs typeface="Times New Roman" panose="02020603050405020304" pitchFamily="18" charset="0"/>
              </a:rPr>
              <a:t>;</a:t>
            </a: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«Проведение </a:t>
            </a:r>
            <a:r>
              <a:rPr lang="ru-RU" sz="950" dirty="0">
                <a:solidFill>
                  <a:schemeClr val="tx1"/>
                </a:solidFill>
                <a:latin typeface="Times New Roman" panose="02020603050405020304" pitchFamily="18" charset="0"/>
                <a:cs typeface="Times New Roman" panose="02020603050405020304" pitchFamily="18" charset="0"/>
              </a:rPr>
              <a:t>спортивных мероприятий и подготовка спортивного </a:t>
            </a:r>
            <a:r>
              <a:rPr lang="ru-RU" sz="950" dirty="0" smtClean="0">
                <a:solidFill>
                  <a:schemeClr val="tx1"/>
                </a:solidFill>
                <a:latin typeface="Times New Roman" panose="02020603050405020304" pitchFamily="18" charset="0"/>
                <a:cs typeface="Times New Roman" panose="02020603050405020304" pitchFamily="18" charset="0"/>
              </a:rPr>
              <a:t>резерва»</a:t>
            </a:r>
            <a:r>
              <a:rPr lang="en-US" sz="950" dirty="0" smtClean="0">
                <a:solidFill>
                  <a:schemeClr val="tx1"/>
                </a:solidFill>
                <a:latin typeface="Times New Roman" panose="02020603050405020304" pitchFamily="18" charset="0"/>
                <a:cs typeface="Times New Roman" panose="02020603050405020304" pitchFamily="18" charset="0"/>
              </a:rPr>
              <a:t>;</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«Обеспечение </a:t>
            </a:r>
            <a:r>
              <a:rPr lang="ru-RU" sz="950" dirty="0">
                <a:solidFill>
                  <a:schemeClr val="tx1"/>
                </a:solidFill>
                <a:latin typeface="Times New Roman" panose="02020603050405020304" pitchFamily="18" charset="0"/>
                <a:cs typeface="Times New Roman" panose="02020603050405020304" pitchFamily="18" charset="0"/>
              </a:rPr>
              <a:t>реализации государственной программы Чувашской Республики </a:t>
            </a:r>
            <a:r>
              <a:rPr lang="ru-RU" sz="950" dirty="0" smtClean="0">
                <a:solidFill>
                  <a:schemeClr val="tx1"/>
                </a:solidFill>
                <a:latin typeface="Times New Roman" panose="02020603050405020304" pitchFamily="18" charset="0"/>
                <a:cs typeface="Times New Roman" panose="02020603050405020304" pitchFamily="18" charset="0"/>
              </a:rPr>
              <a:t>«Развитие </a:t>
            </a:r>
            <a:r>
              <a:rPr lang="ru-RU" sz="950" dirty="0">
                <a:solidFill>
                  <a:schemeClr val="tx1"/>
                </a:solidFill>
                <a:latin typeface="Times New Roman" panose="02020603050405020304" pitchFamily="18" charset="0"/>
                <a:cs typeface="Times New Roman" panose="02020603050405020304" pitchFamily="18" charset="0"/>
              </a:rPr>
              <a:t>физической культуры и </a:t>
            </a:r>
            <a:r>
              <a:rPr lang="ru-RU" sz="950" dirty="0" smtClean="0">
                <a:solidFill>
                  <a:schemeClr val="tx1"/>
                </a:solidFill>
                <a:latin typeface="Times New Roman" panose="02020603050405020304" pitchFamily="18" charset="0"/>
                <a:cs typeface="Times New Roman" panose="02020603050405020304" pitchFamily="18" charset="0"/>
              </a:rPr>
              <a:t>спорта</a:t>
            </a:r>
            <a:r>
              <a:rPr lang="ru-RU" sz="950" b="1" dirty="0" smtClean="0">
                <a:solidFill>
                  <a:schemeClr val="tx1"/>
                </a:solidFill>
                <a:latin typeface="Times New Roman" panose="02020603050405020304" pitchFamily="18" charset="0"/>
                <a:cs typeface="Times New Roman" panose="02020603050405020304" pitchFamily="18" charset="0"/>
              </a:rPr>
              <a:t>»</a:t>
            </a:r>
            <a:endParaRPr lang="ru-RU" sz="950" kern="1200" dirty="0" smtClean="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380311" y="3301054"/>
            <a:ext cx="720000"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p>
        </p:txBody>
      </p:sp>
      <p:sp>
        <p:nvSpPr>
          <p:cNvPr id="21" name="Полилиния 20"/>
          <p:cNvSpPr/>
          <p:nvPr/>
        </p:nvSpPr>
        <p:spPr>
          <a:xfrm>
            <a:off x="7380312" y="3715487"/>
            <a:ext cx="720000" cy="865641"/>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1 356,7</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380311" y="4654099"/>
            <a:ext cx="771114" cy="1776593"/>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1 308,2</a:t>
            </a:r>
            <a:endParaRPr lang="en-US" sz="1300" b="0" kern="1200" dirty="0" smtClean="0">
              <a:solidFill>
                <a:schemeClr val="tx1"/>
              </a:solidFill>
              <a:latin typeface="Times New Roman" panose="02020603050405020304" pitchFamily="18" charset="0"/>
              <a:cs typeface="Times New Roman" panose="02020603050405020304" pitchFamily="18" charset="0"/>
            </a:endParaRPr>
          </a:p>
        </p:txBody>
      </p:sp>
      <p:pic>
        <p:nvPicPr>
          <p:cNvPr id="13" name="Picture 3" descr="C:\Users\e.babaeva\Desktop\картинки\IMG_31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626" y="692696"/>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8213086" y="3312159"/>
            <a:ext cx="67934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92758" y="3692312"/>
            <a:ext cx="720000" cy="865641"/>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algn="ctr" defTabSz="711200">
              <a:lnSpc>
                <a:spcPct val="90000"/>
              </a:lnSpc>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1 191,3</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13086" y="4629912"/>
            <a:ext cx="720000" cy="1776592"/>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1 306,9</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9192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51674" y="956843"/>
            <a:ext cx="3885310" cy="681744"/>
          </a:xfrm>
          <a:custGeom>
            <a:avLst/>
            <a:gdLst>
              <a:gd name="connsiteX0" fmla="*/ 0 w 3885310"/>
              <a:gd name="connsiteY0" fmla="*/ 68174 h 681744"/>
              <a:gd name="connsiteX1" fmla="*/ 68174 w 3885310"/>
              <a:gd name="connsiteY1" fmla="*/ 0 h 681744"/>
              <a:gd name="connsiteX2" fmla="*/ 3817136 w 3885310"/>
              <a:gd name="connsiteY2" fmla="*/ 0 h 681744"/>
              <a:gd name="connsiteX3" fmla="*/ 3885310 w 3885310"/>
              <a:gd name="connsiteY3" fmla="*/ 68174 h 681744"/>
              <a:gd name="connsiteX4" fmla="*/ 3885310 w 3885310"/>
              <a:gd name="connsiteY4" fmla="*/ 613570 h 681744"/>
              <a:gd name="connsiteX5" fmla="*/ 3817136 w 3885310"/>
              <a:gd name="connsiteY5" fmla="*/ 681744 h 681744"/>
              <a:gd name="connsiteX6" fmla="*/ 68174 w 3885310"/>
              <a:gd name="connsiteY6" fmla="*/ 681744 h 681744"/>
              <a:gd name="connsiteX7" fmla="*/ 0 w 3885310"/>
              <a:gd name="connsiteY7" fmla="*/ 613570 h 681744"/>
              <a:gd name="connsiteX8" fmla="*/ 0 w 3885310"/>
              <a:gd name="connsiteY8" fmla="*/ 68174 h 6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5310" h="681744">
                <a:moveTo>
                  <a:pt x="0" y="68174"/>
                </a:moveTo>
                <a:cubicBezTo>
                  <a:pt x="0" y="30523"/>
                  <a:pt x="30523" y="0"/>
                  <a:pt x="68174" y="0"/>
                </a:cubicBezTo>
                <a:lnTo>
                  <a:pt x="3817136" y="0"/>
                </a:lnTo>
                <a:cubicBezTo>
                  <a:pt x="3854787" y="0"/>
                  <a:pt x="3885310" y="30523"/>
                  <a:pt x="3885310" y="68174"/>
                </a:cubicBezTo>
                <a:lnTo>
                  <a:pt x="3885310" y="613570"/>
                </a:lnTo>
                <a:cubicBezTo>
                  <a:pt x="3885310" y="651221"/>
                  <a:pt x="3854787" y="681744"/>
                  <a:pt x="3817136" y="681744"/>
                </a:cubicBezTo>
                <a:lnTo>
                  <a:pt x="68174" y="681744"/>
                </a:lnTo>
                <a:cubicBezTo>
                  <a:pt x="30523" y="681744"/>
                  <a:pt x="0" y="651221"/>
                  <a:pt x="0" y="613570"/>
                </a:cubicBezTo>
                <a:lnTo>
                  <a:pt x="0" y="6817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3308" tIns="73308" rIns="73308" bIns="7330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8064"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BEF397"/>
              </a:gs>
              <a:gs pos="50000">
                <a:srgbClr val="D5F6C0"/>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4</a:t>
            </a:r>
            <a:r>
              <a:rPr lang="ru-RU" sz="1400" b="1" kern="1200" dirty="0" smtClean="0">
                <a:solidFill>
                  <a:schemeClr val="tx1"/>
                </a:solidFill>
                <a:latin typeface="Times New Roman" panose="02020603050405020304" pitchFamily="18" charset="0"/>
                <a:cs typeface="Times New Roman" panose="02020603050405020304" pitchFamily="18" charset="0"/>
              </a:rPr>
              <a:t>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56535" y="2788690"/>
            <a:ext cx="718239" cy="936102"/>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en-US" sz="1100" b="1" dirty="0" smtClean="0">
                <a:solidFill>
                  <a:schemeClr val="tx1"/>
                </a:solidFill>
                <a:latin typeface="Times New Roman" panose="02020603050405020304" pitchFamily="18" charset="0"/>
                <a:cs typeface="Times New Roman" panose="02020603050405020304" pitchFamily="18" charset="0"/>
              </a:rPr>
              <a:t>57,9</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56535" y="3933056"/>
            <a:ext cx="718239" cy="936104"/>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84,9</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56535" y="5157193"/>
            <a:ext cx="718239" cy="932556"/>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en-US" sz="1100" b="1" dirty="0" smtClean="0">
                <a:solidFill>
                  <a:schemeClr val="tx1"/>
                </a:solidFill>
                <a:latin typeface="Times New Roman" panose="02020603050405020304" pitchFamily="18" charset="0"/>
                <a:cs typeface="Times New Roman" panose="02020603050405020304" pitchFamily="18" charset="0"/>
              </a:rPr>
              <a:t>12</a:t>
            </a:r>
            <a:r>
              <a:rPr lang="ru-RU" sz="1100" b="1" dirty="0" smtClean="0">
                <a:solidFill>
                  <a:schemeClr val="tx1"/>
                </a:solidFill>
                <a:latin typeface="Times New Roman" panose="02020603050405020304" pitchFamily="18" charset="0"/>
                <a:cs typeface="Times New Roman" panose="02020603050405020304" pitchFamily="18" charset="0"/>
              </a:rPr>
              <a:t>,</a:t>
            </a:r>
            <a:r>
              <a:rPr lang="en-US" sz="1100" b="1" dirty="0">
                <a:solidFill>
                  <a:schemeClr val="tx1"/>
                </a:solidFill>
                <a:latin typeface="Times New Roman" panose="02020603050405020304" pitchFamily="18" charset="0"/>
                <a:cs typeface="Times New Roman" panose="02020603050405020304" pitchFamily="18" charset="0"/>
              </a:rPr>
              <a:t>6</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9388"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4</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9388" y="2780931"/>
            <a:ext cx="726710" cy="936102"/>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60,36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9388"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a:t>
            </a:r>
            <a:r>
              <a:rPr lang="en-US" sz="1100" b="1" dirty="0" smtClean="0">
                <a:solidFill>
                  <a:schemeClr val="tx1"/>
                </a:solidFill>
                <a:latin typeface="Times New Roman" panose="02020603050405020304" pitchFamily="18" charset="0"/>
                <a:cs typeface="Times New Roman" panose="02020603050405020304" pitchFamily="18" charset="0"/>
              </a:rPr>
              <a:t>6</a:t>
            </a:r>
            <a:r>
              <a:rPr lang="ru-RU" sz="1100" b="1" dirty="0" smtClean="0">
                <a:solidFill>
                  <a:schemeClr val="tx1"/>
                </a:solidFill>
                <a:latin typeface="Times New Roman" panose="02020603050405020304" pitchFamily="18" charset="0"/>
                <a:cs typeface="Times New Roman" panose="02020603050405020304" pitchFamily="18" charset="0"/>
              </a:rPr>
              <a:t>,</a:t>
            </a:r>
            <a:r>
              <a:rPr lang="en-US" sz="1100" b="1" dirty="0" smtClean="0">
                <a:solidFill>
                  <a:schemeClr val="tx1"/>
                </a:solidFill>
                <a:latin typeface="Times New Roman" panose="02020603050405020304" pitchFamily="18" charset="0"/>
                <a:cs typeface="Times New Roman" panose="02020603050405020304" pitchFamily="18" charset="0"/>
              </a:rPr>
              <a:t>5</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9388"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a:t>
            </a:r>
            <a:r>
              <a:rPr lang="en-US" sz="1100" b="1" dirty="0" smtClean="0">
                <a:solidFill>
                  <a:schemeClr val="tx1"/>
                </a:solidFill>
                <a:latin typeface="Times New Roman" panose="02020603050405020304" pitchFamily="18" charset="0"/>
                <a:cs typeface="Times New Roman" panose="02020603050405020304" pitchFamily="18" charset="0"/>
              </a:rPr>
              <a:t>5</a:t>
            </a:r>
            <a:r>
              <a:rPr lang="ru-RU" sz="1100" b="1" dirty="0" smtClean="0">
                <a:solidFill>
                  <a:schemeClr val="tx1"/>
                </a:solidFill>
                <a:latin typeface="Times New Roman" panose="02020603050405020304" pitchFamily="18" charset="0"/>
                <a:cs typeface="Times New Roman" panose="02020603050405020304" pitchFamily="18" charset="0"/>
              </a:rPr>
              <a:t>,</a:t>
            </a:r>
            <a:r>
              <a:rPr lang="en-US" sz="1100" b="1" dirty="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06265"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06265" y="2780929"/>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    60,8</a:t>
            </a:r>
            <a:r>
              <a:rPr lang="en-US" sz="1100" b="1" kern="1200" dirty="0" smtClean="0">
                <a:solidFill>
                  <a:schemeClr val="tx1"/>
                </a:solidFill>
                <a:latin typeface="Times New Roman" panose="02020603050405020304" pitchFamily="18" charset="0"/>
                <a:cs typeface="Times New Roman" panose="02020603050405020304" pitchFamily="18" charset="0"/>
              </a:rPr>
              <a:t>	</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06265"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85,5</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06265"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en-US" sz="1100" b="1" dirty="0" smtClean="0">
                <a:solidFill>
                  <a:schemeClr val="tx1"/>
                </a:solidFill>
                <a:latin typeface="Times New Roman" panose="02020603050405020304" pitchFamily="18" charset="0"/>
                <a:cs typeface="Times New Roman" panose="02020603050405020304" pitchFamily="18" charset="0"/>
              </a:rPr>
              <a:t>13</a:t>
            </a:r>
            <a:r>
              <a:rPr lang="ru-RU" sz="1100" b="1" dirty="0" smtClean="0">
                <a:solidFill>
                  <a:schemeClr val="tx1"/>
                </a:solidFill>
                <a:latin typeface="Times New Roman" panose="02020603050405020304" pitchFamily="18" charset="0"/>
                <a:cs typeface="Times New Roman" panose="02020603050405020304" pitchFamily="18" charset="0"/>
              </a:rPr>
              <a:t>,</a:t>
            </a:r>
            <a:r>
              <a:rPr lang="en-US" sz="1100" b="1" dirty="0" smtClean="0">
                <a:solidFill>
                  <a:schemeClr val="tx1"/>
                </a:solidFill>
                <a:latin typeface="Times New Roman" panose="02020603050405020304" pitchFamily="18" charset="0"/>
                <a:cs typeface="Times New Roman" panose="02020603050405020304" pitchFamily="18" charset="0"/>
              </a:rPr>
              <a:t>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04896"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smtClean="0">
                <a:solidFill>
                  <a:schemeClr val="tx1"/>
                </a:solidFill>
                <a:latin typeface="Times New Roman" panose="02020603050405020304" pitchFamily="18" charset="0"/>
                <a:cs typeface="Times New Roman" panose="02020603050405020304" pitchFamily="18" charset="0"/>
              </a:rPr>
              <a:t>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04896" y="2780930"/>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62,64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04896"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04896"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13,</a:t>
            </a:r>
            <a:r>
              <a:rPr lang="en-US" sz="1100" b="1" dirty="0" smtClean="0">
                <a:solidFill>
                  <a:schemeClr val="tx1"/>
                </a:solidFill>
                <a:latin typeface="Times New Roman" panose="02020603050405020304" pitchFamily="18" charset="0"/>
                <a:cs typeface="Times New Roman" panose="02020603050405020304" pitchFamily="18" charset="0"/>
              </a:rPr>
              <a:t>2</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92650"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92650" y="2780930"/>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a:t>
            </a:r>
            <a:r>
              <a:rPr lang="en-US" sz="1100" b="1" kern="1200" dirty="0" smtClean="0">
                <a:solidFill>
                  <a:schemeClr val="tx1"/>
                </a:solidFill>
                <a:latin typeface="Times New Roman" panose="02020603050405020304" pitchFamily="18" charset="0"/>
                <a:cs typeface="Times New Roman" panose="02020603050405020304" pitchFamily="18" charset="0"/>
              </a:rPr>
              <a:t>,</a:t>
            </a:r>
            <a:r>
              <a:rPr lang="ru-RU" sz="1100" b="1" kern="1200" dirty="0" smtClean="0">
                <a:solidFill>
                  <a:schemeClr val="tx1"/>
                </a:solidFill>
                <a:latin typeface="Times New Roman" panose="02020603050405020304" pitchFamily="18" charset="0"/>
                <a:cs typeface="Times New Roman" panose="02020603050405020304" pitchFamily="18" charset="0"/>
              </a:rPr>
              <a:t>49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92650"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dirty="0">
                <a:solidFill>
                  <a:schemeClr val="tx1"/>
                </a:solidFill>
                <a:latin typeface="Times New Roman" panose="02020603050405020304" pitchFamily="18" charset="0"/>
                <a:cs typeface="Times New Roman" panose="02020603050405020304" pitchFamily="18" charset="0"/>
              </a:rPr>
              <a:t>6</a:t>
            </a:r>
            <a:r>
              <a:rPr lang="en-US" sz="1100" b="1" kern="1200" dirty="0" smtClean="0">
                <a:solidFill>
                  <a:schemeClr val="tx1"/>
                </a:solidFill>
                <a:latin typeface="Times New Roman" panose="02020603050405020304" pitchFamily="18" charset="0"/>
                <a:cs typeface="Times New Roman" panose="02020603050405020304" pitchFamily="18" charset="0"/>
              </a:rPr>
              <a:t>,</a:t>
            </a:r>
            <a:r>
              <a:rPr lang="ru-RU" sz="1100" b="1" dirty="0">
                <a:solidFill>
                  <a:schemeClr val="tx1"/>
                </a:solidFill>
                <a:latin typeface="Times New Roman" panose="02020603050405020304" pitchFamily="18" charset="0"/>
                <a:cs typeface="Times New Roman" panose="02020603050405020304" pitchFamily="18" charset="0"/>
              </a:rPr>
              <a:t>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92650" y="5157192"/>
            <a:ext cx="726710" cy="918149"/>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13</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dirty="0">
                <a:solidFill>
                  <a:schemeClr val="tx1"/>
                </a:solidFill>
                <a:latin typeface="Times New Roman" panose="02020603050405020304" pitchFamily="18" charset="0"/>
                <a:cs typeface="Times New Roman" panose="02020603050405020304" pitchFamily="18" charset="0"/>
              </a:rPr>
              <a:t>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51781" y="2780929"/>
            <a:ext cx="4914848" cy="8640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81072" y="3933056"/>
            <a:ext cx="4906832"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a:t>
            </a:r>
            <a:r>
              <a:rPr lang="ru-RU" sz="1200" dirty="0" smtClean="0">
                <a:solidFill>
                  <a:schemeClr val="tx1"/>
                </a:solidFill>
                <a:latin typeface="Times New Roman" panose="02020603050405020304" pitchFamily="18" charset="0"/>
                <a:cs typeface="Times New Roman" panose="02020603050405020304" pitchFamily="18" charset="0"/>
              </a:rPr>
              <a:t>спорта,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69224" y="5157192"/>
            <a:ext cx="4906832"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спортсменов Чувашской Республики, принявших участие во всероссийских и международных соревнованиях, в общей численности занимающихся в спортивных </a:t>
            </a:r>
            <a:r>
              <a:rPr lang="ru-RU" sz="1200" dirty="0" smtClean="0">
                <a:latin typeface="Times New Roman" panose="02020603050405020304" pitchFamily="18" charset="0"/>
                <a:cs typeface="Times New Roman" panose="02020603050405020304" pitchFamily="18" charset="0"/>
              </a:rPr>
              <a:t>учреждениях</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254" y="178461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991" y="692696"/>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58</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7665675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79602" y="679082"/>
            <a:ext cx="4276374" cy="26779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безопасности жизнедеятельности жителей республики, включая защищенность от преступных и противоправных действий,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подготовка населения по вопросам гражданской обороны, защиты от чрезвычайных ситуаций природного и техногенного характера и террористических акций;</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создание на базе муниципальных образований комплексной информационной системы, обеспечивающей прогнозирование, мониторинг, предупреждение и ликвидацию возможных угроз, а также контроль устранения последствий чрезвычайных ситуаций и правонарушений</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3056964937"/>
              </p:ext>
            </p:extLst>
          </p:nvPr>
        </p:nvGraphicFramePr>
        <p:xfrm>
          <a:off x="157475" y="3789295"/>
          <a:ext cx="4054485" cy="28362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48126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sp>
        <p:nvSpPr>
          <p:cNvPr id="24" name="Полилиния 23"/>
          <p:cNvSpPr/>
          <p:nvPr/>
        </p:nvSpPr>
        <p:spPr>
          <a:xfrm>
            <a:off x="4491294" y="2421017"/>
            <a:ext cx="4474506"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300" b="1" i="1" dirty="0" smtClean="0">
                <a:solidFill>
                  <a:schemeClr val="tx1"/>
                </a:solidFill>
                <a:latin typeface="Times New Roman" panose="02020603050405020304" pitchFamily="18" charset="0"/>
                <a:cs typeface="Times New Roman" panose="02020603050405020304" pitchFamily="18" charset="0"/>
              </a:rPr>
              <a:t>структурных элементов                                    в 2024 году,  </a:t>
            </a:r>
            <a:r>
              <a:rPr lang="ru-RU" sz="1300" b="1" i="1" dirty="0">
                <a:solidFill>
                  <a:schemeClr val="tx1"/>
                </a:solidFill>
                <a:latin typeface="Times New Roman" panose="02020603050405020304" pitchFamily="18" charset="0"/>
                <a:cs typeface="Times New Roman" panose="02020603050405020304" pitchFamily="18" charset="0"/>
              </a:rPr>
              <a:t>млн. руб.</a:t>
            </a:r>
          </a:p>
        </p:txBody>
      </p:sp>
      <p:sp>
        <p:nvSpPr>
          <p:cNvPr id="25" name="Полилиния 24"/>
          <p:cNvSpPr/>
          <p:nvPr/>
        </p:nvSpPr>
        <p:spPr>
          <a:xfrm>
            <a:off x="4491293" y="3339116"/>
            <a:ext cx="2745003" cy="16020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900" b="1" dirty="0" smtClean="0">
                <a:solidFill>
                  <a:schemeClr val="tx1"/>
                </a:solidFill>
                <a:latin typeface="Times New Roman" panose="02020603050405020304" pitchFamily="18" charset="0"/>
                <a:cs typeface="Times New Roman" panose="02020603050405020304" pitchFamily="18" charset="0"/>
              </a:rPr>
              <a:t>Ведомственные проекты: </a:t>
            </a:r>
            <a:r>
              <a:rPr lang="ru-RU" sz="900" dirty="0" smtClean="0">
                <a:solidFill>
                  <a:schemeClr val="tx1"/>
                </a:solidFill>
                <a:latin typeface="Times New Roman" panose="02020603050405020304" pitchFamily="18" charset="0"/>
                <a:cs typeface="Times New Roman" panose="02020603050405020304" pitchFamily="18" charset="0"/>
              </a:rPr>
              <a:t>«Построение (развитие) аппаратно-программного комплекса «Безопасный город на территории Чувашской Республики», «Развитие государственных учреждений, обеспечивающих безопасность жизнедеятельности населения и территорий Чувашской Республики», «Совершенствование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 систем оповещения и информирования населения»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10126" y="5043973"/>
            <a:ext cx="2726170" cy="148137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900" b="1"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ситуаций, обеспечение пожарной безопасности и безопасности людей на водных объектах», «Профилактика терроризма и экстремистской деятельности в Чувашской Республике», «Обеспечение реализации государственной программы «Повышение безопасности жизнедеятельности населения и территорий Чувашской Республики», «Обеспечение высокой готовности гражданской обороны и повышение эффективности защиты населения»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44408" y="3339117"/>
            <a:ext cx="648000" cy="160205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299,9</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44408" y="5057522"/>
            <a:ext cx="648000" cy="146782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379,8</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Скругленный прямоугольник 46"/>
          <p:cNvSpPr/>
          <p:nvPr/>
        </p:nvSpPr>
        <p:spPr>
          <a:xfrm>
            <a:off x="4491292" y="2912311"/>
            <a:ext cx="2745003"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44408" y="2912311"/>
            <a:ext cx="648000"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p>
          <a:p>
            <a:pPr algn="ct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443676" y="5057522"/>
            <a:ext cx="648000" cy="146782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381,7</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3676" y="3352665"/>
            <a:ext cx="648000" cy="158850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300,7</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7439665" y="2912311"/>
            <a:ext cx="660727"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a:solidFill>
                  <a:schemeClr val="tx1"/>
                </a:solidFill>
                <a:latin typeface="Times New Roman" panose="02020603050405020304" pitchFamily="18" charset="0"/>
                <a:cs typeface="Times New Roman" panose="02020603050405020304" pitchFamily="18" charset="0"/>
              </a:rPr>
              <a:t>П</a:t>
            </a:r>
            <a:r>
              <a:rPr lang="ru-RU" sz="1200" b="1" dirty="0" smtClean="0">
                <a:solidFill>
                  <a:schemeClr val="tx1"/>
                </a:solidFill>
                <a:latin typeface="Times New Roman" panose="02020603050405020304" pitchFamily="18" charset="0"/>
                <a:cs typeface="Times New Roman" panose="02020603050405020304" pitchFamily="18" charset="0"/>
              </a:rPr>
              <a:t>лан</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44" name="Рисунок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7548" y="814951"/>
            <a:ext cx="1528788" cy="1462774"/>
          </a:xfrm>
          <a:prstGeom prst="rect">
            <a:avLst/>
          </a:prstGeom>
        </p:spPr>
      </p:pic>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59</a:t>
            </a:fld>
            <a:endParaRPr lang="ru-RU"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814951"/>
            <a:ext cx="1639564" cy="145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7" y="799426"/>
            <a:ext cx="1405928" cy="147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16804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19597" y="3867919"/>
            <a:ext cx="4950000" cy="592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чрезвычайных ситуаций природного и техногенного характера, пожаров, происшествий на водных объектах,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9097" y="4744184"/>
            <a:ext cx="4950000" cy="612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a:t>
            </a:r>
            <a:r>
              <a:rPr lang="ru-RU" sz="1200" dirty="0">
                <a:solidFill>
                  <a:schemeClr val="tx1"/>
                </a:solidFill>
                <a:latin typeface="Times New Roman" panose="02020603050405020304" pitchFamily="18" charset="0"/>
                <a:cs typeface="Times New Roman" panose="02020603050405020304" pitchFamily="18" charset="0"/>
              </a:rPr>
              <a:t>населения, </a:t>
            </a:r>
            <a:r>
              <a:rPr lang="ru-RU" sz="1200" dirty="0" smtClean="0">
                <a:solidFill>
                  <a:schemeClr val="tx1"/>
                </a:solidFill>
                <a:latin typeface="Times New Roman" panose="02020603050405020304" pitchFamily="18" charset="0"/>
                <a:cs typeface="Times New Roman" panose="02020603050405020304" pitchFamily="18" charset="0"/>
              </a:rPr>
              <a:t>погибшего при ЧС природного и техногенного характера, </a:t>
            </a:r>
            <a:r>
              <a:rPr lang="ru-RU" sz="1200" dirty="0">
                <a:solidFill>
                  <a:schemeClr val="tx1"/>
                </a:solidFill>
                <a:latin typeface="Times New Roman" panose="02020603050405020304" pitchFamily="18" charset="0"/>
                <a:cs typeface="Times New Roman" panose="02020603050405020304" pitchFamily="18" charset="0"/>
              </a:rPr>
              <a:t>пожарах, происшествиях на водных объектах, </a:t>
            </a:r>
            <a:r>
              <a:rPr lang="ru-RU" sz="1200" dirty="0" smtClean="0">
                <a:solidFill>
                  <a:schemeClr val="tx1"/>
                </a:solidFill>
                <a:latin typeface="Times New Roman" panose="02020603050405020304" pitchFamily="18" charset="0"/>
                <a:cs typeface="Times New Roman" panose="02020603050405020304" pitchFamily="18" charset="0"/>
              </a:rPr>
              <a:t>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19597" y="5644446"/>
            <a:ext cx="4950000" cy="6648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населения Чувашской Республики, проживающего на территориях муниципальных образований, в которых развернута система – 112, в общей численности населения Чувашской Республики, %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9787" y="1961237"/>
            <a:ext cx="217795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129097" y="2831934"/>
            <a:ext cx="4950000" cy="7607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a:t>
            </a:r>
            <a:r>
              <a:rPr lang="ru-RU" sz="1200" dirty="0" smtClean="0">
                <a:solidFill>
                  <a:schemeClr val="tx1"/>
                </a:solidFill>
                <a:latin typeface="Times New Roman" panose="02020603050405020304" pitchFamily="18" charset="0"/>
                <a:cs typeface="Times New Roman" panose="02020603050405020304" pitchFamily="18" charset="0"/>
              </a:rPr>
              <a:t>автоматизированных систем оповещения населения об опасностях, возникающих при чрезвычайных ситуаций природного и техногенного характера,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олилиния 2"/>
          <p:cNvSpPr/>
          <p:nvPr/>
        </p:nvSpPr>
        <p:spPr>
          <a:xfrm>
            <a:off x="5135526" y="1240981"/>
            <a:ext cx="3903032" cy="592866"/>
          </a:xfrm>
          <a:custGeom>
            <a:avLst/>
            <a:gdLst>
              <a:gd name="connsiteX0" fmla="*/ 0 w 3903032"/>
              <a:gd name="connsiteY0" fmla="*/ 59287 h 592866"/>
              <a:gd name="connsiteX1" fmla="*/ 59287 w 3903032"/>
              <a:gd name="connsiteY1" fmla="*/ 0 h 592866"/>
              <a:gd name="connsiteX2" fmla="*/ 3843745 w 3903032"/>
              <a:gd name="connsiteY2" fmla="*/ 0 h 592866"/>
              <a:gd name="connsiteX3" fmla="*/ 3903032 w 3903032"/>
              <a:gd name="connsiteY3" fmla="*/ 59287 h 592866"/>
              <a:gd name="connsiteX4" fmla="*/ 3903032 w 3903032"/>
              <a:gd name="connsiteY4" fmla="*/ 533579 h 592866"/>
              <a:gd name="connsiteX5" fmla="*/ 3843745 w 3903032"/>
              <a:gd name="connsiteY5" fmla="*/ 592866 h 592866"/>
              <a:gd name="connsiteX6" fmla="*/ 59287 w 3903032"/>
              <a:gd name="connsiteY6" fmla="*/ 592866 h 592866"/>
              <a:gd name="connsiteX7" fmla="*/ 0 w 3903032"/>
              <a:gd name="connsiteY7" fmla="*/ 533579 h 592866"/>
              <a:gd name="connsiteX8" fmla="*/ 0 w 390303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92866">
                <a:moveTo>
                  <a:pt x="0" y="59287"/>
                </a:moveTo>
                <a:cubicBezTo>
                  <a:pt x="0" y="26544"/>
                  <a:pt x="26544" y="0"/>
                  <a:pt x="59287" y="0"/>
                </a:cubicBezTo>
                <a:lnTo>
                  <a:pt x="3843745" y="0"/>
                </a:lnTo>
                <a:cubicBezTo>
                  <a:pt x="3876488" y="0"/>
                  <a:pt x="3903032" y="26544"/>
                  <a:pt x="3903032" y="59287"/>
                </a:cubicBezTo>
                <a:lnTo>
                  <a:pt x="3903032" y="533579"/>
                </a:lnTo>
                <a:cubicBezTo>
                  <a:pt x="3903032" y="566322"/>
                  <a:pt x="3876488" y="592866"/>
                  <a:pt x="3843745" y="592866"/>
                </a:cubicBezTo>
                <a:lnTo>
                  <a:pt x="59287" y="592866"/>
                </a:lnTo>
                <a:cubicBezTo>
                  <a:pt x="26544" y="592866"/>
                  <a:pt x="0" y="566322"/>
                  <a:pt x="0" y="533579"/>
                </a:cubicBezTo>
                <a:lnTo>
                  <a:pt x="0" y="5928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29552"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p>
          <a:p>
            <a:pPr lvl="0" algn="ctr" defTabSz="622300">
              <a:lnSpc>
                <a:spcPct val="90000"/>
              </a:lnSpc>
              <a:spcBef>
                <a:spcPct val="0"/>
              </a:spcBef>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29552"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29552" y="3863058"/>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2 925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9552"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9552"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92825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p>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8251"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8251"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a:t>
            </a:r>
            <a:r>
              <a:rPr lang="ru-RU" sz="1200" b="1" dirty="0" smtClean="0">
                <a:solidFill>
                  <a:schemeClr val="tx1"/>
                </a:solidFill>
                <a:latin typeface="Times New Roman" panose="02020603050405020304" pitchFamily="18" charset="0"/>
                <a:cs typeface="Times New Roman" panose="02020603050405020304" pitchFamily="18" charset="0"/>
              </a:rPr>
              <a:t>457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8251"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8251"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114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26860"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6860"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2 900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6860"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26860"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404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16244"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a:t>
            </a:r>
            <a:r>
              <a:rPr lang="ru-RU" sz="1200" b="1" kern="1200" dirty="0" smtClean="0">
                <a:solidFill>
                  <a:schemeClr val="tx1"/>
                </a:solidFill>
                <a:latin typeface="Times New Roman" panose="02020603050405020304" pitchFamily="18" charset="0"/>
                <a:cs typeface="Times New Roman" panose="02020603050405020304" pitchFamily="18" charset="0"/>
              </a:rPr>
              <a:t>0</a:t>
            </a:r>
          </a:p>
        </p:txBody>
      </p:sp>
      <p:sp>
        <p:nvSpPr>
          <p:cNvPr id="56" name="Полилиния 55"/>
          <p:cNvSpPr/>
          <p:nvPr/>
        </p:nvSpPr>
        <p:spPr>
          <a:xfrm>
            <a:off x="7516244"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890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16244"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16244"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1641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306936"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8306936"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880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06936"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06936"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945425"/>
            <a:ext cx="2576948" cy="1691487"/>
          </a:xfrm>
          <a:prstGeom prst="rect">
            <a:avLst/>
          </a:prstGeom>
          <a:ln>
            <a:noFill/>
          </a:ln>
          <a:effectLst>
            <a:softEdge rad="112500"/>
          </a:effectLst>
        </p:spPr>
      </p:pic>
      <p:sp>
        <p:nvSpPr>
          <p:cNvPr id="6" name="Номер слайда 5"/>
          <p:cNvSpPr>
            <a:spLocks noGrp="1"/>
          </p:cNvSpPr>
          <p:nvPr>
            <p:ph type="sldNum" sz="quarter" idx="12"/>
          </p:nvPr>
        </p:nvSpPr>
        <p:spPr/>
        <p:txBody>
          <a:bodyPr/>
          <a:lstStyle/>
          <a:p>
            <a:pPr>
              <a:defRPr/>
            </a:pPr>
            <a:fld id="{8135DCAC-F131-4C56-82C1-BB591457AF70}" type="slidenum">
              <a:rPr lang="ru-RU" smtClean="0"/>
              <a:pPr>
                <a:defRPr/>
              </a:pPr>
              <a:t>60</a:t>
            </a:fld>
            <a:endParaRPr lang="ru-RU" dirty="0"/>
          </a:p>
        </p:txBody>
      </p:sp>
    </p:spTree>
    <p:extLst>
      <p:ext uri="{BB962C8B-B14F-4D97-AF65-F5344CB8AC3E}">
        <p14:creationId xmlns:p14="http://schemas.microsoft.com/office/powerpoint/2010/main" val="41901311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28796" y="6600103"/>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692696"/>
            <a:ext cx="4392488" cy="274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качества и результативности противодействия преступности, охраны общественного порядка, обеспечения общественной безопасности;</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взаимодействия органов исполнительной </a:t>
            </a:r>
            <a:r>
              <a:rPr lang="ru-RU" sz="1100" dirty="0" smtClean="0">
                <a:solidFill>
                  <a:schemeClr val="tx1"/>
                </a:solidFill>
                <a:latin typeface="Times New Roman" panose="02020603050405020304" pitchFamily="18" charset="0"/>
                <a:cs typeface="Times New Roman" panose="02020603050405020304" pitchFamily="18" charset="0"/>
              </a:rPr>
              <a:t>власти, </a:t>
            </a:r>
            <a:r>
              <a:rPr lang="ru-RU" sz="1100" dirty="0">
                <a:solidFill>
                  <a:schemeClr val="tx1"/>
                </a:solidFill>
                <a:latin typeface="Times New Roman" panose="02020603050405020304" pitchFamily="18" charset="0"/>
                <a:cs typeface="Times New Roman" panose="02020603050405020304" pitchFamily="18" charset="0"/>
              </a:rPr>
              <a:t>правоохранительных, контролирующих органов, органов местного </a:t>
            </a:r>
            <a:r>
              <a:rPr lang="ru-RU" sz="11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100" dirty="0">
                <a:solidFill>
                  <a:schemeClr val="tx1"/>
                </a:solidFill>
                <a:latin typeface="Times New Roman" panose="02020603050405020304" pitchFamily="18" charset="0"/>
                <a:cs typeface="Times New Roman" panose="02020603050405020304" pitchFamily="18" charset="0"/>
              </a:rPr>
              <a:t>общественных объединений, участвующих в профилактике безнадзорности и правонарушений несовершеннолетних, семейного неблагополучия, а также действенный контроль за процессами, происходящими в подростковой среде, снижение уровня преступности, в том числе в отношении </a:t>
            </a:r>
            <a:r>
              <a:rPr lang="ru-RU" sz="1100" dirty="0" smtClean="0">
                <a:solidFill>
                  <a:schemeClr val="tx1"/>
                </a:solidFill>
                <a:latin typeface="Times New Roman" panose="02020603050405020304" pitchFamily="18" charset="0"/>
                <a:cs typeface="Times New Roman" panose="02020603050405020304" pitchFamily="18" charset="0"/>
              </a:rPr>
              <a:t>несовершеннолетних;</a:t>
            </a: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совершенствование </a:t>
            </a:r>
            <a:r>
              <a:rPr lang="ru-RU" sz="1100" dirty="0">
                <a:solidFill>
                  <a:schemeClr val="tx1"/>
                </a:solidFill>
                <a:latin typeface="Times New Roman" panose="02020603050405020304" pitchFamily="18" charset="0"/>
                <a:cs typeface="Times New Roman" panose="02020603050405020304" pitchFamily="18" charset="0"/>
              </a:rPr>
              <a:t>системы мер по сокращению предложения и спроса на наркотические средства и психотропные </a:t>
            </a:r>
            <a:r>
              <a:rPr lang="ru-RU" sz="1100" dirty="0" smtClean="0">
                <a:solidFill>
                  <a:schemeClr val="tx1"/>
                </a:solidFill>
                <a:latin typeface="Times New Roman" panose="02020603050405020304" pitchFamily="18" charset="0"/>
                <a:cs typeface="Times New Roman" panose="02020603050405020304" pitchFamily="18" charset="0"/>
              </a:rPr>
              <a:t>вещества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9843" y="3440694"/>
            <a:ext cx="4209357"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2" name="Диаграмма 11"/>
          <p:cNvGraphicFramePr>
            <a:graphicFrameLocks/>
          </p:cNvGraphicFramePr>
          <p:nvPr>
            <p:extLst>
              <p:ext uri="{D42A27DB-BD31-4B8C-83A1-F6EECF244321}">
                <p14:modId xmlns:p14="http://schemas.microsoft.com/office/powerpoint/2010/main" val="1522003975"/>
              </p:ext>
            </p:extLst>
          </p:nvPr>
        </p:nvGraphicFramePr>
        <p:xfrm>
          <a:off x="270868" y="3797457"/>
          <a:ext cx="3962384" cy="2802646"/>
        </p:xfrm>
        <a:graphic>
          <a:graphicData uri="http://schemas.openxmlformats.org/drawingml/2006/chart">
            <c:chart xmlns:c="http://schemas.openxmlformats.org/drawingml/2006/chart" xmlns:r="http://schemas.openxmlformats.org/officeDocument/2006/relationships" r:id="rId3"/>
          </a:graphicData>
        </a:graphic>
      </p:graphicFrame>
      <p:sp>
        <p:nvSpPr>
          <p:cNvPr id="3" name="Полилиния 2"/>
          <p:cNvSpPr/>
          <p:nvPr/>
        </p:nvSpPr>
        <p:spPr>
          <a:xfrm>
            <a:off x="4633923" y="2141352"/>
            <a:ext cx="4258557" cy="423552"/>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структурных элементов                      в 202</a:t>
            </a:r>
            <a:r>
              <a:rPr lang="ru-RU" sz="1400" b="1" i="1" dirty="0">
                <a:solidFill>
                  <a:prstClr val="black"/>
                </a:solidFill>
                <a:latin typeface="Times New Roman" panose="02020603050405020304" pitchFamily="18" charset="0"/>
                <a:cs typeface="Times New Roman" panose="02020603050405020304" pitchFamily="18" charset="0"/>
              </a:rPr>
              <a:t>4</a:t>
            </a:r>
            <a:r>
              <a:rPr lang="ru-RU" sz="1400" b="1" i="1" dirty="0" smtClean="0">
                <a:solidFill>
                  <a:prstClr val="black"/>
                </a:solidFill>
                <a:latin typeface="Times New Roman" panose="02020603050405020304" pitchFamily="18" charset="0"/>
                <a:cs typeface="Times New Roman" panose="02020603050405020304" pitchFamily="18" charset="0"/>
              </a:rPr>
              <a:t> году, </a:t>
            </a:r>
            <a:r>
              <a:rPr lang="ru-RU" sz="1400" b="1" i="1" dirty="0">
                <a:solidFill>
                  <a:prstClr val="black"/>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631956" y="2644153"/>
            <a:ext cx="2604340" cy="208495"/>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30167" y="2949020"/>
            <a:ext cx="2623927" cy="3576036"/>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a:r>
              <a:rPr lang="ru-RU" sz="8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 </a:t>
            </a:r>
            <a:r>
              <a:rPr lang="ru-RU" sz="800" dirty="0" smtClean="0">
                <a:solidFill>
                  <a:prstClr val="black"/>
                </a:solidFill>
                <a:latin typeface="Times New Roman" panose="02020603050405020304" pitchFamily="18" charset="0"/>
                <a:cs typeface="Times New Roman" panose="02020603050405020304" pitchFamily="18" charset="0"/>
              </a:rPr>
              <a:t>«Развитие многоуровневой системы профилактики правонарушений», «Профилактика и предупреждение бытовой преступности, а также преступлений, совершенных в состоянии алкогольного опьянения», «Информационно-методическое обеспечение профилактики правонарушений и повышение уровня правовой культуры населения», «Осуществление отдельных полномочий по составлению протоколов об административных правонарушениях, посягающих на общественный порядок и общественную безопасность», «Обеспечение деятельности административных комиссий для рассмотрения дел об административных правонарушениях», «Совершенствование системы мер по сокращению спроса на наркотики», «Совершенствование организационно-правового и ресурсного обеспечения антинаркотической деятельности в Чувашской Республике», «Совершенствование системы социальной реабилитации и ресоциализации лиц, находящихся в трудной жизненной ситуации, потребляющих наркотические средства и психотропные вещества в немедицинских целях (за исключением медицинской)», «»Предупреждение безнадзорности, беспризорности, правонарушений и антиобщественных действий несовершеннолетних, выявление и устранение причин и условий, способствующих развитию этих негативных явлений»</a:t>
            </a:r>
            <a:endParaRPr lang="ru-RU" sz="8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7086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r>
              <a:rPr lang="ru-RU" sz="16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23364" y="2644154"/>
            <a:ext cx="695675" cy="208494"/>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41162" y="2949020"/>
            <a:ext cx="695675" cy="357603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84,7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923" y="766942"/>
            <a:ext cx="1432029" cy="1294332"/>
          </a:xfrm>
          <a:prstGeom prst="rect">
            <a:avLst/>
          </a:prstGeom>
          <a:ln>
            <a:noFill/>
          </a:ln>
          <a:effectLst>
            <a:softEdge rad="112500"/>
          </a:effec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5952" y="766942"/>
            <a:ext cx="1386367" cy="1278039"/>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5641" y="774305"/>
            <a:ext cx="1346228" cy="1263312"/>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pPr>
              <a:defRPr/>
            </a:pPr>
            <a:fld id="{8135DCAC-F131-4C56-82C1-BB591457AF70}" type="slidenum">
              <a:rPr lang="ru-RU" smtClean="0"/>
              <a:pPr>
                <a:defRPr/>
              </a:pPr>
              <a:t>61</a:t>
            </a:fld>
            <a:endParaRPr lang="ru-RU" dirty="0"/>
          </a:p>
        </p:txBody>
      </p:sp>
      <p:sp>
        <p:nvSpPr>
          <p:cNvPr id="38" name="Полилиния 37"/>
          <p:cNvSpPr/>
          <p:nvPr/>
        </p:nvSpPr>
        <p:spPr>
          <a:xfrm>
            <a:off x="8168131" y="2651518"/>
            <a:ext cx="724349" cy="20113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23905" y="2956383"/>
            <a:ext cx="768575" cy="3568961"/>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80,5</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09718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764704"/>
            <a:ext cx="3126557" cy="2304256"/>
          </a:xfrm>
          <a:prstGeom prst="rect">
            <a:avLst/>
          </a:prstGeom>
          <a:ln>
            <a:noFill/>
          </a:ln>
          <a:effectLst>
            <a:softEdge rad="112500"/>
          </a:effectLst>
        </p:spPr>
      </p:pic>
      <p:sp>
        <p:nvSpPr>
          <p:cNvPr id="4" name="Полилиния 3"/>
          <p:cNvSpPr/>
          <p:nvPr/>
        </p:nvSpPr>
        <p:spPr>
          <a:xfrm>
            <a:off x="5724128" y="1395879"/>
            <a:ext cx="332371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580112"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580112"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580112"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580112" y="4252368"/>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285093"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285093"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285093" y="340444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285093"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116,7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99007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990074"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6990074"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990074"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78,2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3532" y="3391457"/>
            <a:ext cx="540457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преступлений, совершенных на улицах, в общем числе зарегистрированных </a:t>
            </a:r>
            <a:r>
              <a:rPr lang="ru-RU" sz="1400" dirty="0" smtClean="0">
                <a:solidFill>
                  <a:prstClr val="black"/>
                </a:solidFill>
                <a:latin typeface="Times New Roman" panose="02020603050405020304" pitchFamily="18" charset="0"/>
                <a:cs typeface="Times New Roman" panose="02020603050405020304" pitchFamily="18" charset="0"/>
              </a:rPr>
              <a:t>преступлений, </a:t>
            </a:r>
            <a:r>
              <a:rPr lang="ru-RU" sz="12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3532" y="4251227"/>
            <a:ext cx="5404572" cy="7056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dirty="0">
                <a:solidFill>
                  <a:prstClr val="black"/>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a:t>
            </a:r>
            <a:r>
              <a:rPr lang="ru-RU" sz="1500" dirty="0" smtClean="0">
                <a:solidFill>
                  <a:prstClr val="black"/>
                </a:solidFill>
                <a:latin typeface="Times New Roman" panose="02020603050405020304" pitchFamily="18" charset="0"/>
                <a:cs typeface="Times New Roman" panose="02020603050405020304" pitchFamily="18" charset="0"/>
              </a:rPr>
              <a:t>наркотиков, </a:t>
            </a:r>
            <a:r>
              <a:rPr lang="ru-RU" sz="1200" i="1" dirty="0" smtClean="0">
                <a:solidFill>
                  <a:prstClr val="black"/>
                </a:solidFill>
                <a:latin typeface="Times New Roman" panose="02020603050405020304" pitchFamily="18" charset="0"/>
                <a:cs typeface="Times New Roman" panose="02020603050405020304" pitchFamily="18" charset="0"/>
              </a:rPr>
              <a:t>преступлений на 100 тыс. населения</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3532" y="5135822"/>
            <a:ext cx="5404572" cy="7414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Число несовершеннолетних, совершивших преступления, в расчете на 1 тыс. несовершеннолетних в возрасте от 14 до 18 </a:t>
            </a:r>
            <a:r>
              <a:rPr lang="ru-RU" sz="1400" dirty="0" smtClean="0">
                <a:solidFill>
                  <a:prstClr val="black"/>
                </a:solidFill>
                <a:latin typeface="Times New Roman" panose="02020603050405020304" pitchFamily="18" charset="0"/>
                <a:cs typeface="Times New Roman" panose="02020603050405020304" pitchFamily="18" charset="0"/>
              </a:rPr>
              <a:t>лет, </a:t>
            </a:r>
            <a:r>
              <a:rPr lang="ru-RU" sz="1200" i="1" dirty="0">
                <a:solidFill>
                  <a:prstClr val="black"/>
                </a:solidFill>
                <a:latin typeface="Times New Roman" panose="02020603050405020304" pitchFamily="18" charset="0"/>
                <a:cs typeface="Times New Roman" panose="02020603050405020304" pitchFamily="18" charset="0"/>
              </a:rPr>
              <a:t>человек</a:t>
            </a:r>
          </a:p>
        </p:txBody>
      </p:sp>
      <p:sp>
        <p:nvSpPr>
          <p:cNvPr id="11" name="Скругленный прямоугольник 10"/>
          <p:cNvSpPr/>
          <p:nvPr/>
        </p:nvSpPr>
        <p:spPr>
          <a:xfrm>
            <a:off x="125891" y="2130902"/>
            <a:ext cx="221386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62</a:t>
            </a:fld>
            <a:endParaRPr lang="ru-RU" dirty="0"/>
          </a:p>
        </p:txBody>
      </p:sp>
      <p:sp>
        <p:nvSpPr>
          <p:cNvPr id="29" name="Полилиния 28"/>
          <p:cNvSpPr/>
          <p:nvPr/>
        </p:nvSpPr>
        <p:spPr>
          <a:xfrm>
            <a:off x="7695055"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5055"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695055"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76,2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695055" y="5175579"/>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8842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400036" y="339145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00036" y="4279461"/>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76,2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0036"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6329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739888"/>
            <a:ext cx="2520280" cy="1886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739888"/>
            <a:ext cx="5864380" cy="18864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b="1" i="1" dirty="0">
                <a:solidFill>
                  <a:prstClr val="black"/>
                </a:solidFill>
                <a:latin typeface="Times New Roman" panose="02020603050405020304" pitchFamily="18" charset="0"/>
                <a:cs typeface="Times New Roman" panose="02020603050405020304" pitchFamily="18" charset="0"/>
              </a:rPr>
              <a:t>Цель программы:</a:t>
            </a:r>
            <a:r>
              <a:rPr lang="ru-RU" sz="9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достижение "цифровой зрелости" ключевых отраслей экономики и социальной сферы, в том числе здравоохранения и образования, а также государственного управления Чувашской Республики;</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увеличение доли массовых социально значимых услуг, доступных в электронном виде, до 95 процентов</a:t>
            </a:r>
            <a:r>
              <a:rPr lang="ru-RU" sz="900" dirty="0" smtClean="0">
                <a:solidFill>
                  <a:prstClr val="black"/>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900" dirty="0" smtClean="0">
                <a:solidFill>
                  <a:prstClr val="black"/>
                </a:solidFill>
                <a:latin typeface="Times New Roman" panose="02020603050405020304" pitchFamily="18" charset="0"/>
                <a:cs typeface="Times New Roman" panose="02020603050405020304" pitchFamily="18" charset="0"/>
              </a:rPr>
              <a:t>рост </a:t>
            </a:r>
            <a:r>
              <a:rPr lang="ru-RU" sz="900" dirty="0">
                <a:solidFill>
                  <a:prstClr val="black"/>
                </a:solidFill>
                <a:latin typeface="Times New Roman" panose="02020603050405020304" pitchFamily="18" charset="0"/>
                <a:cs typeface="Times New Roman" panose="02020603050405020304" pitchFamily="18" charset="0"/>
              </a:rPr>
              <a:t>доли домохозяйств, которым обеспечена возможность широкополосного доступа к информационно-телекоммуникационной сети "Интернет", до 97 процентов</a:t>
            </a:r>
            <a:r>
              <a:rPr lang="ru-RU" sz="900" dirty="0" smtClean="0">
                <a:solidFill>
                  <a:prstClr val="black"/>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900" dirty="0" smtClean="0">
                <a:solidFill>
                  <a:prstClr val="black"/>
                </a:solidFill>
                <a:latin typeface="Times New Roman" panose="02020603050405020304" pitchFamily="18" charset="0"/>
                <a:cs typeface="Times New Roman" panose="02020603050405020304" pitchFamily="18" charset="0"/>
              </a:rPr>
              <a:t>увеличение вложений в отечественные решения в сфере информационных технологий;</a:t>
            </a:r>
          </a:p>
          <a:p>
            <a:pPr marL="285750" indent="-285750" algn="just">
              <a:buFont typeface="Wingdings" panose="05000000000000000000" pitchFamily="2" charset="2"/>
              <a:buChar char="v"/>
            </a:pPr>
            <a:r>
              <a:rPr lang="ru-RU" sz="900" dirty="0" smtClean="0">
                <a:latin typeface="Times New Roman" panose="02020603050405020304" pitchFamily="18" charset="0"/>
                <a:cs typeface="Times New Roman" panose="02020603050405020304" pitchFamily="18" charset="0"/>
              </a:rPr>
              <a:t>создание </a:t>
            </a:r>
            <a:r>
              <a:rPr lang="ru-RU" sz="900" dirty="0">
                <a:latin typeface="Times New Roman" panose="02020603050405020304" pitchFamily="18" charset="0"/>
                <a:cs typeface="Times New Roman" panose="02020603050405020304" pitchFamily="18" charset="0"/>
              </a:rPr>
              <a:t>устойчивой и безопасной информационно-телекоммуникационной инфраструктуры высокоскоростной передачи, обработки и хранения больших объемов данных, доступной для организаций и </a:t>
            </a:r>
            <a:r>
              <a:rPr lang="ru-RU" sz="900" dirty="0" smtClean="0">
                <a:latin typeface="Times New Roman" panose="02020603050405020304" pitchFamily="18" charset="0"/>
                <a:cs typeface="Times New Roman" panose="02020603050405020304" pitchFamily="18" charset="0"/>
              </a:rPr>
              <a:t>домохозяйств;</a:t>
            </a:r>
          </a:p>
          <a:p>
            <a:pPr marL="285750" indent="-285750" algn="just">
              <a:buFont typeface="Wingdings" panose="05000000000000000000" pitchFamily="2" charset="2"/>
              <a:buChar char="v"/>
            </a:pPr>
            <a:r>
              <a:rPr lang="ru-RU" sz="900" dirty="0" smtClean="0">
                <a:latin typeface="Times New Roman" panose="02020603050405020304" pitchFamily="18" charset="0"/>
                <a:cs typeface="Times New Roman" panose="02020603050405020304" pitchFamily="18" charset="0"/>
              </a:rPr>
              <a:t>создание условий для развития в Чувашской Республике информационного пространства с учетом потребностей общества в получении качественных и достоверных сведений на основе масштабного распространения информационно-телекоммуникационных технологий.</a:t>
            </a:r>
            <a:endParaRPr lang="ru-RU" sz="9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63391" y="2681328"/>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594968073"/>
              </p:ext>
            </p:extLst>
          </p:nvPr>
        </p:nvGraphicFramePr>
        <p:xfrm>
          <a:off x="147780" y="3156937"/>
          <a:ext cx="4784260" cy="3195319"/>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r>
              <a:rPr lang="ru-RU" dirty="0" smtClean="0">
                <a:solidFill>
                  <a:prstClr val="black"/>
                </a:solidFill>
              </a:rPr>
              <a:t>63</a:t>
            </a:r>
            <a:endParaRPr lang="ru-RU" dirty="0">
              <a:solidFill>
                <a:prstClr val="black"/>
              </a:solidFill>
            </a:endParaRPr>
          </a:p>
        </p:txBody>
      </p:sp>
      <p:sp>
        <p:nvSpPr>
          <p:cNvPr id="3" name="Полилиния 2"/>
          <p:cNvSpPr/>
          <p:nvPr/>
        </p:nvSpPr>
        <p:spPr>
          <a:xfrm>
            <a:off x="4962565" y="2786941"/>
            <a:ext cx="3974142"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lvl="0"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400" b="1" i="1" dirty="0" smtClean="0">
                <a:solidFill>
                  <a:schemeClr val="tx1"/>
                </a:solidFill>
                <a:latin typeface="Times New Roman" panose="02020603050405020304" pitchFamily="18" charset="0"/>
                <a:cs typeface="Times New Roman" panose="02020603050405020304" pitchFamily="18" charset="0"/>
              </a:rPr>
              <a:t>структурных элементов               в 2024 году, млн</a:t>
            </a:r>
            <a:r>
              <a:rPr lang="ru-RU" sz="1400" b="1" i="1" dirty="0">
                <a:solidFill>
                  <a:schemeClr val="tx1"/>
                </a:solidFill>
                <a:latin typeface="Times New Roman" panose="02020603050405020304" pitchFamily="18" charset="0"/>
                <a:cs typeface="Times New Roman" panose="02020603050405020304" pitchFamily="18" charset="0"/>
              </a:rPr>
              <a:t>. </a:t>
            </a:r>
            <a:r>
              <a:rPr lang="ru-RU" sz="1400" b="1" i="1" dirty="0" smtClean="0">
                <a:solidFill>
                  <a:schemeClr val="tx1"/>
                </a:solidFill>
                <a:latin typeface="Times New Roman" panose="02020603050405020304" pitchFamily="18" charset="0"/>
                <a:cs typeface="Times New Roman" panose="02020603050405020304" pitchFamily="18" charset="0"/>
              </a:rPr>
              <a:t>руб.</a:t>
            </a:r>
            <a:endParaRPr lang="ru-RU" sz="1400" b="1" i="1" dirty="0">
              <a:solidFill>
                <a:schemeClr val="tx1"/>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4934001" y="3294441"/>
            <a:ext cx="2701504"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932523" y="3717032"/>
            <a:ext cx="2697988" cy="305465"/>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 Региональный </a:t>
            </a:r>
            <a:r>
              <a:rPr lang="ru-RU" sz="1000" dirty="0" smtClean="0">
                <a:solidFill>
                  <a:prstClr val="black"/>
                </a:solidFill>
                <a:latin typeface="Times New Roman" panose="02020603050405020304" pitchFamily="18" charset="0"/>
                <a:cs typeface="Times New Roman" panose="02020603050405020304" pitchFamily="18" charset="0"/>
              </a:rPr>
              <a:t>проект «Информационная инфраструктура»</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4932040" y="4056753"/>
            <a:ext cx="2703559"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Региональный </a:t>
            </a:r>
            <a:r>
              <a:rPr lang="ru-RU" sz="1000" dirty="0" smtClean="0">
                <a:solidFill>
                  <a:prstClr val="black"/>
                </a:solidFill>
                <a:latin typeface="Times New Roman" panose="02020603050405020304" pitchFamily="18" charset="0"/>
                <a:cs typeface="Times New Roman" panose="02020603050405020304" pitchFamily="18" charset="0"/>
              </a:rPr>
              <a:t>проект «Информационная безопасность»</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962564" y="6051392"/>
            <a:ext cx="2684446"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Комплекс процессных мероприятий </a:t>
            </a:r>
            <a:r>
              <a:rPr lang="ru-RU" sz="1000" dirty="0" smtClean="0">
                <a:solidFill>
                  <a:prstClr val="black"/>
                </a:solidFill>
                <a:latin typeface="Times New Roman" panose="02020603050405020304" pitchFamily="18" charset="0"/>
                <a:cs typeface="Times New Roman" panose="02020603050405020304" pitchFamily="18" charset="0"/>
              </a:rPr>
              <a:t>«Обеспечение </a:t>
            </a:r>
            <a:r>
              <a:rPr lang="ru-RU" sz="1000" dirty="0">
                <a:solidFill>
                  <a:prstClr val="black"/>
                </a:solidFill>
                <a:latin typeface="Times New Roman" panose="02020603050405020304" pitchFamily="18" charset="0"/>
                <a:cs typeface="Times New Roman" panose="02020603050405020304" pitchFamily="18" charset="0"/>
              </a:rPr>
              <a:t>реализации государственной программы Чувашской Республики </a:t>
            </a:r>
            <a:r>
              <a:rPr lang="ru-RU" sz="1000" dirty="0" smtClean="0">
                <a:solidFill>
                  <a:prstClr val="black"/>
                </a:solidFill>
                <a:latin typeface="Times New Roman" panose="02020603050405020304" pitchFamily="18" charset="0"/>
                <a:cs typeface="Times New Roman" panose="02020603050405020304" pitchFamily="18" charset="0"/>
              </a:rPr>
              <a:t>«Цифровое </a:t>
            </a:r>
            <a:r>
              <a:rPr lang="ru-RU" sz="1000" dirty="0">
                <a:solidFill>
                  <a:prstClr val="black"/>
                </a:solidFill>
                <a:latin typeface="Times New Roman" panose="02020603050405020304" pitchFamily="18" charset="0"/>
                <a:cs typeface="Times New Roman" panose="02020603050405020304" pitchFamily="18" charset="0"/>
              </a:rPr>
              <a:t>общество </a:t>
            </a:r>
            <a:r>
              <a:rPr lang="ru-RU" sz="1000" dirty="0" smtClean="0">
                <a:solidFill>
                  <a:prstClr val="black"/>
                </a:solidFill>
                <a:latin typeface="Times New Roman" panose="02020603050405020304" pitchFamily="18" charset="0"/>
                <a:cs typeface="Times New Roman" panose="02020603050405020304" pitchFamily="18" charset="0"/>
              </a:rPr>
              <a:t>Чувашии»</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8356728"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361504" y="3717442"/>
            <a:ext cx="576000" cy="29751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7</a:t>
            </a:r>
            <a:r>
              <a:rPr lang="ru-RU" sz="1200" dirty="0" smtClean="0">
                <a:solidFill>
                  <a:prstClr val="black"/>
                </a:solidFill>
                <a:latin typeface="Times New Roman" panose="02020603050405020304" pitchFamily="18" charset="0"/>
                <a:cs typeface="Times New Roman" panose="02020603050405020304" pitchFamily="18" charset="0"/>
              </a:rPr>
              <a:t>31,5</a:t>
            </a:r>
          </a:p>
        </p:txBody>
      </p:sp>
      <p:sp>
        <p:nvSpPr>
          <p:cNvPr id="22" name="Полилиния 21"/>
          <p:cNvSpPr/>
          <p:nvPr/>
        </p:nvSpPr>
        <p:spPr>
          <a:xfrm>
            <a:off x="8361504" y="4051671"/>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63,1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61504" y="6060946"/>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34,8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«Цифровое 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697307"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697307" y="3717442"/>
            <a:ext cx="576000" cy="29751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7</a:t>
            </a:r>
            <a:r>
              <a:rPr lang="ru-RU" sz="1200" dirty="0" smtClean="0">
                <a:solidFill>
                  <a:prstClr val="black"/>
                </a:solidFill>
                <a:latin typeface="Times New Roman" panose="02020603050405020304" pitchFamily="18" charset="0"/>
                <a:cs typeface="Times New Roman" panose="02020603050405020304" pitchFamily="18" charset="0"/>
              </a:rPr>
              <a:t>31,5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697307" y="4051671"/>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63,1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697307" y="6060946"/>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35,1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4950998" y="5702217"/>
            <a:ext cx="2703559" cy="314219"/>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Комплекс процессных мероприятий </a:t>
            </a:r>
            <a:r>
              <a:rPr lang="ru-RU" sz="1000" dirty="0" smtClean="0">
                <a:solidFill>
                  <a:prstClr val="black"/>
                </a:solidFill>
                <a:latin typeface="Times New Roman" panose="02020603050405020304" pitchFamily="18" charset="0"/>
                <a:cs typeface="Times New Roman" panose="02020603050405020304" pitchFamily="18" charset="0"/>
              </a:rPr>
              <a:t>««Массовые коммуникации»</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7307" y="5702448"/>
            <a:ext cx="576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192,1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61504" y="5702448"/>
            <a:ext cx="576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192,1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934130" y="4435812"/>
            <a:ext cx="2679452" cy="552593"/>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Региональный проект «Модернизация процессов предоставления региональных услуг с применением цифровых регламентов в автоматизированном виде»</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61504" y="4428645"/>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697307" y="4428645"/>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4932040" y="5019826"/>
            <a:ext cx="2679452" cy="311924"/>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Региональный проект «Создание цифровой экосистемы Чувашской </a:t>
            </a:r>
            <a:r>
              <a:rPr lang="ru-RU" sz="1000" dirty="0" smtClean="0">
                <a:solidFill>
                  <a:prstClr val="black"/>
                </a:solidFill>
                <a:latin typeface="Times New Roman" panose="02020603050405020304" pitchFamily="18" charset="0"/>
                <a:cs typeface="Times New Roman" panose="02020603050405020304" pitchFamily="18" charset="0"/>
              </a:rPr>
              <a:t>Республики»</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59414" y="5013176"/>
            <a:ext cx="576000" cy="313265"/>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145,2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695217" y="5013176"/>
            <a:ext cx="576000" cy="313265"/>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145,2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4957441" y="5356282"/>
            <a:ext cx="2703559" cy="314219"/>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Комплекс процессных мероприятий </a:t>
            </a:r>
            <a:r>
              <a:rPr lang="ru-RU" sz="1000" dirty="0" smtClean="0">
                <a:solidFill>
                  <a:prstClr val="black"/>
                </a:solidFill>
                <a:latin typeface="Times New Roman" panose="02020603050405020304" pitchFamily="18" charset="0"/>
                <a:cs typeface="Times New Roman" panose="02020603050405020304" pitchFamily="18" charset="0"/>
              </a:rPr>
              <a:t>«Развитие </a:t>
            </a:r>
            <a:r>
              <a:rPr lang="ru-RU" sz="1000" dirty="0">
                <a:solidFill>
                  <a:prstClr val="black"/>
                </a:solidFill>
                <a:latin typeface="Times New Roman" panose="02020603050405020304" pitchFamily="18" charset="0"/>
                <a:cs typeface="Times New Roman" panose="02020603050405020304" pitchFamily="18" charset="0"/>
              </a:rPr>
              <a:t>электронного </a:t>
            </a:r>
            <a:r>
              <a:rPr lang="ru-RU" sz="1000" dirty="0" smtClean="0">
                <a:solidFill>
                  <a:prstClr val="black"/>
                </a:solidFill>
                <a:latin typeface="Times New Roman" panose="02020603050405020304" pitchFamily="18" charset="0"/>
                <a:cs typeface="Times New Roman" panose="02020603050405020304" pitchFamily="18" charset="0"/>
              </a:rPr>
              <a:t>правительства»</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703750" y="5356513"/>
            <a:ext cx="576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540,7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67947" y="5356513"/>
            <a:ext cx="576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538,7</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04895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0328" y="1772816"/>
            <a:ext cx="3903032"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30328"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4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51732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43677" y="455525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74,3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4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351732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37392" y="455525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88,3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a:t>
            </a:r>
            <a:r>
              <a:rPr lang="ru-RU" sz="1400" b="1" dirty="0" smtClean="0">
                <a:solidFill>
                  <a:prstClr val="black"/>
                </a:solidFill>
                <a:latin typeface="Times New Roman" panose="02020603050405020304" pitchFamily="18" charset="0"/>
                <a:cs typeface="Times New Roman" panose="02020603050405020304" pitchFamily="18" charset="0"/>
              </a:rPr>
              <a:t>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6118" y="351732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55525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77,9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a:t>
            </a:r>
            <a:r>
              <a:rPr lang="ru-RU" sz="1400" b="1" dirty="0" smtClean="0">
                <a:solidFill>
                  <a:prstClr val="black"/>
                </a:solidFill>
                <a:latin typeface="Times New Roman" panose="02020603050405020304" pitchFamily="18" charset="0"/>
                <a:cs typeface="Times New Roman" panose="02020603050405020304" pitchFamily="18" charset="0"/>
              </a:rPr>
              <a:t>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351732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510580" y="455525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0067" y="351732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455525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1173" y="3495097"/>
            <a:ext cx="5001736" cy="7622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Число домашних хозяйств, имеющих широкополосный доступ к информационно-телекоммуникационной сети "Интернет", в расчете на 100 домашних </a:t>
            </a:r>
            <a:r>
              <a:rPr lang="ru-RU" sz="1400" dirty="0" smtClean="0">
                <a:solidFill>
                  <a:prstClr val="black"/>
                </a:solidFill>
                <a:latin typeface="Times New Roman" panose="02020603050405020304" pitchFamily="18" charset="0"/>
                <a:cs typeface="Times New Roman" panose="02020603050405020304" pitchFamily="18" charset="0"/>
              </a:rPr>
              <a:t>хозяйств</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1173" y="4603865"/>
            <a:ext cx="4993577" cy="6973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300" dirty="0">
                <a:solidFill>
                  <a:prstClr val="black"/>
                </a:solidFill>
                <a:latin typeface="Times New Roman" panose="02020603050405020304" pitchFamily="18" charset="0"/>
                <a:cs typeface="Times New Roman" panose="02020603050405020304" pitchFamily="18" charset="0"/>
              </a:rPr>
              <a:t>Достижение </a:t>
            </a:r>
            <a:r>
              <a:rPr lang="ru-RU" sz="1300" dirty="0" smtClean="0">
                <a:solidFill>
                  <a:prstClr val="black"/>
                </a:solidFill>
                <a:latin typeface="Times New Roman" panose="02020603050405020304" pitchFamily="18" charset="0"/>
                <a:cs typeface="Times New Roman" panose="02020603050405020304" pitchFamily="18" charset="0"/>
              </a:rPr>
              <a:t>«цифровой зрелости» </a:t>
            </a:r>
            <a:r>
              <a:rPr lang="ru-RU" sz="1300" dirty="0">
                <a:solidFill>
                  <a:prstClr val="black"/>
                </a:solidFill>
                <a:latin typeface="Times New Roman" panose="02020603050405020304" pitchFamily="18" charset="0"/>
                <a:cs typeface="Times New Roman" panose="02020603050405020304" pitchFamily="18" charset="0"/>
              </a:rPr>
              <a:t>ключевых отраслей экономики и социальной сферы, в том числе здравоохранения и образования, а также государственного управления Чувашской Республики</a:t>
            </a:r>
          </a:p>
        </p:txBody>
      </p:sp>
      <p:sp>
        <p:nvSpPr>
          <p:cNvPr id="11" name="Скругленный прямоугольник 10"/>
          <p:cNvSpPr/>
          <p:nvPr/>
        </p:nvSpPr>
        <p:spPr>
          <a:xfrm>
            <a:off x="72949" y="1577400"/>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64</a:t>
            </a:r>
            <a:endParaRPr lang="ru-RU" dirty="0">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954" y="909520"/>
            <a:ext cx="2211780" cy="1656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0250" y="2081329"/>
            <a:ext cx="1410072" cy="1390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smtClean="0">
                <a:solidFill>
                  <a:prstClr val="black"/>
                </a:solidFill>
                <a:effectLst/>
                <a:latin typeface="Times New Roman" panose="02020603050405020304" pitchFamily="18" charset="0"/>
                <a:cs typeface="Times New Roman" panose="02020603050405020304" pitchFamily="18" charset="0"/>
              </a:rPr>
              <a:t>«Цифровое </a:t>
            </a:r>
            <a:r>
              <a:rPr lang="ru-RU" sz="1800" dirty="0" smtClean="0">
                <a:solidFill>
                  <a:prstClr val="black"/>
                </a:solidFill>
                <a:effectLst/>
                <a:latin typeface="Times New Roman" panose="02020603050405020304" pitchFamily="18" charset="0"/>
                <a:cs typeface="Times New Roman" panose="02020603050405020304" pitchFamily="18" charset="0"/>
              </a:rPr>
              <a:t>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4209452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65</a:t>
            </a:fld>
            <a:endParaRPr lang="ru-RU" dirty="0">
              <a:solidFill>
                <a:prstClr val="black"/>
              </a:solidFill>
            </a:endParaRPr>
          </a:p>
        </p:txBody>
      </p:sp>
      <p:sp>
        <p:nvSpPr>
          <p:cNvPr id="7" name="TextBox 6"/>
          <p:cNvSpPr txBox="1"/>
          <p:nvPr/>
        </p:nvSpPr>
        <p:spPr>
          <a:xfrm>
            <a:off x="66836" y="2756120"/>
            <a:ext cx="3943811" cy="292388"/>
          </a:xfrm>
          <a:prstGeom prst="rect">
            <a:avLst/>
          </a:prstGeom>
          <a:noFill/>
        </p:spPr>
        <p:txBody>
          <a:bodyPr wrap="square" rtlCol="0">
            <a:spAutoFit/>
          </a:bodyPr>
          <a:lstStyle/>
          <a:p>
            <a:r>
              <a:rPr lang="ru-RU" sz="13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pic>
        <p:nvPicPr>
          <p:cNvPr id="10" name="Picture 2" descr="T:\Сектор финансирования\09a7768ed1d70c506897087c270a7b7a_640_480_c_thumb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7337" y="786940"/>
            <a:ext cx="1903085" cy="1724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a:solidFill>
                  <a:srgbClr val="4E67C8"/>
                </a:solidFill>
                <a:latin typeface="Trebuchet MS"/>
              </a:rPr>
              <a:t>Бюджет</a:t>
            </a:r>
          </a:p>
          <a:p>
            <a:pPr algn="ctr"/>
            <a:r>
              <a:rPr lang="ru-RU" sz="1300" b="1" i="1" dirty="0">
                <a:solidFill>
                  <a:srgbClr val="4E67C8"/>
                </a:solidFill>
                <a:latin typeface="Trebuchet MS"/>
              </a:rPr>
              <a:t>для граждан</a:t>
            </a:r>
          </a:p>
        </p:txBody>
      </p:sp>
      <p:sp>
        <p:nvSpPr>
          <p:cNvPr id="16" name="Скругленный прямоугольник 15"/>
          <p:cNvSpPr/>
          <p:nvPr/>
        </p:nvSpPr>
        <p:spPr>
          <a:xfrm>
            <a:off x="3903654" y="2713069"/>
            <a:ext cx="5123383" cy="2160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a:xfrm>
            <a:off x="4010648" y="2713070"/>
            <a:ext cx="4852474" cy="2160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ct val="35000"/>
              </a:spcAft>
            </a:pPr>
            <a:r>
              <a:rPr lang="ru-RU" sz="12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200" b="1" i="1" dirty="0" smtClean="0">
                <a:solidFill>
                  <a:prstClr val="black"/>
                </a:solidFill>
                <a:latin typeface="Times New Roman" panose="02020603050405020304" pitchFamily="18" charset="0"/>
                <a:cs typeface="Times New Roman" panose="02020603050405020304" pitchFamily="18" charset="0"/>
              </a:rPr>
              <a:t>структурных элементов </a:t>
            </a:r>
            <a:r>
              <a:rPr lang="ru-RU" sz="1200" b="1" i="1" dirty="0">
                <a:solidFill>
                  <a:prstClr val="black"/>
                </a:solidFill>
                <a:latin typeface="Times New Roman" panose="02020603050405020304" pitchFamily="18" charset="0"/>
                <a:cs typeface="Times New Roman" panose="02020603050405020304" pitchFamily="18" charset="0"/>
              </a:rPr>
              <a:t>в </a:t>
            </a:r>
            <a:r>
              <a:rPr lang="ru-RU" sz="1200" b="1" i="1" dirty="0" smtClean="0">
                <a:solidFill>
                  <a:prstClr val="black"/>
                </a:solidFill>
                <a:latin typeface="Times New Roman" panose="02020603050405020304" pitchFamily="18" charset="0"/>
                <a:cs typeface="Times New Roman" panose="02020603050405020304" pitchFamily="18" charset="0"/>
              </a:rPr>
              <a:t>2024 году, млн</a:t>
            </a:r>
            <a:r>
              <a:rPr lang="ru-RU" sz="1200" b="1" i="1" dirty="0">
                <a:solidFill>
                  <a:prstClr val="black"/>
                </a:solidFill>
                <a:latin typeface="Times New Roman" panose="02020603050405020304" pitchFamily="18" charset="0"/>
                <a:cs typeface="Times New Roman" panose="02020603050405020304" pitchFamily="18" charset="0"/>
              </a:rPr>
              <a:t>. руб.</a:t>
            </a:r>
          </a:p>
        </p:txBody>
      </p:sp>
      <p:sp>
        <p:nvSpPr>
          <p:cNvPr id="19" name="Скругленный прямоугольник 18"/>
          <p:cNvSpPr/>
          <p:nvPr/>
        </p:nvSpPr>
        <p:spPr>
          <a:xfrm>
            <a:off x="3903654" y="2950874"/>
            <a:ext cx="3829472" cy="216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1" name="Скругленный прямоугольник 30"/>
          <p:cNvSpPr/>
          <p:nvPr/>
        </p:nvSpPr>
        <p:spPr>
          <a:xfrm>
            <a:off x="7760063" y="2956026"/>
            <a:ext cx="603398" cy="24169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a:xfrm>
            <a:off x="7725890" y="2958366"/>
            <a:ext cx="638459" cy="216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План</a:t>
            </a:r>
          </a:p>
        </p:txBody>
      </p:sp>
      <p:sp>
        <p:nvSpPr>
          <p:cNvPr id="34" name="Скругленный прямоугольник 33"/>
          <p:cNvSpPr/>
          <p:nvPr/>
        </p:nvSpPr>
        <p:spPr>
          <a:xfrm>
            <a:off x="8375344" y="2960976"/>
            <a:ext cx="661152" cy="25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8391069" y="2956987"/>
            <a:ext cx="617634" cy="216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Факт</a:t>
            </a:r>
          </a:p>
        </p:txBody>
      </p:sp>
      <p:graphicFrame>
        <p:nvGraphicFramePr>
          <p:cNvPr id="51" name="Диаграмма 50"/>
          <p:cNvGraphicFramePr>
            <a:graphicFrameLocks/>
          </p:cNvGraphicFramePr>
          <p:nvPr>
            <p:extLst>
              <p:ext uri="{D42A27DB-BD31-4B8C-83A1-F6EECF244321}">
                <p14:modId xmlns:p14="http://schemas.microsoft.com/office/powerpoint/2010/main" val="3346667773"/>
              </p:ext>
            </p:extLst>
          </p:nvPr>
        </p:nvGraphicFramePr>
        <p:xfrm>
          <a:off x="130789" y="3159723"/>
          <a:ext cx="3649124" cy="3304784"/>
        </p:xfrm>
        <a:graphic>
          <a:graphicData uri="http://schemas.openxmlformats.org/drawingml/2006/chart">
            <c:chart xmlns:c="http://schemas.openxmlformats.org/drawingml/2006/chart" xmlns:r="http://schemas.openxmlformats.org/officeDocument/2006/relationships" r:id="rId4"/>
          </a:graphicData>
        </a:graphic>
      </p:graphicFrame>
      <p:sp>
        <p:nvSpPr>
          <p:cNvPr id="54" name="Скругленный прямоугольник 53"/>
          <p:cNvSpPr/>
          <p:nvPr/>
        </p:nvSpPr>
        <p:spPr>
          <a:xfrm>
            <a:off x="28014" y="692696"/>
            <a:ext cx="7035251" cy="190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b="1" i="1" dirty="0" smtClean="0">
                <a:solidFill>
                  <a:prstClr val="black"/>
                </a:solidFill>
                <a:latin typeface="Times New Roman" panose="02020603050405020304" pitchFamily="18" charset="0"/>
                <a:cs typeface="Times New Roman" panose="02020603050405020304" pitchFamily="18" charset="0"/>
              </a:rPr>
              <a:t>Цели </a:t>
            </a:r>
            <a:r>
              <a:rPr lang="ru-RU" sz="1000" b="1" i="1" dirty="0">
                <a:solidFill>
                  <a:prstClr val="black"/>
                </a:solidFill>
                <a:latin typeface="Times New Roman" panose="02020603050405020304" pitchFamily="18" charset="0"/>
                <a:cs typeface="Times New Roman" panose="02020603050405020304" pitchFamily="18" charset="0"/>
              </a:rPr>
              <a:t>программы:</a:t>
            </a:r>
            <a:r>
              <a:rPr lang="ru-RU" sz="10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000" dirty="0">
                <a:solidFill>
                  <a:prstClr val="black"/>
                </a:solidFill>
                <a:latin typeface="Times New Roman" panose="02020603050405020304" pitchFamily="18" charset="0"/>
                <a:cs typeface="Times New Roman" panose="02020603050405020304" pitchFamily="18" charset="0"/>
              </a:rPr>
              <a:t>увеличение протяженности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состоянии;</a:t>
            </a:r>
          </a:p>
          <a:p>
            <a:pPr marL="285750" indent="-285750" algn="just">
              <a:buFont typeface="Wingdings" panose="05000000000000000000" pitchFamily="2" charset="2"/>
              <a:buChar char="v"/>
            </a:pPr>
            <a:r>
              <a:rPr lang="ru-RU" sz="1000" dirty="0" smtClean="0">
                <a:solidFill>
                  <a:prstClr val="black"/>
                </a:solidFill>
                <a:latin typeface="Times New Roman" panose="02020603050405020304" pitchFamily="18" charset="0"/>
                <a:cs typeface="Times New Roman" panose="02020603050405020304" pitchFamily="18" charset="0"/>
              </a:rPr>
              <a:t>повышение </a:t>
            </a:r>
            <a:r>
              <a:rPr lang="ru-RU" sz="1000" dirty="0">
                <a:solidFill>
                  <a:prstClr val="black"/>
                </a:solidFill>
                <a:latin typeface="Times New Roman" panose="02020603050405020304" pitchFamily="18" charset="0"/>
                <a:cs typeface="Times New Roman" panose="02020603050405020304" pitchFamily="18" charset="0"/>
              </a:rPr>
              <a:t>доступности и качества услуг транспортного комплекса;</a:t>
            </a:r>
          </a:p>
          <a:p>
            <a:pPr marL="285750" indent="-285750" algn="just">
              <a:buFont typeface="Wingdings" panose="05000000000000000000" pitchFamily="2" charset="2"/>
              <a:buChar char="v"/>
            </a:pPr>
            <a:r>
              <a:rPr lang="ru-RU" sz="1000" dirty="0">
                <a:solidFill>
                  <a:prstClr val="black"/>
                </a:solidFill>
                <a:latin typeface="Times New Roman" panose="02020603050405020304" pitchFamily="18" charset="0"/>
                <a:cs typeface="Times New Roman" panose="02020603050405020304" pitchFamily="18" charset="0"/>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p>
          <a:p>
            <a:pPr marL="285750" indent="-285750" algn="just">
              <a:buFont typeface="Wingdings" panose="05000000000000000000" pitchFamily="2" charset="2"/>
              <a:buChar char="v"/>
            </a:pPr>
            <a:r>
              <a:rPr lang="ru-RU" sz="1000" dirty="0">
                <a:solidFill>
                  <a:prstClr val="black"/>
                </a:solidFill>
                <a:latin typeface="Times New Roman" panose="02020603050405020304" pitchFamily="18" charset="0"/>
                <a:cs typeface="Times New Roman" panose="02020603050405020304" pitchFamily="18" charset="0"/>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p>
          <a:p>
            <a:pPr marL="285750" indent="-285750" algn="just">
              <a:buFont typeface="Wingdings" panose="05000000000000000000" pitchFamily="2" charset="2"/>
              <a:buChar char="v"/>
            </a:pPr>
            <a:r>
              <a:rPr lang="ru-RU" sz="1000" dirty="0">
                <a:solidFill>
                  <a:prstClr val="black"/>
                </a:solidFill>
                <a:latin typeface="Times New Roman" panose="02020603050405020304" pitchFamily="18" charset="0"/>
                <a:cs typeface="Times New Roman" panose="02020603050405020304" pitchFamily="18" charset="0"/>
              </a:rPr>
              <a:t>увеличение количества пассажиров, перевезенных автомобильным транспортом общего пользования и наземным электрическим транспортом;</a:t>
            </a:r>
          </a:p>
          <a:p>
            <a:pPr marL="285750" indent="-285750" algn="just">
              <a:buFont typeface="Wingdings" panose="05000000000000000000" pitchFamily="2" charset="2"/>
              <a:buChar char="v"/>
            </a:pPr>
            <a:r>
              <a:rPr lang="ru-RU" sz="1000" dirty="0" smtClean="0">
                <a:solidFill>
                  <a:prstClr val="black"/>
                </a:solidFill>
                <a:latin typeface="Times New Roman" panose="02020603050405020304" pitchFamily="18" charset="0"/>
                <a:cs typeface="Times New Roman" panose="02020603050405020304" pitchFamily="18" charset="0"/>
              </a:rPr>
              <a:t>увеличение </a:t>
            </a:r>
            <a:r>
              <a:rPr lang="ru-RU" sz="1000" dirty="0">
                <a:solidFill>
                  <a:prstClr val="black"/>
                </a:solidFill>
                <a:latin typeface="Times New Roman" panose="02020603050405020304" pitchFamily="18" charset="0"/>
                <a:cs typeface="Times New Roman" panose="02020603050405020304" pitchFamily="18" charset="0"/>
              </a:rPr>
              <a:t>численности парка транспортных средств, работающих на </a:t>
            </a:r>
            <a:r>
              <a:rPr lang="ru-RU" sz="1000" dirty="0" smtClean="0">
                <a:solidFill>
                  <a:prstClr val="black"/>
                </a:solidFill>
                <a:latin typeface="Times New Roman" panose="02020603050405020304" pitchFamily="18" charset="0"/>
                <a:cs typeface="Times New Roman" panose="02020603050405020304" pitchFamily="18" charset="0"/>
              </a:rPr>
              <a:t>компримированном природном газе</a:t>
            </a:r>
          </a:p>
        </p:txBody>
      </p:sp>
      <p:sp>
        <p:nvSpPr>
          <p:cNvPr id="59" name="Скругленный прямоугольник 58"/>
          <p:cNvSpPr/>
          <p:nvPr/>
        </p:nvSpPr>
        <p:spPr>
          <a:xfrm>
            <a:off x="3910133" y="3390102"/>
            <a:ext cx="3814719"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a:solidFill>
                  <a:schemeClr val="tx1"/>
                </a:solidFill>
                <a:latin typeface="Times New Roman" panose="02020603050405020304" pitchFamily="18" charset="0"/>
                <a:cs typeface="Times New Roman" panose="02020603050405020304" pitchFamily="18" charset="0"/>
              </a:rPr>
              <a:t>Региональный </a:t>
            </a:r>
            <a:r>
              <a:rPr lang="ru-RU" sz="850" dirty="0" smtClean="0">
                <a:solidFill>
                  <a:schemeClr val="tx1"/>
                </a:solidFill>
                <a:latin typeface="Times New Roman" panose="02020603050405020304" pitchFamily="18" charset="0"/>
                <a:cs typeface="Times New Roman" panose="02020603050405020304" pitchFamily="18" charset="0"/>
              </a:rPr>
              <a:t>проект «Общесистемные </a:t>
            </a:r>
            <a:r>
              <a:rPr lang="ru-RU" sz="850" dirty="0">
                <a:solidFill>
                  <a:schemeClr val="tx1"/>
                </a:solidFill>
                <a:latin typeface="Times New Roman" panose="02020603050405020304" pitchFamily="18" charset="0"/>
                <a:cs typeface="Times New Roman" panose="02020603050405020304" pitchFamily="18" charset="0"/>
              </a:rPr>
              <a:t>меры развития дорожного </a:t>
            </a:r>
            <a:r>
              <a:rPr lang="ru-RU" sz="850" dirty="0" smtClean="0">
                <a:solidFill>
                  <a:schemeClr val="tx1"/>
                </a:solidFill>
                <a:latin typeface="Times New Roman" panose="02020603050405020304" pitchFamily="18" charset="0"/>
                <a:cs typeface="Times New Roman" panose="02020603050405020304" pitchFamily="18" charset="0"/>
              </a:rPr>
              <a:t>хозяйства»</a:t>
            </a:r>
            <a:endParaRPr lang="ru-RU" sz="850" b="0" dirty="0">
              <a:effectLst/>
            </a:endParaRPr>
          </a:p>
        </p:txBody>
      </p:sp>
      <p:sp>
        <p:nvSpPr>
          <p:cNvPr id="60" name="Скругленный прямоугольник 59"/>
          <p:cNvSpPr/>
          <p:nvPr/>
        </p:nvSpPr>
        <p:spPr>
          <a:xfrm>
            <a:off x="7749455" y="3403209"/>
            <a:ext cx="617634"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623,7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8409403" y="3397820"/>
            <a:ext cx="617634"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619,6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4" name="Скругленный прямоугольник 43"/>
          <p:cNvSpPr/>
          <p:nvPr/>
        </p:nvSpPr>
        <p:spPr>
          <a:xfrm>
            <a:off x="3910133" y="3567228"/>
            <a:ext cx="3814719"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Региональный </a:t>
            </a:r>
            <a:r>
              <a:rPr lang="ru-RU" sz="850" dirty="0">
                <a:solidFill>
                  <a:schemeClr val="tx1"/>
                </a:solidFill>
                <a:latin typeface="Times New Roman" panose="02020603050405020304" pitchFamily="18" charset="0"/>
                <a:cs typeface="Times New Roman" panose="02020603050405020304" pitchFamily="18" charset="0"/>
              </a:rPr>
              <a:t>проект </a:t>
            </a:r>
            <a:r>
              <a:rPr lang="ru-RU" sz="850" dirty="0" smtClean="0">
                <a:solidFill>
                  <a:schemeClr val="tx1"/>
                </a:solidFill>
                <a:latin typeface="Times New Roman" panose="02020603050405020304" pitchFamily="18" charset="0"/>
                <a:cs typeface="Times New Roman" panose="02020603050405020304" pitchFamily="18" charset="0"/>
              </a:rPr>
              <a:t>«Безопасность </a:t>
            </a:r>
            <a:r>
              <a:rPr lang="ru-RU" sz="850" dirty="0">
                <a:solidFill>
                  <a:schemeClr val="tx1"/>
                </a:solidFill>
                <a:latin typeface="Times New Roman" panose="02020603050405020304" pitchFamily="18" charset="0"/>
                <a:cs typeface="Times New Roman" panose="02020603050405020304" pitchFamily="18" charset="0"/>
              </a:rPr>
              <a:t>дорожного </a:t>
            </a:r>
            <a:r>
              <a:rPr lang="ru-RU" sz="850" dirty="0" smtClean="0">
                <a:solidFill>
                  <a:schemeClr val="tx1"/>
                </a:solidFill>
                <a:latin typeface="Times New Roman" panose="02020603050405020304" pitchFamily="18" charset="0"/>
                <a:cs typeface="Times New Roman" panose="02020603050405020304" pitchFamily="18" charset="0"/>
              </a:rPr>
              <a:t>движения»</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7760063" y="3584892"/>
            <a:ext cx="617634"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6,6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6" name="Скругленный прямоугольник 45"/>
          <p:cNvSpPr/>
          <p:nvPr/>
        </p:nvSpPr>
        <p:spPr>
          <a:xfrm>
            <a:off x="8409403" y="3579992"/>
            <a:ext cx="617634"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6,6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8" name="Скругленный прямоугольник 77"/>
          <p:cNvSpPr/>
          <p:nvPr/>
        </p:nvSpPr>
        <p:spPr>
          <a:xfrm>
            <a:off x="3910133" y="3744354"/>
            <a:ext cx="3814719" cy="2385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a:solidFill>
                  <a:schemeClr val="tx1"/>
                </a:solidFill>
                <a:latin typeface="Times New Roman" panose="02020603050405020304" pitchFamily="18" charset="0"/>
                <a:cs typeface="Times New Roman" panose="02020603050405020304" pitchFamily="18" charset="0"/>
              </a:rPr>
              <a:t>Региональный проект </a:t>
            </a:r>
            <a:r>
              <a:rPr lang="ru-RU" sz="850" dirty="0" smtClean="0">
                <a:solidFill>
                  <a:schemeClr val="tx1"/>
                </a:solidFill>
                <a:latin typeface="Times New Roman" panose="02020603050405020304" pitchFamily="18" charset="0"/>
                <a:cs typeface="Times New Roman" panose="02020603050405020304" pitchFamily="18" charset="0"/>
              </a:rPr>
              <a:t>«Расширение </a:t>
            </a:r>
            <a:r>
              <a:rPr lang="ru-RU" sz="850" dirty="0">
                <a:solidFill>
                  <a:schemeClr val="tx1"/>
                </a:solidFill>
                <a:latin typeface="Times New Roman" panose="02020603050405020304" pitchFamily="18" charset="0"/>
                <a:cs typeface="Times New Roman" panose="02020603050405020304" pitchFamily="18" charset="0"/>
              </a:rPr>
              <a:t>использования природного газа в качестве моторного </a:t>
            </a:r>
            <a:r>
              <a:rPr lang="ru-RU" sz="850" dirty="0" smtClean="0">
                <a:solidFill>
                  <a:schemeClr val="tx1"/>
                </a:solidFill>
                <a:latin typeface="Times New Roman" panose="02020603050405020304" pitchFamily="18" charset="0"/>
                <a:cs typeface="Times New Roman" panose="02020603050405020304" pitchFamily="18" charset="0"/>
              </a:rPr>
              <a:t>топлива»</a:t>
            </a:r>
            <a:endParaRPr lang="ru-RU" sz="850" b="0" dirty="0">
              <a:solidFill>
                <a:schemeClr val="tx1"/>
              </a:solidFill>
              <a:effectLst/>
              <a:latin typeface="Times New Roman" panose="02020603050405020304" pitchFamily="18" charset="0"/>
              <a:cs typeface="Times New Roman" panose="02020603050405020304" pitchFamily="18" charset="0"/>
            </a:endParaRPr>
          </a:p>
        </p:txBody>
      </p:sp>
      <p:sp>
        <p:nvSpPr>
          <p:cNvPr id="79" name="Скругленный прямоугольник 78"/>
          <p:cNvSpPr/>
          <p:nvPr/>
        </p:nvSpPr>
        <p:spPr>
          <a:xfrm>
            <a:off x="7762178" y="3753264"/>
            <a:ext cx="617634" cy="216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3,1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0" name="Скругленный прямоугольник 79"/>
          <p:cNvSpPr/>
          <p:nvPr/>
        </p:nvSpPr>
        <p:spPr>
          <a:xfrm>
            <a:off x="8425521" y="3748853"/>
            <a:ext cx="617634" cy="216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2,5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1" name="Скругленный прямоугольник 80"/>
          <p:cNvSpPr/>
          <p:nvPr/>
        </p:nvSpPr>
        <p:spPr>
          <a:xfrm>
            <a:off x="3926507" y="4016036"/>
            <a:ext cx="3781971" cy="2168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a:solidFill>
                  <a:schemeClr val="tx1"/>
                </a:solidFill>
                <a:latin typeface="Times New Roman" panose="02020603050405020304" pitchFamily="18" charset="0"/>
                <a:cs typeface="Times New Roman" panose="02020603050405020304" pitchFamily="18" charset="0"/>
              </a:rPr>
              <a:t>Ведомственный проект </a:t>
            </a:r>
            <a:r>
              <a:rPr lang="ru-RU" sz="850" dirty="0" smtClean="0">
                <a:solidFill>
                  <a:schemeClr val="tx1"/>
                </a:solidFill>
                <a:latin typeface="Times New Roman" panose="02020603050405020304" pitchFamily="18" charset="0"/>
                <a:cs typeface="Times New Roman" panose="02020603050405020304" pitchFamily="18" charset="0"/>
              </a:rPr>
              <a:t>«Содействие </a:t>
            </a:r>
            <a:r>
              <a:rPr lang="ru-RU" sz="850" dirty="0">
                <a:solidFill>
                  <a:schemeClr val="tx1"/>
                </a:solidFill>
                <a:latin typeface="Times New Roman" panose="02020603050405020304" pitchFamily="18" charset="0"/>
                <a:cs typeface="Times New Roman" panose="02020603050405020304" pitchFamily="18" charset="0"/>
              </a:rPr>
              <a:t>развитию </a:t>
            </a:r>
            <a:r>
              <a:rPr lang="ru-RU" sz="850" dirty="0" smtClean="0">
                <a:solidFill>
                  <a:schemeClr val="tx1"/>
                </a:solidFill>
                <a:latin typeface="Times New Roman" panose="02020603050405020304" pitchFamily="18" charset="0"/>
                <a:cs typeface="Times New Roman" panose="02020603050405020304" pitchFamily="18" charset="0"/>
              </a:rPr>
              <a:t>автодорог </a:t>
            </a:r>
            <a:r>
              <a:rPr lang="ru-RU" sz="850" dirty="0">
                <a:solidFill>
                  <a:schemeClr val="tx1"/>
                </a:solidFill>
                <a:latin typeface="Times New Roman" panose="02020603050405020304" pitchFamily="18" charset="0"/>
                <a:cs typeface="Times New Roman" panose="02020603050405020304" pitchFamily="18" charset="0"/>
              </a:rPr>
              <a:t>общего пользования местного </a:t>
            </a:r>
            <a:r>
              <a:rPr lang="ru-RU" sz="850" dirty="0" smtClean="0">
                <a:solidFill>
                  <a:schemeClr val="tx1"/>
                </a:solidFill>
                <a:latin typeface="Times New Roman" panose="02020603050405020304" pitchFamily="18" charset="0"/>
                <a:cs typeface="Times New Roman" panose="02020603050405020304" pitchFamily="18" charset="0"/>
              </a:rPr>
              <a:t>значения»</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82" name="Скругленный прямоугольник 81"/>
          <p:cNvSpPr/>
          <p:nvPr/>
        </p:nvSpPr>
        <p:spPr>
          <a:xfrm>
            <a:off x="7756232" y="4008986"/>
            <a:ext cx="617634" cy="2168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1 576,2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8409403" y="4005064"/>
            <a:ext cx="617634" cy="2168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1 576,1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4" name="Скругленный прямоугольник 83"/>
          <p:cNvSpPr/>
          <p:nvPr/>
        </p:nvSpPr>
        <p:spPr>
          <a:xfrm>
            <a:off x="3926507" y="4266031"/>
            <a:ext cx="3781970" cy="2168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Ведомственный </a:t>
            </a:r>
            <a:r>
              <a:rPr lang="ru-RU" sz="850" dirty="0">
                <a:solidFill>
                  <a:schemeClr val="tx1"/>
                </a:solidFill>
                <a:latin typeface="Times New Roman" panose="02020603050405020304" pitchFamily="18" charset="0"/>
                <a:cs typeface="Times New Roman" panose="02020603050405020304" pitchFamily="18" charset="0"/>
              </a:rPr>
              <a:t>проект </a:t>
            </a:r>
            <a:r>
              <a:rPr lang="ru-RU" sz="850" dirty="0" smtClean="0">
                <a:solidFill>
                  <a:schemeClr val="tx1"/>
                </a:solidFill>
                <a:latin typeface="Times New Roman" panose="02020603050405020304" pitchFamily="18" charset="0"/>
                <a:cs typeface="Times New Roman" panose="02020603050405020304" pitchFamily="18" charset="0"/>
              </a:rPr>
              <a:t>«Развитие автодорог </a:t>
            </a:r>
            <a:r>
              <a:rPr lang="ru-RU" sz="850" dirty="0">
                <a:solidFill>
                  <a:schemeClr val="tx1"/>
                </a:solidFill>
                <a:latin typeface="Times New Roman" panose="02020603050405020304" pitchFamily="18" charset="0"/>
                <a:cs typeface="Times New Roman" panose="02020603050405020304" pitchFamily="18" charset="0"/>
              </a:rPr>
              <a:t>общего пользования регионального </a:t>
            </a:r>
            <a:r>
              <a:rPr lang="ru-RU" sz="850" dirty="0" smtClean="0">
                <a:solidFill>
                  <a:schemeClr val="tx1"/>
                </a:solidFill>
                <a:latin typeface="Times New Roman" panose="02020603050405020304" pitchFamily="18" charset="0"/>
                <a:cs typeface="Times New Roman" panose="02020603050405020304" pitchFamily="18" charset="0"/>
              </a:rPr>
              <a:t>или межмуниципального значения»</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87" name="Скругленный прямоугольник 86"/>
          <p:cNvSpPr/>
          <p:nvPr/>
        </p:nvSpPr>
        <p:spPr>
          <a:xfrm>
            <a:off x="7752048" y="4263538"/>
            <a:ext cx="617634" cy="2174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1 360,9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90" name="Скругленный прямоугольник 89"/>
          <p:cNvSpPr/>
          <p:nvPr/>
        </p:nvSpPr>
        <p:spPr>
          <a:xfrm>
            <a:off x="8425521" y="4260105"/>
            <a:ext cx="617634" cy="2174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1 359,4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3916739" y="4516026"/>
            <a:ext cx="3801506" cy="2385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Ведомственный </a:t>
            </a:r>
            <a:r>
              <a:rPr lang="ru-RU" sz="850" dirty="0">
                <a:solidFill>
                  <a:schemeClr val="tx1"/>
                </a:solidFill>
                <a:latin typeface="Times New Roman" panose="02020603050405020304" pitchFamily="18" charset="0"/>
                <a:cs typeface="Times New Roman" panose="02020603050405020304" pitchFamily="18" charset="0"/>
              </a:rPr>
              <a:t>проект «Строительство, реконструкция объектов транспортной </a:t>
            </a:r>
            <a:r>
              <a:rPr lang="ru-RU" sz="850" dirty="0" smtClean="0">
                <a:solidFill>
                  <a:schemeClr val="tx1"/>
                </a:solidFill>
                <a:latin typeface="Times New Roman" panose="02020603050405020304" pitchFamily="18" charset="0"/>
                <a:cs typeface="Times New Roman" panose="02020603050405020304" pitchFamily="18" charset="0"/>
              </a:rPr>
              <a:t>инфраструктуры»</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38" name="Скругленный прямоугольник 37"/>
          <p:cNvSpPr/>
          <p:nvPr/>
        </p:nvSpPr>
        <p:spPr>
          <a:xfrm>
            <a:off x="7770790" y="4518625"/>
            <a:ext cx="617634" cy="2290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3,0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9" name="Скругленный прямоугольник 38"/>
          <p:cNvSpPr/>
          <p:nvPr/>
        </p:nvSpPr>
        <p:spPr>
          <a:xfrm>
            <a:off x="8444263" y="4515681"/>
            <a:ext cx="617634" cy="2290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3,0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3916739" y="4787708"/>
            <a:ext cx="3801506" cy="26241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Комплекс </a:t>
            </a:r>
            <a:r>
              <a:rPr lang="ru-RU" sz="850" dirty="0">
                <a:solidFill>
                  <a:schemeClr val="tx1"/>
                </a:solidFill>
                <a:latin typeface="Times New Roman" panose="02020603050405020304" pitchFamily="18" charset="0"/>
                <a:cs typeface="Times New Roman" panose="02020603050405020304" pitchFamily="18" charset="0"/>
              </a:rPr>
              <a:t>процессных мероприятий </a:t>
            </a:r>
            <a:r>
              <a:rPr lang="ru-RU" sz="850" dirty="0" smtClean="0">
                <a:solidFill>
                  <a:schemeClr val="tx1"/>
                </a:solidFill>
                <a:latin typeface="Times New Roman" panose="02020603050405020304" pitchFamily="18" charset="0"/>
                <a:cs typeface="Times New Roman" panose="02020603050405020304" pitchFamily="18" charset="0"/>
              </a:rPr>
              <a:t>«Развитие </a:t>
            </a:r>
            <a:r>
              <a:rPr lang="ru-RU" sz="850" dirty="0">
                <a:solidFill>
                  <a:schemeClr val="tx1"/>
                </a:solidFill>
                <a:latin typeface="Times New Roman" panose="02020603050405020304" pitchFamily="18" charset="0"/>
                <a:cs typeface="Times New Roman" panose="02020603050405020304" pitchFamily="18" charset="0"/>
              </a:rPr>
              <a:t>автомобильного и городского электрического </a:t>
            </a:r>
            <a:r>
              <a:rPr lang="ru-RU" sz="850" dirty="0" smtClean="0">
                <a:solidFill>
                  <a:schemeClr val="tx1"/>
                </a:solidFill>
                <a:latin typeface="Times New Roman" panose="02020603050405020304" pitchFamily="18" charset="0"/>
                <a:cs typeface="Times New Roman" panose="02020603050405020304" pitchFamily="18" charset="0"/>
              </a:rPr>
              <a:t>транспорта»</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42" name="Скругленный прямоугольник 41"/>
          <p:cNvSpPr/>
          <p:nvPr/>
        </p:nvSpPr>
        <p:spPr>
          <a:xfrm>
            <a:off x="7770790" y="4785399"/>
            <a:ext cx="617634" cy="27641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1 174,5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8444263" y="4782944"/>
            <a:ext cx="617634" cy="27641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1 149,8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7" name="Скругленный прямоугольник 46"/>
          <p:cNvSpPr/>
          <p:nvPr/>
        </p:nvSpPr>
        <p:spPr>
          <a:xfrm>
            <a:off x="3919212" y="5083246"/>
            <a:ext cx="3796561" cy="21687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Комплекс </a:t>
            </a:r>
            <a:r>
              <a:rPr lang="ru-RU" sz="850" dirty="0">
                <a:solidFill>
                  <a:schemeClr val="tx1"/>
                </a:solidFill>
                <a:latin typeface="Times New Roman" panose="02020603050405020304" pitchFamily="18" charset="0"/>
                <a:cs typeface="Times New Roman" panose="02020603050405020304" pitchFamily="18" charset="0"/>
              </a:rPr>
              <a:t>процессных мероприятий </a:t>
            </a:r>
            <a:r>
              <a:rPr lang="ru-RU" sz="850" dirty="0" smtClean="0">
                <a:solidFill>
                  <a:schemeClr val="tx1"/>
                </a:solidFill>
                <a:latin typeface="Times New Roman" panose="02020603050405020304" pitchFamily="18" charset="0"/>
                <a:cs typeface="Times New Roman" panose="02020603050405020304" pitchFamily="18" charset="0"/>
              </a:rPr>
              <a:t>«Развитие </a:t>
            </a:r>
            <a:r>
              <a:rPr lang="ru-RU" sz="850" dirty="0">
                <a:solidFill>
                  <a:schemeClr val="tx1"/>
                </a:solidFill>
                <a:latin typeface="Times New Roman" panose="02020603050405020304" pitchFamily="18" charset="0"/>
                <a:cs typeface="Times New Roman" panose="02020603050405020304" pitchFamily="18" charset="0"/>
              </a:rPr>
              <a:t>регионального </a:t>
            </a:r>
            <a:r>
              <a:rPr lang="ru-RU" sz="850" dirty="0" smtClean="0">
                <a:solidFill>
                  <a:schemeClr val="tx1"/>
                </a:solidFill>
                <a:latin typeface="Times New Roman" panose="02020603050405020304" pitchFamily="18" charset="0"/>
                <a:cs typeface="Times New Roman" panose="02020603050405020304" pitchFamily="18" charset="0"/>
              </a:rPr>
              <a:t>авиасообщения»</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48" name="Скругленный прямоугольник 47"/>
          <p:cNvSpPr/>
          <p:nvPr/>
        </p:nvSpPr>
        <p:spPr>
          <a:xfrm>
            <a:off x="7766046" y="5099492"/>
            <a:ext cx="617634" cy="2082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67,7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8439519" y="5097526"/>
            <a:ext cx="617634" cy="2082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67,7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0" name="Скругленный прямоугольник 49"/>
          <p:cNvSpPr/>
          <p:nvPr/>
        </p:nvSpPr>
        <p:spPr>
          <a:xfrm>
            <a:off x="3919212" y="5333243"/>
            <a:ext cx="3796561" cy="2168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Комплекс </a:t>
            </a:r>
            <a:r>
              <a:rPr lang="ru-RU" sz="850" dirty="0">
                <a:solidFill>
                  <a:schemeClr val="tx1"/>
                </a:solidFill>
                <a:latin typeface="Times New Roman" panose="02020603050405020304" pitchFamily="18" charset="0"/>
                <a:cs typeface="Times New Roman" panose="02020603050405020304" pitchFamily="18" charset="0"/>
              </a:rPr>
              <a:t>процессных мероприятий </a:t>
            </a:r>
            <a:r>
              <a:rPr lang="ru-RU" sz="850" dirty="0" smtClean="0">
                <a:solidFill>
                  <a:schemeClr val="tx1"/>
                </a:solidFill>
                <a:latin typeface="Times New Roman" panose="02020603050405020304" pitchFamily="18" charset="0"/>
                <a:cs typeface="Times New Roman" panose="02020603050405020304" pitchFamily="18" charset="0"/>
              </a:rPr>
              <a:t>«Государственная </a:t>
            </a:r>
            <a:r>
              <a:rPr lang="ru-RU" sz="850" dirty="0">
                <a:solidFill>
                  <a:schemeClr val="tx1"/>
                </a:solidFill>
                <a:latin typeface="Times New Roman" panose="02020603050405020304" pitchFamily="18" charset="0"/>
                <a:cs typeface="Times New Roman" panose="02020603050405020304" pitchFamily="18" charset="0"/>
              </a:rPr>
              <a:t>поддержка железнодорожного </a:t>
            </a:r>
            <a:r>
              <a:rPr lang="ru-RU" sz="850" dirty="0" smtClean="0">
                <a:solidFill>
                  <a:schemeClr val="tx1"/>
                </a:solidFill>
                <a:latin typeface="Times New Roman" panose="02020603050405020304" pitchFamily="18" charset="0"/>
                <a:cs typeface="Times New Roman" panose="02020603050405020304" pitchFamily="18" charset="0"/>
              </a:rPr>
              <a:t>транспорта»</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52" name="Скругленный прямоугольник 51"/>
          <p:cNvSpPr/>
          <p:nvPr/>
        </p:nvSpPr>
        <p:spPr>
          <a:xfrm>
            <a:off x="7766046" y="5345440"/>
            <a:ext cx="617634" cy="2031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91,3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8439519" y="5343963"/>
            <a:ext cx="617634" cy="2031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91,3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5" name="Скругленный прямоугольник 54"/>
          <p:cNvSpPr/>
          <p:nvPr/>
        </p:nvSpPr>
        <p:spPr>
          <a:xfrm>
            <a:off x="3919212" y="5583238"/>
            <a:ext cx="3796561" cy="2385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Комплекс </a:t>
            </a:r>
            <a:r>
              <a:rPr lang="ru-RU" sz="850" dirty="0">
                <a:solidFill>
                  <a:schemeClr val="tx1"/>
                </a:solidFill>
                <a:latin typeface="Times New Roman" panose="02020603050405020304" pitchFamily="18" charset="0"/>
                <a:cs typeface="Times New Roman" panose="02020603050405020304" pitchFamily="18" charset="0"/>
              </a:rPr>
              <a:t>процессных мероприятий «Организация перевозок пассажиров внутренним водным транспортом по регулярным </a:t>
            </a:r>
            <a:r>
              <a:rPr lang="ru-RU" sz="850" dirty="0" smtClean="0">
                <a:solidFill>
                  <a:schemeClr val="tx1"/>
                </a:solidFill>
                <a:latin typeface="Times New Roman" panose="02020603050405020304" pitchFamily="18" charset="0"/>
                <a:cs typeface="Times New Roman" panose="02020603050405020304" pitchFamily="18" charset="0"/>
              </a:rPr>
              <a:t>маршрутам»</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56" name="Скругленный прямоугольник 55"/>
          <p:cNvSpPr/>
          <p:nvPr/>
        </p:nvSpPr>
        <p:spPr>
          <a:xfrm>
            <a:off x="7750521" y="5586223"/>
            <a:ext cx="617634" cy="24644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21,3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2" name="Скругленный прямоугольник 61"/>
          <p:cNvSpPr/>
          <p:nvPr/>
        </p:nvSpPr>
        <p:spPr>
          <a:xfrm>
            <a:off x="8423994" y="5585235"/>
            <a:ext cx="617634" cy="24644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17,7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3" name="Скругленный прямоугольник 62"/>
          <p:cNvSpPr/>
          <p:nvPr/>
        </p:nvSpPr>
        <p:spPr>
          <a:xfrm>
            <a:off x="3919212" y="5854920"/>
            <a:ext cx="3796561" cy="34927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Комплекс </a:t>
            </a:r>
            <a:r>
              <a:rPr lang="ru-RU" sz="850" dirty="0">
                <a:solidFill>
                  <a:schemeClr val="tx1"/>
                </a:solidFill>
                <a:latin typeface="Times New Roman" panose="02020603050405020304" pitchFamily="18" charset="0"/>
                <a:cs typeface="Times New Roman" panose="02020603050405020304" pitchFamily="18" charset="0"/>
              </a:rPr>
              <a:t>процессных мероприятий «Создание условий для осуществления дорожной деятельности и организации безопасности дорожного движения в Чувашской </a:t>
            </a:r>
            <a:r>
              <a:rPr lang="ru-RU" sz="850" dirty="0" smtClean="0">
                <a:solidFill>
                  <a:schemeClr val="tx1"/>
                </a:solidFill>
                <a:latin typeface="Times New Roman" panose="02020603050405020304" pitchFamily="18" charset="0"/>
                <a:cs typeface="Times New Roman" panose="02020603050405020304" pitchFamily="18" charset="0"/>
              </a:rPr>
              <a:t>Республике»</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64" name="Скругленный прямоугольник 63"/>
          <p:cNvSpPr/>
          <p:nvPr/>
        </p:nvSpPr>
        <p:spPr>
          <a:xfrm>
            <a:off x="7750521" y="5894714"/>
            <a:ext cx="617634" cy="30492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132,2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5" name="Скругленный прямоугольник 64"/>
          <p:cNvSpPr/>
          <p:nvPr/>
        </p:nvSpPr>
        <p:spPr>
          <a:xfrm>
            <a:off x="8423994" y="5894215"/>
            <a:ext cx="617634" cy="30492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129,8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6" name="Скругленный прямоугольник 65"/>
          <p:cNvSpPr/>
          <p:nvPr/>
        </p:nvSpPr>
        <p:spPr>
          <a:xfrm>
            <a:off x="3919212" y="6237312"/>
            <a:ext cx="3796561" cy="34927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Комплекс </a:t>
            </a:r>
            <a:r>
              <a:rPr lang="ru-RU" sz="850" dirty="0">
                <a:solidFill>
                  <a:schemeClr val="tx1"/>
                </a:solidFill>
                <a:latin typeface="Times New Roman" panose="02020603050405020304" pitchFamily="18" charset="0"/>
                <a:cs typeface="Times New Roman" panose="02020603050405020304" pitchFamily="18" charset="0"/>
              </a:rPr>
              <a:t>процессных мероприятий «Создание условий для осуществления дорожной деятельности и организации безопасности дорожного движения в Чувашской </a:t>
            </a:r>
            <a:r>
              <a:rPr lang="ru-RU" sz="850" dirty="0" smtClean="0">
                <a:solidFill>
                  <a:schemeClr val="tx1"/>
                </a:solidFill>
                <a:latin typeface="Times New Roman" panose="02020603050405020304" pitchFamily="18" charset="0"/>
                <a:cs typeface="Times New Roman" panose="02020603050405020304" pitchFamily="18" charset="0"/>
              </a:rPr>
              <a:t>Республике»</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67" name="Скругленный прямоугольник 66"/>
          <p:cNvSpPr/>
          <p:nvPr/>
        </p:nvSpPr>
        <p:spPr>
          <a:xfrm>
            <a:off x="7750521" y="6237312"/>
            <a:ext cx="617634" cy="30492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34,8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8423994" y="6237312"/>
            <a:ext cx="617634" cy="30492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34,7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9" name="Скругленный прямоугольник 68"/>
          <p:cNvSpPr/>
          <p:nvPr/>
        </p:nvSpPr>
        <p:spPr>
          <a:xfrm>
            <a:off x="3910133" y="3212976"/>
            <a:ext cx="3814719"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r>
              <a:rPr lang="ru-RU" sz="850" dirty="0" smtClean="0">
                <a:solidFill>
                  <a:schemeClr val="tx1"/>
                </a:solidFill>
                <a:latin typeface="Times New Roman" panose="02020603050405020304" pitchFamily="18" charset="0"/>
                <a:cs typeface="Times New Roman" panose="02020603050405020304" pitchFamily="18" charset="0"/>
              </a:rPr>
              <a:t>Региональный проект «Дорожная сеть</a:t>
            </a:r>
            <a:endParaRPr lang="ru-RU" sz="850" dirty="0">
              <a:solidFill>
                <a:schemeClr val="tx1"/>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8404026" y="3215648"/>
            <a:ext cx="617634"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2 998,4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1" name="Скругленный прямоугольник 70"/>
          <p:cNvSpPr/>
          <p:nvPr/>
        </p:nvSpPr>
        <p:spPr>
          <a:xfrm>
            <a:off x="7771794" y="3221526"/>
            <a:ext cx="617634" cy="14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3 006,2</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48882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2368053"/>
            <a:ext cx="4968552" cy="8773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км</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4" y="3356992"/>
            <a:ext cx="4968552" cy="6339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a:t>
            </a:r>
            <a:r>
              <a:rPr lang="ru-RU" sz="1100" dirty="0" smtClean="0">
                <a:solidFill>
                  <a:prstClr val="black"/>
                </a:solidFill>
                <a:latin typeface="Times New Roman" panose="02020603050405020304" pitchFamily="18" charset="0"/>
                <a:cs typeface="Times New Roman" panose="02020603050405020304" pitchFamily="18" charset="0"/>
              </a:rPr>
              <a:t>состоянии,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4" y="4077072"/>
            <a:ext cx="496855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протяженности автомобильных дорог общего пользования регионального, межмуниципального и местного значения на территории Чувашской Республики, соответствующих нормативным требованиям, в их общей </a:t>
            </a:r>
            <a:r>
              <a:rPr lang="ru-RU" sz="1100" dirty="0" smtClean="0">
                <a:solidFill>
                  <a:prstClr val="black"/>
                </a:solidFill>
                <a:latin typeface="Times New Roman" panose="02020603050405020304" pitchFamily="18" charset="0"/>
                <a:cs typeface="Times New Roman" panose="02020603050405020304" pitchFamily="18" charset="0"/>
              </a:rPr>
              <a:t>протяженности,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504" y="4941168"/>
            <a:ext cx="4968552"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перевезенных транспортом общего пользования </a:t>
            </a:r>
            <a:r>
              <a:rPr lang="ru-RU" sz="1100" dirty="0" smtClean="0">
                <a:solidFill>
                  <a:prstClr val="black"/>
                </a:solidFill>
                <a:latin typeface="Times New Roman" panose="02020603050405020304" pitchFamily="18" charset="0"/>
                <a:cs typeface="Times New Roman" panose="02020603050405020304" pitchFamily="18" charset="0"/>
              </a:rPr>
              <a:t>пассажиров</a:t>
            </a:r>
            <a:r>
              <a:rPr lang="ru-RU" sz="1100" dirty="0">
                <a:solidFill>
                  <a:prstClr val="black"/>
                </a:solidFill>
                <a:latin typeface="Times New Roman" panose="02020603050405020304" pitchFamily="18" charset="0"/>
                <a:cs typeface="Times New Roman" panose="02020603050405020304" pitchFamily="18" charset="0"/>
              </a:rPr>
              <a:t>, тыс. </a:t>
            </a:r>
            <a:r>
              <a:rPr lang="ru-RU" sz="1100" dirty="0" smtClean="0">
                <a:solidFill>
                  <a:prstClr val="black"/>
                </a:solidFill>
                <a:latin typeface="Times New Roman" panose="02020603050405020304" pitchFamily="18" charset="0"/>
                <a:cs typeface="Times New Roman" panose="02020603050405020304" pitchFamily="18" charset="0"/>
              </a:rPr>
              <a:t>чел.</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07504" y="5661304"/>
            <a:ext cx="4968552" cy="5560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Численность парка транспортных средств, работающих на компримированном природном </a:t>
            </a:r>
            <a:r>
              <a:rPr lang="ru-RU" sz="1100" dirty="0" smtClean="0">
                <a:solidFill>
                  <a:prstClr val="black"/>
                </a:solidFill>
                <a:latin typeface="Times New Roman" panose="02020603050405020304" pitchFamily="18" charset="0"/>
                <a:cs typeface="Times New Roman" panose="02020603050405020304" pitchFamily="18" charset="0"/>
              </a:rPr>
              <a:t>газе, </a:t>
            </a:r>
            <a:r>
              <a:rPr lang="ru-RU" sz="1100" dirty="0">
                <a:solidFill>
                  <a:prstClr val="black"/>
                </a:solidFill>
                <a:latin typeface="Times New Roman" panose="02020603050405020304" pitchFamily="18" charset="0"/>
                <a:cs typeface="Times New Roman" panose="02020603050405020304" pitchFamily="18" charset="0"/>
              </a:rPr>
              <a:t>ед. </a:t>
            </a:r>
          </a:p>
        </p:txBody>
      </p:sp>
      <p:sp>
        <p:nvSpPr>
          <p:cNvPr id="11" name="Скругленный прямоугольник 10"/>
          <p:cNvSpPr/>
          <p:nvPr/>
        </p:nvSpPr>
        <p:spPr>
          <a:xfrm>
            <a:off x="107504" y="1494505"/>
            <a:ext cx="2336446"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7" name="Picture 2" descr="T:\Сектор финансирования\glon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9967" y="789394"/>
            <a:ext cx="2596089" cy="1410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Скругленный прямоугольник 26"/>
          <p:cNvSpPr/>
          <p:nvPr/>
        </p:nvSpPr>
        <p:spPr>
          <a:xfrm>
            <a:off x="5148064" y="692696"/>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a:xfrm>
            <a:off x="5148064" y="692696"/>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45" name="Скругленный прямоугольник 6"/>
          <p:cNvSpPr/>
          <p:nvPr/>
        </p:nvSpPr>
        <p:spPr>
          <a:xfrm>
            <a:off x="5906019" y="1680500"/>
            <a:ext cx="772579" cy="339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endParaRPr lang="ru-RU" sz="1400" b="1" dirty="0">
              <a:solidFill>
                <a:prstClr val="black"/>
              </a:solidFill>
            </a:endParaRPr>
          </a:p>
        </p:txBody>
      </p:sp>
      <p:sp>
        <p:nvSpPr>
          <p:cNvPr id="296" name="Скругленный прямоугольник 295"/>
          <p:cNvSpPr/>
          <p:nvPr/>
        </p:nvSpPr>
        <p:spPr>
          <a:xfrm>
            <a:off x="5940152" y="2368053"/>
            <a:ext cx="731452" cy="87734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12 801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4" name="Скругленный прямоугольник 293"/>
          <p:cNvSpPr/>
          <p:nvPr/>
        </p:nvSpPr>
        <p:spPr>
          <a:xfrm>
            <a:off x="8316416" y="2348936"/>
            <a:ext cx="731452" cy="896462"/>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х</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2" name="Скругленный прямоугольник 291"/>
          <p:cNvSpPr/>
          <p:nvPr/>
        </p:nvSpPr>
        <p:spPr>
          <a:xfrm>
            <a:off x="6732240" y="2348935"/>
            <a:ext cx="731452" cy="896463"/>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х</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0" name="Скругленный прямоугольник 289"/>
          <p:cNvSpPr/>
          <p:nvPr/>
        </p:nvSpPr>
        <p:spPr>
          <a:xfrm>
            <a:off x="7524328" y="2348936"/>
            <a:ext cx="731452" cy="896462"/>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х</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1" name="Скругленный прямоугольник 310"/>
          <p:cNvSpPr/>
          <p:nvPr/>
        </p:nvSpPr>
        <p:spPr>
          <a:xfrm>
            <a:off x="5940152" y="3356991"/>
            <a:ext cx="731452" cy="633937"/>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4 763,6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9" name="Скругленный прямоугольник 308"/>
          <p:cNvSpPr/>
          <p:nvPr/>
        </p:nvSpPr>
        <p:spPr>
          <a:xfrm>
            <a:off x="8316416" y="3356991"/>
            <a:ext cx="731452" cy="63393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4 923,6</a:t>
            </a:r>
          </a:p>
        </p:txBody>
      </p:sp>
      <p:sp>
        <p:nvSpPr>
          <p:cNvPr id="307" name="Скругленный прямоугольник 306"/>
          <p:cNvSpPr/>
          <p:nvPr/>
        </p:nvSpPr>
        <p:spPr>
          <a:xfrm>
            <a:off x="6732240" y="3356992"/>
            <a:ext cx="731452" cy="63393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4 823,6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5" name="Скругленный прямоугольник 304"/>
          <p:cNvSpPr/>
          <p:nvPr/>
        </p:nvSpPr>
        <p:spPr>
          <a:xfrm>
            <a:off x="7524328" y="3356991"/>
            <a:ext cx="731452" cy="63393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4 873,6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6" name="Скругленный прямоугольник 325"/>
          <p:cNvSpPr/>
          <p:nvPr/>
        </p:nvSpPr>
        <p:spPr>
          <a:xfrm>
            <a:off x="5940152" y="4077072"/>
            <a:ext cx="731452" cy="72008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48,7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4" name="Скругленный прямоугольник 323"/>
          <p:cNvSpPr/>
          <p:nvPr/>
        </p:nvSpPr>
        <p:spPr>
          <a:xfrm>
            <a:off x="8310167" y="4077072"/>
            <a:ext cx="731452" cy="72008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х</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2" name="Скругленный прямоугольник 321"/>
          <p:cNvSpPr/>
          <p:nvPr/>
        </p:nvSpPr>
        <p:spPr>
          <a:xfrm>
            <a:off x="6732240" y="4077072"/>
            <a:ext cx="731452" cy="72008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х</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0" name="Скругленный прямоугольник 319"/>
          <p:cNvSpPr/>
          <p:nvPr/>
        </p:nvSpPr>
        <p:spPr>
          <a:xfrm>
            <a:off x="7524328" y="4077072"/>
            <a:ext cx="731452" cy="72008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х</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6" name="Скругленный прямоугольник 355"/>
          <p:cNvSpPr/>
          <p:nvPr/>
        </p:nvSpPr>
        <p:spPr>
          <a:xfrm>
            <a:off x="5940152" y="4941168"/>
            <a:ext cx="731452" cy="576065"/>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116 913</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4" name="Скругленный прямоугольник 353"/>
          <p:cNvSpPr/>
          <p:nvPr/>
        </p:nvSpPr>
        <p:spPr>
          <a:xfrm>
            <a:off x="8316416" y="4941169"/>
            <a:ext cx="731452" cy="576064"/>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118 920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2" name="Скругленный прямоугольник 351"/>
          <p:cNvSpPr/>
          <p:nvPr/>
        </p:nvSpPr>
        <p:spPr>
          <a:xfrm>
            <a:off x="6732240" y="4941169"/>
            <a:ext cx="731452" cy="576064"/>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lvl="0" algn="ctr"/>
            <a:r>
              <a:rPr lang="ru-RU" sz="1000" b="1" dirty="0" smtClean="0">
                <a:solidFill>
                  <a:prstClr val="black"/>
                </a:solidFill>
                <a:latin typeface="Times New Roman" panose="02020603050405020304" pitchFamily="18" charset="0"/>
                <a:cs typeface="Times New Roman" panose="02020603050405020304" pitchFamily="18" charset="0"/>
              </a:rPr>
              <a:t>118 920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0" name="Скругленный прямоугольник 349"/>
          <p:cNvSpPr/>
          <p:nvPr/>
        </p:nvSpPr>
        <p:spPr>
          <a:xfrm>
            <a:off x="7524328" y="4941169"/>
            <a:ext cx="731452" cy="576063"/>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118 920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71" name="Скругленный прямоугольник 370"/>
          <p:cNvSpPr/>
          <p:nvPr/>
        </p:nvSpPr>
        <p:spPr>
          <a:xfrm>
            <a:off x="5929761" y="5661304"/>
            <a:ext cx="731452" cy="576008"/>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1 229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9" name="Скругленный прямоугольник 368"/>
          <p:cNvSpPr/>
          <p:nvPr/>
        </p:nvSpPr>
        <p:spPr>
          <a:xfrm>
            <a:off x="8306025" y="5661304"/>
            <a:ext cx="731452" cy="57600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1 123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7" name="Скругленный прямоугольник 366"/>
          <p:cNvSpPr/>
          <p:nvPr/>
        </p:nvSpPr>
        <p:spPr>
          <a:xfrm>
            <a:off x="6721849" y="5661304"/>
            <a:ext cx="731452" cy="57600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1 101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5" name="Скругленный прямоугольник 364"/>
          <p:cNvSpPr/>
          <p:nvPr/>
        </p:nvSpPr>
        <p:spPr>
          <a:xfrm>
            <a:off x="7513937" y="5661304"/>
            <a:ext cx="731452" cy="57600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1 123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8" name="Скругленный прямоугольник 417"/>
          <p:cNvSpPr/>
          <p:nvPr/>
        </p:nvSpPr>
        <p:spPr>
          <a:xfrm>
            <a:off x="5148064" y="1586731"/>
            <a:ext cx="731452" cy="690141"/>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2024 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6" name="Скругленный прямоугольник 415"/>
          <p:cNvSpPr/>
          <p:nvPr/>
        </p:nvSpPr>
        <p:spPr>
          <a:xfrm>
            <a:off x="5940152" y="1586731"/>
            <a:ext cx="731452" cy="690141"/>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2024 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4" name="Скругленный прямоугольник 413"/>
          <p:cNvSpPr/>
          <p:nvPr/>
        </p:nvSpPr>
        <p:spPr>
          <a:xfrm>
            <a:off x="8316416" y="1586731"/>
            <a:ext cx="731452" cy="69014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2027</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2" name="Скругленный прямоугольник 411"/>
          <p:cNvSpPr/>
          <p:nvPr/>
        </p:nvSpPr>
        <p:spPr>
          <a:xfrm>
            <a:off x="6732240" y="1586731"/>
            <a:ext cx="731452" cy="690141"/>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2025</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0" name="Скругленный прямоугольник 409"/>
          <p:cNvSpPr/>
          <p:nvPr/>
        </p:nvSpPr>
        <p:spPr>
          <a:xfrm>
            <a:off x="7537721" y="1586730"/>
            <a:ext cx="731452" cy="690141"/>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2026</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15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57" name="Прямая соединительная линия 15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3" name="Скругленный прямоугольник 52"/>
          <p:cNvSpPr/>
          <p:nvPr/>
        </p:nvSpPr>
        <p:spPr>
          <a:xfrm>
            <a:off x="5142643" y="2368052"/>
            <a:ext cx="731452" cy="877347"/>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12 </a:t>
            </a:r>
            <a:r>
              <a:rPr lang="ru-RU" sz="1100" b="1" dirty="0" smtClean="0">
                <a:solidFill>
                  <a:prstClr val="black"/>
                </a:solidFill>
                <a:latin typeface="Times New Roman" panose="02020603050405020304" pitchFamily="18" charset="0"/>
                <a:cs typeface="Times New Roman" panose="02020603050405020304" pitchFamily="18" charset="0"/>
              </a:rPr>
              <a:t>801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5142643" y="3356991"/>
            <a:ext cx="731452" cy="633937"/>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4 763,6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5" name="Скругленный прямоугольник 54"/>
          <p:cNvSpPr/>
          <p:nvPr/>
        </p:nvSpPr>
        <p:spPr>
          <a:xfrm>
            <a:off x="5142643" y="4077072"/>
            <a:ext cx="731452" cy="72008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48,7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Скругленный прямоугольник 56"/>
          <p:cNvSpPr/>
          <p:nvPr/>
        </p:nvSpPr>
        <p:spPr>
          <a:xfrm>
            <a:off x="5142643" y="4941168"/>
            <a:ext cx="731452" cy="576065"/>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113 000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5132252" y="5661304"/>
            <a:ext cx="731452" cy="573948"/>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1 082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Номер слайда 2"/>
          <p:cNvSpPr txBox="1">
            <a:spLocks/>
          </p:cNvSpPr>
          <p:nvPr/>
        </p:nvSpPr>
        <p:spPr>
          <a:xfrm>
            <a:off x="8147248" y="6473403"/>
            <a:ext cx="1006489" cy="365125"/>
          </a:xfrm>
          <a:prstGeom prst="rect">
            <a:avLst/>
          </a:prstGeom>
        </p:spPr>
        <p:txBody>
          <a:bodyPr vert="horz" lIns="91440" tIns="45720" rIns="91440" bIns="45720" rtlCol="0" anchor="ctr"/>
          <a:lstStyle>
            <a:defPPr>
              <a:defRPr lang="ru-RU"/>
            </a:defPPr>
            <a:lvl1pPr algn="ctr" rtl="0" fontAlgn="base">
              <a:spcBef>
                <a:spcPct val="0"/>
              </a:spcBef>
              <a:spcAft>
                <a:spcPct val="0"/>
              </a:spcAft>
              <a:defRPr sz="1200" b="1"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667CCBFA-BFB9-4E9F-B6F6-694D72409F22}" type="slidenum">
              <a:rPr lang="ru-RU" smtClean="0">
                <a:solidFill>
                  <a:prstClr val="black"/>
                </a:solidFill>
              </a:rPr>
              <a:pPr>
                <a:defRPr/>
              </a:pPr>
              <a:t>66</a:t>
            </a:fld>
            <a:endParaRPr lang="ru-RU" dirty="0">
              <a:solidFill>
                <a:prstClr val="black"/>
              </a:solidFill>
            </a:endParaRPr>
          </a:p>
        </p:txBody>
      </p:sp>
    </p:spTree>
    <p:extLst>
      <p:ext uri="{BB962C8B-B14F-4D97-AF65-F5344CB8AC3E}">
        <p14:creationId xmlns:p14="http://schemas.microsoft.com/office/powerpoint/2010/main" val="200376079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74023" y="6400800"/>
            <a:ext cx="1006489" cy="457200"/>
          </a:xfrm>
        </p:spPr>
        <p:txBody>
          <a:bodyPr/>
          <a:lstStyle/>
          <a:p>
            <a:pPr>
              <a:defRPr/>
            </a:pPr>
            <a:r>
              <a:rPr lang="ru-RU" dirty="0" smtClean="0">
                <a:solidFill>
                  <a:prstClr val="black"/>
                </a:solidFill>
              </a:rPr>
              <a:t>67</a:t>
            </a:r>
            <a:endParaRPr lang="ru-RU" dirty="0">
              <a:solidFill>
                <a:prstClr val="black"/>
              </a:solidFill>
            </a:endParaRPr>
          </a:p>
        </p:txBody>
      </p:sp>
      <p:sp>
        <p:nvSpPr>
          <p:cNvPr id="5" name="Скругленный прямоугольник 4"/>
          <p:cNvSpPr/>
          <p:nvPr/>
        </p:nvSpPr>
        <p:spPr>
          <a:xfrm>
            <a:off x="121388" y="764703"/>
            <a:ext cx="5386716" cy="10801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b="1" i="1" dirty="0">
                <a:solidFill>
                  <a:prstClr val="black"/>
                </a:solidFill>
                <a:latin typeface="Times New Roman" panose="02020603050405020304" pitchFamily="18" charset="0"/>
                <a:cs typeface="Times New Roman" panose="02020603050405020304" pitchFamily="18" charset="0"/>
              </a:rPr>
              <a:t>Цели программы:</a:t>
            </a:r>
            <a:r>
              <a:rPr lang="ru-RU" sz="12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условий для системного повышения качества и комфорта городской среды на всей территории Чувашской Республики путем реализации комплекса мероприятий по благоустройству территорий муниципальных образований.</a:t>
            </a:r>
          </a:p>
        </p:txBody>
      </p:sp>
      <p:sp>
        <p:nvSpPr>
          <p:cNvPr id="7" name="TextBox 6"/>
          <p:cNvSpPr txBox="1"/>
          <p:nvPr/>
        </p:nvSpPr>
        <p:spPr>
          <a:xfrm>
            <a:off x="179512" y="204110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571999" y="2668355"/>
            <a:ext cx="4392488" cy="504056"/>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600" b="1" i="1" dirty="0" smtClean="0">
                <a:solidFill>
                  <a:schemeClr val="tx1"/>
                </a:solidFill>
                <a:latin typeface="Times New Roman" panose="02020603050405020304" pitchFamily="18" charset="0"/>
                <a:cs typeface="Times New Roman" panose="02020603050405020304" pitchFamily="18" charset="0"/>
              </a:rPr>
              <a:t>элементов         в 2024 году</a:t>
            </a:r>
            <a:r>
              <a:rPr lang="ru-RU" sz="1600" b="1" i="1" dirty="0" smtClean="0">
                <a:solidFill>
                  <a:prstClr val="black"/>
                </a:solidFill>
                <a:latin typeface="Times New Roman" panose="02020603050405020304" pitchFamily="18" charset="0"/>
                <a:cs typeface="Times New Roman" panose="02020603050405020304" pitchFamily="18" charset="0"/>
              </a:rPr>
              <a:t>, </a:t>
            </a:r>
            <a:r>
              <a:rPr lang="ru-RU" sz="1600" b="1" i="1" dirty="0">
                <a:solidFill>
                  <a:prstClr val="black"/>
                </a:solidFill>
                <a:latin typeface="Times New Roman" panose="02020603050405020304" pitchFamily="18" charset="0"/>
                <a:cs typeface="Times New Roman" panose="02020603050405020304" pitchFamily="18" charset="0"/>
              </a:rPr>
              <a:t>млн. руб.</a:t>
            </a:r>
          </a:p>
        </p:txBody>
      </p:sp>
      <p:sp>
        <p:nvSpPr>
          <p:cNvPr id="6" name="Полилиния 5"/>
          <p:cNvSpPr/>
          <p:nvPr/>
        </p:nvSpPr>
        <p:spPr>
          <a:xfrm>
            <a:off x="4571999" y="3215289"/>
            <a:ext cx="2760788"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417400" y="3215289"/>
            <a:ext cx="68866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203481321"/>
              </p:ext>
            </p:extLst>
          </p:nvPr>
        </p:nvGraphicFramePr>
        <p:xfrm>
          <a:off x="121388" y="2420888"/>
          <a:ext cx="4356944"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«Формирование современной городской среды на территории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257479" y="3215289"/>
            <a:ext cx="707008"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TextBox 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074" name="Picture 2" descr="C:\Users\i.smirnov\Documents\Бюджет для граждан\Фото\1\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7725" y="764702"/>
            <a:ext cx="2609927" cy="19183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8" name="Полилиния 27"/>
          <p:cNvSpPr/>
          <p:nvPr/>
        </p:nvSpPr>
        <p:spPr>
          <a:xfrm>
            <a:off x="4571999" y="3717641"/>
            <a:ext cx="2741973" cy="542756"/>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Региональный проект "Формирование комфортной городской среды"</a:t>
            </a:r>
          </a:p>
        </p:txBody>
      </p:sp>
      <p:sp>
        <p:nvSpPr>
          <p:cNvPr id="30" name="Полилиния 29"/>
          <p:cNvSpPr/>
          <p:nvPr/>
        </p:nvSpPr>
        <p:spPr>
          <a:xfrm>
            <a:off x="7417400" y="3717641"/>
            <a:ext cx="688659" cy="54275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582,2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57479" y="3717642"/>
            <a:ext cx="647335" cy="542755"/>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en-US" sz="1100" dirty="0" smtClean="0">
                <a:solidFill>
                  <a:prstClr val="black"/>
                </a:solidFill>
                <a:latin typeface="Times New Roman" panose="02020603050405020304" pitchFamily="18" charset="0"/>
                <a:cs typeface="Times New Roman" panose="02020603050405020304" pitchFamily="18" charset="0"/>
              </a:rPr>
              <a:t>576,7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4571999" y="5063951"/>
            <a:ext cx="2772703" cy="1173361"/>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Комплекс процессных мероприятий "Обеспечение реализации государственной программы Чувашской Республики "Формирование современной городской среды на территории Чувашской Республики"</a:t>
            </a:r>
          </a:p>
        </p:txBody>
      </p:sp>
      <p:sp>
        <p:nvSpPr>
          <p:cNvPr id="34" name="Полилиния 33"/>
          <p:cNvSpPr/>
          <p:nvPr/>
        </p:nvSpPr>
        <p:spPr>
          <a:xfrm>
            <a:off x="4571999" y="4308682"/>
            <a:ext cx="2760788" cy="72008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Ведомственный проект "Содействие благоустройству населенных пунктов Чувашской Республики</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35" name="Полилиния 34"/>
          <p:cNvSpPr/>
          <p:nvPr/>
        </p:nvSpPr>
        <p:spPr>
          <a:xfrm>
            <a:off x="7436215" y="4308682"/>
            <a:ext cx="669843" cy="72008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522,9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257476" y="4308683"/>
            <a:ext cx="647335" cy="7200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247,7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431677" y="5063539"/>
            <a:ext cx="659431" cy="1173773"/>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16,3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257477" y="5086023"/>
            <a:ext cx="647335" cy="1173773"/>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16,3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14716" y="5925180"/>
            <a:ext cx="4313268" cy="600164"/>
          </a:xfrm>
          <a:prstGeom prst="rect">
            <a:avLst/>
          </a:prstGeom>
        </p:spPr>
        <p:txBody>
          <a:bodyPr wrap="square">
            <a:spAutoFit/>
          </a:bodyPr>
          <a:lstStyle/>
          <a:p>
            <a:r>
              <a:rPr lang="ru-RU" sz="1100" dirty="0" smtClean="0"/>
              <a:t>Неполное освоение </a:t>
            </a:r>
            <a:r>
              <a:rPr lang="ru-RU" sz="1100" dirty="0"/>
              <a:t>средств </a:t>
            </a:r>
            <a:r>
              <a:rPr lang="ru-RU" sz="1100" dirty="0" smtClean="0"/>
              <a:t>связано с переносом оплаты мероприятий по установке </a:t>
            </a:r>
            <a:r>
              <a:rPr lang="ru-RU" sz="1100" dirty="0"/>
              <a:t>межквартальных детских игровых комплексов </a:t>
            </a:r>
            <a:r>
              <a:rPr lang="ru-RU" sz="1100" dirty="0" smtClean="0"/>
              <a:t>на 2025 год</a:t>
            </a:r>
            <a:endParaRPr lang="ru-RU" sz="1100" dirty="0"/>
          </a:p>
        </p:txBody>
      </p:sp>
    </p:spTree>
    <p:extLst>
      <p:ext uri="{BB962C8B-B14F-4D97-AF65-F5344CB8AC3E}">
        <p14:creationId xmlns:p14="http://schemas.microsoft.com/office/powerpoint/2010/main" val="28415239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36712"/>
            <a:ext cx="3837705" cy="684000"/>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6767181"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58729" y="2592219"/>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22</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58729"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171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57668"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57668"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49216"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91178" y="2563471"/>
            <a:ext cx="4968000" cy="343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Индекс качества городской среды</a:t>
            </a:r>
          </a:p>
        </p:txBody>
      </p:sp>
      <p:sp>
        <p:nvSpPr>
          <p:cNvPr id="24" name="Скругленный прямоугольник 23"/>
          <p:cNvSpPr/>
          <p:nvPr/>
        </p:nvSpPr>
        <p:spPr>
          <a:xfrm>
            <a:off x="91178" y="3020466"/>
            <a:ext cx="496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благоустроенных общественных территорий</a:t>
            </a:r>
          </a:p>
        </p:txBody>
      </p:sp>
      <p:sp>
        <p:nvSpPr>
          <p:cNvPr id="11" name="Скругленный прямоугольник 10"/>
          <p:cNvSpPr/>
          <p:nvPr/>
        </p:nvSpPr>
        <p:spPr>
          <a:xfrm>
            <a:off x="107756" y="1773493"/>
            <a:ext cx="2694136" cy="5583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33" name="Полилиния 32"/>
          <p:cNvSpPr/>
          <p:nvPr/>
        </p:nvSpPr>
        <p:spPr>
          <a:xfrm>
            <a:off x="5957310"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4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Picture 2" descr="C:\Users\i.smirnov\Documents\Бюджет для граждан\Фото\1\536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044" y="1062952"/>
            <a:ext cx="2260091" cy="1506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3" name="Полилиния 42"/>
          <p:cNvSpPr/>
          <p:nvPr/>
        </p:nvSpPr>
        <p:spPr>
          <a:xfrm>
            <a:off x="5940152"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221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948858"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189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55483"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55483"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55483" y="3020466"/>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63811"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184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6773682"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170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64169"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55483"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91178" y="5158902"/>
            <a:ext cx="4968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финансового участия граждан, организаций в выполнении мероприятий по благоустройству дворовых территорий,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963811"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6773682"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64169"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55483"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963811"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30,2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6773682"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64169"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55483"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cxnSp>
        <p:nvCxnSpPr>
          <p:cNvPr id="70" name="Прямая соединительная линия 6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«Формирование современной городской среды на территории Чувашской 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68</a:t>
            </a:fld>
            <a:endParaRPr lang="ru-RU" dirty="0"/>
          </a:p>
        </p:txBody>
      </p:sp>
      <p:sp>
        <p:nvSpPr>
          <p:cNvPr id="54" name="Полилиния 53"/>
          <p:cNvSpPr/>
          <p:nvPr/>
        </p:nvSpPr>
        <p:spPr>
          <a:xfrm>
            <a:off x="515047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4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5150472"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221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142020" y="3020466"/>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188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156973"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170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156973"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156973"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76"/>
          <p:cNvSpPr/>
          <p:nvPr/>
        </p:nvSpPr>
        <p:spPr>
          <a:xfrm>
            <a:off x="91178" y="3492603"/>
            <a:ext cx="4968000" cy="3999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endParaRPr lang="en-US" sz="1200" dirty="0" smtClean="0">
              <a:latin typeface="Times New Roman"/>
            </a:endParaRPr>
          </a:p>
          <a:p>
            <a:r>
              <a:rPr lang="ru-RU" sz="1200" dirty="0" smtClean="0">
                <a:latin typeface="Times New Roman"/>
              </a:rPr>
              <a:t>Доля </a:t>
            </a:r>
            <a:r>
              <a:rPr lang="ru-RU" sz="1200" dirty="0">
                <a:latin typeface="Times New Roman"/>
              </a:rPr>
              <a:t>городов с благоприятной городской средой от общего количества городов (индекс качества городской среды выше 50%) </a:t>
            </a:r>
          </a:p>
          <a:p>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78"/>
          <p:cNvSpPr/>
          <p:nvPr/>
        </p:nvSpPr>
        <p:spPr>
          <a:xfrm>
            <a:off x="91178" y="3996656"/>
            <a:ext cx="4968000" cy="5194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проектов - победителей Всероссийского конкурса лучших проектов создания комфортной городской среды в малых городах и исторических поселениях, ед.</a:t>
            </a:r>
          </a:p>
        </p:txBody>
      </p:sp>
      <p:sp>
        <p:nvSpPr>
          <p:cNvPr id="80" name="Скругленный прямоугольник 79"/>
          <p:cNvSpPr/>
          <p:nvPr/>
        </p:nvSpPr>
        <p:spPr>
          <a:xfrm>
            <a:off x="91178" y="4653136"/>
            <a:ext cx="4968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благоустроенных дворовых территорий, тротуаров и улиц населенных </a:t>
            </a:r>
            <a:r>
              <a:rPr lang="ru-RU" sz="1200" dirty="0" smtClean="0">
                <a:solidFill>
                  <a:prstClr val="black"/>
                </a:solidFill>
                <a:latin typeface="Times New Roman" panose="02020603050405020304" pitchFamily="18" charset="0"/>
                <a:cs typeface="Times New Roman" panose="02020603050405020304" pitchFamily="18" charset="0"/>
              </a:rPr>
              <a:t>пунктов,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2" name="Скругленный прямоугольник 71"/>
          <p:cNvSpPr/>
          <p:nvPr/>
        </p:nvSpPr>
        <p:spPr>
          <a:xfrm>
            <a:off x="91178" y="5654774"/>
            <a:ext cx="4968000" cy="72655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граждан, принявших участие в решении вопросов развития городской среды, от общего количества граждан в возрасте от 14 лет, проживающих в муниципальных образованиях, на территории которых реализуются проекты по созданию комфортной городской среды</a:t>
            </a:r>
          </a:p>
        </p:txBody>
      </p:sp>
      <p:sp>
        <p:nvSpPr>
          <p:cNvPr id="78" name="Полилиния 77"/>
          <p:cNvSpPr/>
          <p:nvPr/>
        </p:nvSpPr>
        <p:spPr>
          <a:xfrm>
            <a:off x="6758729"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564169"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5948858"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55483"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5174942" y="4018174"/>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6758729"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78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6" name="Полилиния 85"/>
          <p:cNvSpPr/>
          <p:nvPr/>
        </p:nvSpPr>
        <p:spPr>
          <a:xfrm>
            <a:off x="7549216"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7" name="Полилиния 86"/>
          <p:cNvSpPr/>
          <p:nvPr/>
        </p:nvSpPr>
        <p:spPr>
          <a:xfrm>
            <a:off x="5948858"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8" name="Полилиния 87"/>
          <p:cNvSpPr/>
          <p:nvPr/>
        </p:nvSpPr>
        <p:spPr>
          <a:xfrm>
            <a:off x="8346224" y="3564608"/>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9" name="Полилиния 88"/>
          <p:cNvSpPr/>
          <p:nvPr/>
        </p:nvSpPr>
        <p:spPr>
          <a:xfrm>
            <a:off x="5142020"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89</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28764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69</a:t>
            </a:r>
            <a:endParaRPr lang="ru-RU" dirty="0">
              <a:solidFill>
                <a:prstClr val="black"/>
              </a:solidFill>
            </a:endParaRPr>
          </a:p>
        </p:txBody>
      </p:sp>
      <p:sp>
        <p:nvSpPr>
          <p:cNvPr id="5" name="Скругленный прямоугольник 4"/>
          <p:cNvSpPr/>
          <p:nvPr/>
        </p:nvSpPr>
        <p:spPr>
          <a:xfrm>
            <a:off x="121388" y="836712"/>
            <a:ext cx="5386716" cy="12961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ф</a:t>
            </a:r>
            <a:r>
              <a:rPr lang="ru-RU" sz="1400" dirty="0" smtClean="0">
                <a:solidFill>
                  <a:schemeClr val="tx1"/>
                </a:solidFill>
                <a:latin typeface="Times New Roman" panose="02020603050405020304" pitchFamily="18" charset="0"/>
                <a:cs typeface="Times New Roman" panose="02020603050405020304" pitchFamily="18" charset="0"/>
              </a:rPr>
              <a:t>ормирование единого инновационного пространства и реализация государственной политики Чувашской Республики в области инновационного развития промышленности;</a:t>
            </a:r>
            <a:endParaRPr lang="ru-RU" sz="1400" dirty="0">
              <a:solidFill>
                <a:schemeClr val="tx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реализация государственной политики Чувашской Республики в области качества.</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066478" y="2996952"/>
            <a:ext cx="4915632" cy="528314"/>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структурных элементов                в 2024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066478" y="3603106"/>
            <a:ext cx="2916433"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4066478" y="4849868"/>
            <a:ext cx="2916433" cy="4477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Качество</a:t>
            </a:r>
          </a:p>
        </p:txBody>
      </p:sp>
      <p:sp>
        <p:nvSpPr>
          <p:cNvPr id="20" name="Полилиния 19"/>
          <p:cNvSpPr/>
          <p:nvPr/>
        </p:nvSpPr>
        <p:spPr>
          <a:xfrm>
            <a:off x="7056376" y="3597448"/>
            <a:ext cx="900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56376" y="4114414"/>
            <a:ext cx="900000" cy="64987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1 950,7</a:t>
            </a:r>
          </a:p>
        </p:txBody>
      </p:sp>
      <p:sp>
        <p:nvSpPr>
          <p:cNvPr id="22" name="Полилиния 21"/>
          <p:cNvSpPr/>
          <p:nvPr/>
        </p:nvSpPr>
        <p:spPr>
          <a:xfrm>
            <a:off x="7056376" y="4861372"/>
            <a:ext cx="900000" cy="44777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0,5</a:t>
            </a:r>
            <a:endParaRPr lang="ru-RU" sz="13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1239516943"/>
              </p:ext>
            </p:extLst>
          </p:nvPr>
        </p:nvGraphicFramePr>
        <p:xfrm>
          <a:off x="215056" y="2884822"/>
          <a:ext cx="3851422"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21538" y="3603106"/>
            <a:ext cx="936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066478" y="4109197"/>
            <a:ext cx="2916433" cy="6498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ts val="0"/>
              </a:spcAft>
            </a:pPr>
            <a:r>
              <a:rPr lang="ru-RU" sz="1300" dirty="0">
                <a:solidFill>
                  <a:prstClr val="black"/>
                </a:solidFill>
                <a:latin typeface="Times New Roman" panose="02020603050405020304" pitchFamily="18" charset="0"/>
                <a:cs typeface="Times New Roman" panose="02020603050405020304" pitchFamily="18" charset="0"/>
              </a:rPr>
              <a:t>Инновационное развитие промышленности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fontAlgn="base">
              <a:lnSpc>
                <a:spcPct val="90000"/>
              </a:lnSpc>
              <a:spcBef>
                <a:spcPct val="0"/>
              </a:spcBef>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Республики</a:t>
            </a:r>
          </a:p>
        </p:txBody>
      </p:sp>
      <p:sp>
        <p:nvSpPr>
          <p:cNvPr id="39" name="Полилиния 38"/>
          <p:cNvSpPr/>
          <p:nvPr/>
        </p:nvSpPr>
        <p:spPr>
          <a:xfrm>
            <a:off x="8021538" y="4110097"/>
            <a:ext cx="936000" cy="64987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1 950,4</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21538" y="4866589"/>
            <a:ext cx="936000" cy="44777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0,5</a:t>
            </a:r>
            <a:endParaRPr lang="ru-RU" sz="1300" dirty="0">
              <a:solidFill>
                <a:prstClr val="black"/>
              </a:solidFill>
              <a:latin typeface="Times New Roman" panose="02020603050405020304" pitchFamily="18" charset="0"/>
              <a:cs typeface="Times New Roman" panose="02020603050405020304" pitchFamily="18" charset="0"/>
            </a:endParaRPr>
          </a:p>
        </p:txBody>
      </p:sp>
      <p:pic>
        <p:nvPicPr>
          <p:cNvPr id="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774" y="620688"/>
            <a:ext cx="3024336" cy="22653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3" name="Полилиния 22"/>
          <p:cNvSpPr/>
          <p:nvPr/>
        </p:nvSpPr>
        <p:spPr>
          <a:xfrm>
            <a:off x="4066478" y="5373216"/>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ts val="0"/>
              </a:spcAft>
            </a:pPr>
            <a:r>
              <a:rPr lang="ru-RU" sz="1300" dirty="0">
                <a:solidFill>
                  <a:prstClr val="black"/>
                </a:solidFill>
                <a:latin typeface="Times New Roman" panose="02020603050405020304" pitchFamily="18" charset="0"/>
                <a:cs typeface="Times New Roman" panose="02020603050405020304" pitchFamily="18" charset="0"/>
              </a:rPr>
              <a:t>Энергосбережение в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Республике</a:t>
            </a:r>
          </a:p>
        </p:txBody>
      </p:sp>
      <p:sp>
        <p:nvSpPr>
          <p:cNvPr id="27" name="Полилиния 26"/>
          <p:cNvSpPr/>
          <p:nvPr/>
        </p:nvSpPr>
        <p:spPr>
          <a:xfrm>
            <a:off x="7056376" y="5382525"/>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19,8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1538" y="5387742"/>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19,8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4072702" y="5949280"/>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26" name="Полилиния 25"/>
          <p:cNvSpPr/>
          <p:nvPr/>
        </p:nvSpPr>
        <p:spPr>
          <a:xfrm>
            <a:off x="7056376" y="5949280"/>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33,7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16934" y="5940487"/>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33,5</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260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16" name="Полилиния 15"/>
          <p:cNvSpPr/>
          <p:nvPr/>
        </p:nvSpPr>
        <p:spPr>
          <a:xfrm>
            <a:off x="5927052"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105,3</a:t>
            </a:r>
          </a:p>
        </p:txBody>
      </p:sp>
      <p:sp>
        <p:nvSpPr>
          <p:cNvPr id="18" name="Полилиния 17"/>
          <p:cNvSpPr/>
          <p:nvPr/>
        </p:nvSpPr>
        <p:spPr>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123,9</a:t>
            </a:r>
          </a:p>
        </p:txBody>
      </p:sp>
      <p:sp>
        <p:nvSpPr>
          <p:cNvPr id="20" name="Полилиния 19"/>
          <p:cNvSpPr/>
          <p:nvPr/>
        </p:nvSpPr>
        <p:spPr>
          <a:xfrm>
            <a:off x="6718399"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105,7</a:t>
            </a:r>
          </a:p>
        </p:txBody>
      </p:sp>
      <p:sp>
        <p:nvSpPr>
          <p:cNvPr id="22" name="Полилиния 21"/>
          <p:cNvSpPr/>
          <p:nvPr/>
        </p:nvSpPr>
        <p:spPr>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128,4</a:t>
            </a:r>
          </a:p>
        </p:txBody>
      </p:sp>
      <p:sp>
        <p:nvSpPr>
          <p:cNvPr id="25" name="Полилиния 24"/>
          <p:cNvSpPr/>
          <p:nvPr/>
        </p:nvSpPr>
        <p:spPr>
          <a:xfrm>
            <a:off x="7509746"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106,1</a:t>
            </a:r>
          </a:p>
        </p:txBody>
      </p:sp>
      <p:sp>
        <p:nvSpPr>
          <p:cNvPr id="27" name="Полилиния 26"/>
          <p:cNvSpPr/>
          <p:nvPr/>
        </p:nvSpPr>
        <p:spPr>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133,7</a:t>
            </a:r>
          </a:p>
        </p:txBody>
      </p:sp>
      <p:sp>
        <p:nvSpPr>
          <p:cNvPr id="29" name="Полилиния 28"/>
          <p:cNvSpPr/>
          <p:nvPr/>
        </p:nvSpPr>
        <p:spPr>
          <a:xfrm>
            <a:off x="8301093"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103,3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133,7</a:t>
            </a:r>
          </a:p>
        </p:txBody>
      </p:sp>
      <p:sp>
        <p:nvSpPr>
          <p:cNvPr id="5" name="Скругленный прямоугольник 4"/>
          <p:cNvSpPr/>
          <p:nvPr/>
        </p:nvSpPr>
        <p:spPr>
          <a:xfrm>
            <a:off x="107832" y="3151160"/>
            <a:ext cx="4903478" cy="5615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Индекс производства </a:t>
            </a:r>
            <a:r>
              <a:rPr lang="ru-RU" sz="1300" dirty="0" smtClean="0">
                <a:solidFill>
                  <a:prstClr val="black"/>
                </a:solidFill>
                <a:latin typeface="Times New Roman" panose="02020603050405020304" pitchFamily="18" charset="0"/>
                <a:cs typeface="Times New Roman" panose="02020603050405020304" pitchFamily="18" charset="0"/>
              </a:rPr>
              <a:t>по виду экономической деятельности «Обрабатывающие производства», %</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362" y="3833967"/>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высокопроизводительных рабочих мест по сравнению с базовым 2018 годом</a:t>
            </a: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70</a:t>
            </a:r>
            <a:endParaRPr lang="ru-RU" dirty="0">
              <a:solidFill>
                <a:prstClr val="black"/>
              </a:solidFill>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6675" y="1129559"/>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50,1</a:t>
            </a:r>
          </a:p>
        </p:txBody>
      </p:sp>
      <p:sp>
        <p:nvSpPr>
          <p:cNvPr id="33" name="Полилиния 32"/>
          <p:cNvSpPr/>
          <p:nvPr/>
        </p:nvSpPr>
        <p:spPr>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51,0</a:t>
            </a:r>
          </a:p>
        </p:txBody>
      </p:sp>
      <p:sp>
        <p:nvSpPr>
          <p:cNvPr id="34" name="Полилиния 33"/>
          <p:cNvSpPr/>
          <p:nvPr/>
        </p:nvSpPr>
        <p:spPr>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51,3</a:t>
            </a:r>
          </a:p>
        </p:txBody>
      </p:sp>
      <p:sp>
        <p:nvSpPr>
          <p:cNvPr id="35" name="Полилиния 34"/>
          <p:cNvSpPr/>
          <p:nvPr/>
        </p:nvSpPr>
        <p:spPr>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51,6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362" y="4516808"/>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Удельный вес </a:t>
            </a:r>
            <a:r>
              <a:rPr lang="ru-RU" sz="1300" dirty="0" smtClean="0">
                <a:solidFill>
                  <a:prstClr val="black"/>
                </a:solidFill>
                <a:latin typeface="Times New Roman" panose="02020603050405020304" pitchFamily="18" charset="0"/>
                <a:cs typeface="Times New Roman" panose="02020603050405020304" pitchFamily="18" charset="0"/>
              </a:rPr>
              <a:t>организаций, осуществлявших </a:t>
            </a:r>
            <a:r>
              <a:rPr lang="ru-RU" sz="1300" dirty="0">
                <a:solidFill>
                  <a:prstClr val="black"/>
                </a:solidFill>
                <a:latin typeface="Times New Roman" panose="02020603050405020304" pitchFamily="18" charset="0"/>
                <a:cs typeface="Times New Roman" panose="02020603050405020304" pitchFamily="18" charset="0"/>
              </a:rPr>
              <a:t>технологические инновации, в общем числе обследованных организаций, %</a:t>
            </a:r>
          </a:p>
        </p:txBody>
      </p:sp>
      <p:sp>
        <p:nvSpPr>
          <p:cNvPr id="37" name="Полилиния 36"/>
          <p:cNvSpPr/>
          <p:nvPr/>
        </p:nvSpPr>
        <p:spPr>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147</a:t>
            </a:r>
          </a:p>
        </p:txBody>
      </p:sp>
      <p:sp>
        <p:nvSpPr>
          <p:cNvPr id="38" name="Полилиния 37"/>
          <p:cNvSpPr/>
          <p:nvPr/>
        </p:nvSpPr>
        <p:spPr>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149</a:t>
            </a:r>
          </a:p>
        </p:txBody>
      </p:sp>
      <p:sp>
        <p:nvSpPr>
          <p:cNvPr id="39" name="Полилиния 38"/>
          <p:cNvSpPr/>
          <p:nvPr/>
        </p:nvSpPr>
        <p:spPr>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151</a:t>
            </a:r>
          </a:p>
        </p:txBody>
      </p:sp>
      <p:sp>
        <p:nvSpPr>
          <p:cNvPr id="40" name="Полилиния 39"/>
          <p:cNvSpPr/>
          <p:nvPr/>
        </p:nvSpPr>
        <p:spPr>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smtClean="0">
                <a:solidFill>
                  <a:prstClr val="black"/>
                </a:solidFill>
                <a:latin typeface="Times New Roman" panose="02020603050405020304" pitchFamily="18" charset="0"/>
                <a:cs typeface="Times New Roman" panose="02020603050405020304" pitchFamily="18" charset="0"/>
              </a:rPr>
              <a:t>154,0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107362" y="5199649"/>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организаций, внедривших международные стандарты качества (современные технологии управления), по отношению к </a:t>
            </a:r>
            <a:r>
              <a:rPr lang="ru-RU" sz="1300" dirty="0" smtClean="0">
                <a:solidFill>
                  <a:prstClr val="black"/>
                </a:solidFill>
                <a:latin typeface="Times New Roman" panose="02020603050405020304" pitchFamily="18" charset="0"/>
                <a:cs typeface="Times New Roman" panose="02020603050405020304" pitchFamily="18" charset="0"/>
              </a:rPr>
              <a:t>2017 году,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8" name="Полилиния 47"/>
          <p:cNvSpPr/>
          <p:nvPr/>
        </p:nvSpPr>
        <p:spPr>
          <a:xfrm>
            <a:off x="5126659" y="2135048"/>
            <a:ext cx="730800" cy="777600"/>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a:t>
            </a:r>
            <a:r>
              <a:rPr lang="en-US" sz="1400" b="1" kern="1200" dirty="0" smtClean="0">
                <a:solidFill>
                  <a:schemeClr val="tx1"/>
                </a:solidFill>
                <a:latin typeface="Times New Roman" panose="02020603050405020304" pitchFamily="18" charset="0"/>
                <a:cs typeface="Times New Roman" panose="02020603050405020304" pitchFamily="18" charset="0"/>
              </a:rPr>
              <a:t>2</a:t>
            </a:r>
            <a:r>
              <a:rPr lang="ru-RU" sz="1400" b="1" dirty="0">
                <a:solidFill>
                  <a:schemeClr val="tx1"/>
                </a:solidFill>
                <a:latin typeface="Times New Roman" panose="02020603050405020304" pitchFamily="18" charset="0"/>
                <a:cs typeface="Times New Roman" panose="02020603050405020304" pitchFamily="18" charset="0"/>
              </a:rPr>
              <a:t>4</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5109191" y="3143926"/>
            <a:ext cx="730800" cy="568800"/>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105,3</a:t>
            </a:r>
          </a:p>
        </p:txBody>
      </p:sp>
      <p:sp>
        <p:nvSpPr>
          <p:cNvPr id="50" name="Полилиния 49"/>
          <p:cNvSpPr/>
          <p:nvPr/>
        </p:nvSpPr>
        <p:spPr>
          <a:xfrm>
            <a:off x="5109191" y="3845233"/>
            <a:ext cx="730800" cy="568800"/>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123,9</a:t>
            </a:r>
          </a:p>
        </p:txBody>
      </p:sp>
      <p:sp>
        <p:nvSpPr>
          <p:cNvPr id="51" name="Полилиния 50"/>
          <p:cNvSpPr/>
          <p:nvPr/>
        </p:nvSpPr>
        <p:spPr>
          <a:xfrm>
            <a:off x="5109191" y="4517905"/>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50,1</a:t>
            </a:r>
          </a:p>
        </p:txBody>
      </p:sp>
      <p:sp>
        <p:nvSpPr>
          <p:cNvPr id="52" name="Полилиния 51"/>
          <p:cNvSpPr/>
          <p:nvPr/>
        </p:nvSpPr>
        <p:spPr>
          <a:xfrm>
            <a:off x="5109191" y="5199649"/>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147</a:t>
            </a:r>
          </a:p>
        </p:txBody>
      </p:sp>
    </p:spTree>
    <p:extLst>
      <p:ext uri="{BB962C8B-B14F-4D97-AF65-F5344CB8AC3E}">
        <p14:creationId xmlns:p14="http://schemas.microsoft.com/office/powerpoint/2010/main" val="308306349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390405"/>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759495"/>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5"/>
            <a:ext cx="5432332" cy="19223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управления государственным имуществом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оптимизация состава и структуры государственного имущества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обеспечение эффективного функционирования </a:t>
            </a:r>
            <a:r>
              <a:rPr lang="ru-RU" sz="1400" dirty="0" smtClean="0">
                <a:solidFill>
                  <a:prstClr val="black"/>
                </a:solidFill>
                <a:latin typeface="Times New Roman" panose="02020603050405020304" pitchFamily="18" charset="0"/>
                <a:cs typeface="Times New Roman" panose="02020603050405020304" pitchFamily="18" charset="0"/>
              </a:rPr>
              <a:t>государственного </a:t>
            </a:r>
            <a:r>
              <a:rPr lang="ru-RU" sz="1400" dirty="0">
                <a:solidFill>
                  <a:prstClr val="black"/>
                </a:solidFill>
                <a:latin typeface="Times New Roman" panose="02020603050405020304" pitchFamily="18" charset="0"/>
                <a:cs typeface="Times New Roman" panose="02020603050405020304" pitchFamily="18" charset="0"/>
              </a:rPr>
              <a:t>сектора экономики Чувашской </a:t>
            </a:r>
            <a:r>
              <a:rPr lang="ru-RU" sz="1400" dirty="0" smtClean="0">
                <a:solidFill>
                  <a:prstClr val="black"/>
                </a:solidFill>
                <a:latin typeface="Times New Roman" panose="02020603050405020304" pitchFamily="18" charset="0"/>
                <a:cs typeface="Times New Roman" panose="02020603050405020304" pitchFamily="18" charset="0"/>
              </a:rPr>
              <a:t>Республики</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59728" y="2996952"/>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122166" y="6525344"/>
            <a:ext cx="1031571" cy="300307"/>
          </a:xfrm>
        </p:spPr>
        <p:txBody>
          <a:bodyPr/>
          <a:lstStyle/>
          <a:p>
            <a:pPr>
              <a:defRPr/>
            </a:pPr>
            <a:r>
              <a:rPr lang="ru-RU" dirty="0" smtClean="0">
                <a:solidFill>
                  <a:prstClr val="black"/>
                </a:solidFill>
              </a:rPr>
              <a:t>71</a:t>
            </a:r>
            <a:endParaRPr lang="ru-RU" dirty="0">
              <a:solidFill>
                <a:prstClr val="black"/>
              </a:solidFill>
            </a:endParaRPr>
          </a:p>
        </p:txBody>
      </p:sp>
      <p:sp>
        <p:nvSpPr>
          <p:cNvPr id="3" name="Полилиния 2"/>
          <p:cNvSpPr/>
          <p:nvPr/>
        </p:nvSpPr>
        <p:spPr>
          <a:xfrm>
            <a:off x="4601217" y="3501008"/>
            <a:ext cx="4381866" cy="501879"/>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структурных элементов                  в 2024 году, </a:t>
            </a:r>
            <a:r>
              <a:rPr lang="ru-RU" sz="1400" b="1" i="1" dirty="0">
                <a:solidFill>
                  <a:prstClr val="black"/>
                </a:solidFill>
                <a:latin typeface="Times New Roman" panose="02020603050405020304" pitchFamily="18" charset="0"/>
                <a:cs typeface="Times New Roman" panose="02020603050405020304" pitchFamily="18" charset="0"/>
              </a:rPr>
              <a:t>млн. </a:t>
            </a:r>
            <a:r>
              <a:rPr lang="ru-RU" sz="1400" b="1" i="1" dirty="0" smtClean="0">
                <a:solidFill>
                  <a:prstClr val="black"/>
                </a:solidFill>
                <a:latin typeface="Times New Roman" panose="02020603050405020304" pitchFamily="18" charset="0"/>
                <a:cs typeface="Times New Roman" panose="02020603050405020304" pitchFamily="18" charset="0"/>
              </a:rPr>
              <a:t>рублей</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4601217" y="4077072"/>
            <a:ext cx="2491063" cy="360000"/>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6675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4601217" y="4547137"/>
            <a:ext cx="2509370" cy="432000"/>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Управление государственным </a:t>
            </a:r>
            <a:r>
              <a:rPr lang="ru-RU" sz="1200" dirty="0">
                <a:solidFill>
                  <a:prstClr val="black"/>
                </a:solidFill>
                <a:latin typeface="Times New Roman" panose="02020603050405020304" pitchFamily="18" charset="0"/>
                <a:cs typeface="Times New Roman" panose="02020603050405020304" pitchFamily="18" charset="0"/>
              </a:rPr>
              <a:t>имуществом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01217" y="5052193"/>
            <a:ext cx="2525450" cy="684000"/>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Формирование </a:t>
            </a:r>
            <a:r>
              <a:rPr lang="ru-RU" sz="1200" dirty="0" smtClean="0">
                <a:solidFill>
                  <a:prstClr val="black"/>
                </a:solidFill>
                <a:latin typeface="Times New Roman" panose="02020603050405020304" pitchFamily="18" charset="0"/>
                <a:cs typeface="Times New Roman" panose="02020603050405020304" pitchFamily="18" charset="0"/>
              </a:rPr>
              <a:t>эффективного государственного </a:t>
            </a:r>
            <a:r>
              <a:rPr lang="ru-RU" sz="1200" dirty="0">
                <a:solidFill>
                  <a:prstClr val="black"/>
                </a:solidFill>
                <a:latin typeface="Times New Roman" panose="02020603050405020304" pitchFamily="18" charset="0"/>
                <a:cs typeface="Times New Roman" panose="02020603050405020304" pitchFamily="18" charset="0"/>
              </a:rPr>
              <a:t>сектора </a:t>
            </a:r>
            <a:r>
              <a:rPr lang="ru-RU" sz="1200" dirty="0" smtClean="0">
                <a:solidFill>
                  <a:prstClr val="black"/>
                </a:solidFill>
                <a:latin typeface="Times New Roman" panose="02020603050405020304" pitchFamily="18" charset="0"/>
                <a:cs typeface="Times New Roman" panose="02020603050405020304" pitchFamily="18" charset="0"/>
              </a:rPr>
              <a:t>экономики </a:t>
            </a:r>
            <a:r>
              <a:rPr lang="ru-RU" sz="1200" dirty="0">
                <a:solidFill>
                  <a:prstClr val="black"/>
                </a:solidFill>
                <a:latin typeface="Times New Roman" panose="02020603050405020304" pitchFamily="18" charset="0"/>
                <a:cs typeface="Times New Roman" panose="02020603050405020304" pitchFamily="18" charset="0"/>
              </a:rPr>
              <a:t>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8252987"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52987"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37,8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252987"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43,2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63236"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63236"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37,8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63236"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48,2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1028" name="Picture 4" descr="https://media2.24aul.ru/imgs/5b1a9eff63d0d4ff2c73ad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2936" y="810747"/>
            <a:ext cx="3420300" cy="2017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29" name="Диаграмма 28"/>
          <p:cNvGraphicFramePr>
            <a:graphicFrameLocks/>
          </p:cNvGraphicFramePr>
          <p:nvPr>
            <p:extLst>
              <p:ext uri="{D42A27DB-BD31-4B8C-83A1-F6EECF244321}">
                <p14:modId xmlns:p14="http://schemas.microsoft.com/office/powerpoint/2010/main" val="1192452637"/>
              </p:ext>
            </p:extLst>
          </p:nvPr>
        </p:nvGraphicFramePr>
        <p:xfrm>
          <a:off x="147780" y="3320117"/>
          <a:ext cx="4568236" cy="30321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793860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364088" y="878377"/>
            <a:ext cx="350377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364088" y="1829881"/>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r>
              <a:rPr lang="en-US" sz="1200" b="1" dirty="0" smtClean="0">
                <a:solidFill>
                  <a:prstClr val="black"/>
                </a:solidFill>
                <a:latin typeface="Times New Roman" panose="02020603050405020304" pitchFamily="18" charset="0"/>
                <a:cs typeface="Times New Roman" panose="02020603050405020304" pitchFamily="18" charset="0"/>
              </a:rPr>
              <a:t>2</a:t>
            </a:r>
            <a:r>
              <a:rPr lang="ru-RU" sz="1200" b="1" dirty="0" smtClean="0">
                <a:solidFill>
                  <a:prstClr val="black"/>
                </a:solidFill>
                <a:latin typeface="Times New Roman" panose="02020603050405020304" pitchFamily="18" charset="0"/>
                <a:cs typeface="Times New Roman" panose="02020603050405020304" pitchFamily="18" charset="0"/>
              </a:rPr>
              <a:t>4</a:t>
            </a:r>
            <a:r>
              <a:rPr lang="en-US" sz="12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36408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99,3</a:t>
            </a:r>
          </a:p>
        </p:txBody>
      </p:sp>
      <p:sp>
        <p:nvSpPr>
          <p:cNvPr id="28" name="Полилиния 27"/>
          <p:cNvSpPr/>
          <p:nvPr/>
        </p:nvSpPr>
        <p:spPr>
          <a:xfrm>
            <a:off x="536408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36408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98,5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084168" y="1829880"/>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r>
              <a:rPr lang="en-US" sz="1200" b="1" dirty="0" smtClean="0">
                <a:solidFill>
                  <a:prstClr val="black"/>
                </a:solidFill>
                <a:latin typeface="Times New Roman" panose="02020603050405020304" pitchFamily="18" charset="0"/>
                <a:cs typeface="Times New Roman" panose="02020603050405020304" pitchFamily="18" charset="0"/>
              </a:rPr>
              <a:t>2</a:t>
            </a:r>
            <a:r>
              <a:rPr lang="ru-RU" sz="1200" b="1" dirty="0" smtClean="0">
                <a:solidFill>
                  <a:prstClr val="black"/>
                </a:solidFill>
                <a:latin typeface="Times New Roman" panose="02020603050405020304" pitchFamily="18" charset="0"/>
                <a:cs typeface="Times New Roman" panose="02020603050405020304" pitchFamily="18" charset="0"/>
              </a:rPr>
              <a:t>4</a:t>
            </a:r>
            <a:r>
              <a:rPr lang="ru-RU" sz="14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93,3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08416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08416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98,5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04248" y="1826995"/>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680424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99,5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80424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80424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99</a:t>
            </a:r>
            <a:r>
              <a:rPr lang="en-US" sz="1200" b="1" dirty="0">
                <a:solidFill>
                  <a:prstClr val="black"/>
                </a:solidFill>
                <a:latin typeface="Times New Roman" panose="02020603050405020304" pitchFamily="18" charset="0"/>
                <a:cs typeface="Times New Roman" panose="02020603050405020304" pitchFamily="18" charset="0"/>
              </a:rPr>
              <a:t>,</a:t>
            </a:r>
            <a:r>
              <a:rPr lang="ru-RU" sz="1200" b="1" dirty="0">
                <a:solidFill>
                  <a:prstClr val="black"/>
                </a:solidFill>
                <a:latin typeface="Times New Roman" panose="02020603050405020304" pitchFamily="18" charset="0"/>
                <a:cs typeface="Times New Roman" panose="02020603050405020304" pitchFamily="18" charset="0"/>
              </a:rPr>
              <a:t>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2919296"/>
            <a:ext cx="4968552" cy="5068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a:t>
            </a:r>
            <a:r>
              <a:rPr lang="ru-RU" sz="1200" dirty="0" smtClean="0">
                <a:solidFill>
                  <a:prstClr val="black"/>
                </a:solidFill>
                <a:latin typeface="Times New Roman" panose="02020603050405020304" pitchFamily="18" charset="0"/>
                <a:cs typeface="Times New Roman" panose="02020603050405020304" pitchFamily="18" charset="0"/>
              </a:rPr>
              <a:t>недвижимого </a:t>
            </a:r>
            <a:r>
              <a:rPr lang="ru-RU" sz="1200" dirty="0">
                <a:solidFill>
                  <a:prstClr val="black"/>
                </a:solidFill>
                <a:latin typeface="Times New Roman" panose="02020603050405020304" pitchFamily="18" charset="0"/>
                <a:cs typeface="Times New Roman" panose="02020603050405020304" pitchFamily="18" charset="0"/>
              </a:rPr>
              <a:t>имущества Чувашской Республики, </a:t>
            </a:r>
            <a:r>
              <a:rPr lang="ru-RU" sz="1200" dirty="0" smtClean="0">
                <a:solidFill>
                  <a:prstClr val="black"/>
                </a:solidFill>
                <a:latin typeface="Times New Roman" panose="02020603050405020304" pitchFamily="18" charset="0"/>
                <a:cs typeface="Times New Roman" panose="02020603050405020304" pitchFamily="18" charset="0"/>
              </a:rPr>
              <a:t>вовлеченного в </a:t>
            </a:r>
            <a:r>
              <a:rPr lang="ru-RU" sz="1200" dirty="0">
                <a:solidFill>
                  <a:prstClr val="black"/>
                </a:solidFill>
                <a:latin typeface="Times New Roman" panose="02020603050405020304" pitchFamily="18" charset="0"/>
                <a:cs typeface="Times New Roman" panose="02020603050405020304" pitchFamily="18" charset="0"/>
              </a:rPr>
              <a:t>хозяйственный оборот, </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947" y="5006249"/>
            <a:ext cx="4990453" cy="13750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площади земельных участков, находящихся в государственной собственности Чувашской Республики, предоставленных в постоянное (бессрочное) пользование, безвозмездное пользование, аренду и переданных в собственность, в общей площади земельных участков, находящихся в государственной собственности Чувашской Республики (за исключением земельных участков, изъятых из оборота и ограниченных в обороте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11" name="Скругленный прямоугольник 10"/>
          <p:cNvSpPr/>
          <p:nvPr/>
        </p:nvSpPr>
        <p:spPr>
          <a:xfrm>
            <a:off x="179512" y="1948128"/>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72</a:t>
            </a:r>
            <a:endParaRPr lang="ru-RU" dirty="0">
              <a:solidFill>
                <a:prstClr val="black"/>
              </a:solidFill>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79512" y="3567367"/>
            <a:ext cx="4968552" cy="13332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отношение </a:t>
            </a:r>
            <a:r>
              <a:rPr lang="ru-RU" sz="1200" dirty="0">
                <a:solidFill>
                  <a:prstClr val="black"/>
                </a:solidFill>
                <a:latin typeface="Times New Roman" panose="02020603050405020304" pitchFamily="18" charset="0"/>
                <a:cs typeface="Times New Roman" panose="02020603050405020304" pitchFamily="18" charset="0"/>
              </a:rPr>
              <a:t>суммы дивидендов (чистой прибыли) по пакетам акций (долям) хозяйственных обществ, </a:t>
            </a:r>
            <a:r>
              <a:rPr lang="ru-RU" sz="1200" dirty="0" smtClean="0">
                <a:solidFill>
                  <a:prstClr val="black"/>
                </a:solidFill>
                <a:latin typeface="Times New Roman" panose="02020603050405020304" pitchFamily="18" charset="0"/>
                <a:cs typeface="Times New Roman" panose="02020603050405020304" pitchFamily="18" charset="0"/>
              </a:rPr>
              <a:t>принадлежащим </a:t>
            </a:r>
            <a:r>
              <a:rPr lang="ru-RU" sz="1200" dirty="0">
                <a:solidFill>
                  <a:prstClr val="black"/>
                </a:solidFill>
                <a:latin typeface="Times New Roman" panose="02020603050405020304" pitchFamily="18" charset="0"/>
                <a:cs typeface="Times New Roman" panose="02020603050405020304" pitchFamily="18" charset="0"/>
              </a:rPr>
              <a:t>Чувашской Республике, фактически </a:t>
            </a:r>
            <a:r>
              <a:rPr lang="ru-RU" sz="1200" dirty="0" smtClean="0">
                <a:solidFill>
                  <a:prstClr val="black"/>
                </a:solidFill>
                <a:latin typeface="Times New Roman" panose="02020603050405020304" pitchFamily="18" charset="0"/>
                <a:cs typeface="Times New Roman" panose="02020603050405020304" pitchFamily="18" charset="0"/>
              </a:rPr>
              <a:t>поступившей </a:t>
            </a:r>
            <a:r>
              <a:rPr lang="ru-RU" sz="1200" dirty="0">
                <a:solidFill>
                  <a:prstClr val="black"/>
                </a:solidFill>
                <a:latin typeface="Times New Roman" panose="02020603050405020304" pitchFamily="18" charset="0"/>
                <a:cs typeface="Times New Roman" panose="02020603050405020304" pitchFamily="18" charset="0"/>
              </a:rPr>
              <a:t>в республиканский бюджет Чувашской Республики, к сумме дивидендов (чистой прибыли), подлежащей перечислению в республиканский </a:t>
            </a:r>
            <a:r>
              <a:rPr lang="ru-RU" sz="1200" dirty="0" smtClean="0">
                <a:solidFill>
                  <a:prstClr val="black"/>
                </a:solidFill>
                <a:latin typeface="Times New Roman" panose="02020603050405020304" pitchFamily="18" charset="0"/>
                <a:cs typeface="Times New Roman" panose="02020603050405020304" pitchFamily="18" charset="0"/>
              </a:rPr>
              <a:t>бюджет </a:t>
            </a:r>
            <a:r>
              <a:rPr lang="ru-RU" sz="1200" dirty="0">
                <a:solidFill>
                  <a:prstClr val="black"/>
                </a:solidFill>
                <a:latin typeface="Times New Roman" panose="02020603050405020304" pitchFamily="18" charset="0"/>
                <a:cs typeface="Times New Roman" panose="02020603050405020304" pitchFamily="18" charset="0"/>
              </a:rPr>
              <a:t>Чувашской Республики в соответствии с решениями собраний акционеров (участников) в отчетном году</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2052" name="Picture 4" descr="http://atameken.kz/ru/imagecache/news/crop_zemlya_15192952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287887"/>
            <a:ext cx="2304256" cy="1317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Полилиния 25"/>
          <p:cNvSpPr/>
          <p:nvPr/>
        </p:nvSpPr>
        <p:spPr>
          <a:xfrm>
            <a:off x="7524328" y="1827996"/>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244408" y="1826940"/>
            <a:ext cx="648000" cy="74643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2432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432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a:t>
            </a:r>
            <a:r>
              <a:rPr lang="en-US" sz="1200" b="1" dirty="0" smtClean="0">
                <a:solidFill>
                  <a:prstClr val="black"/>
                </a:solidFill>
                <a:latin typeface="Times New Roman" panose="02020603050405020304" pitchFamily="18" charset="0"/>
                <a:cs typeface="Times New Roman" panose="02020603050405020304" pitchFamily="18" charset="0"/>
              </a:rPr>
              <a:t>,</a:t>
            </a:r>
            <a:r>
              <a:rPr lang="ru-RU" sz="1200" b="1" dirty="0" smtClean="0">
                <a:solidFill>
                  <a:prstClr val="black"/>
                </a:solidFill>
                <a:latin typeface="Times New Roman" panose="02020603050405020304" pitchFamily="18" charset="0"/>
                <a:cs typeface="Times New Roman" panose="02020603050405020304" pitchFamily="18" charset="0"/>
              </a:rPr>
              <a:t>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99,0</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41856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20688"/>
            <a:ext cx="4236923" cy="24482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9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сбалансированное развитие минерально-сырьевой базы;</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недр;</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Республики;</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устойчивое управление лесами, 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леса;</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мира;</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вод;</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обеспечение безопасности гидротехнических сооружений;</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среды</a:t>
            </a:r>
          </a:p>
        </p:txBody>
      </p:sp>
      <p:sp>
        <p:nvSpPr>
          <p:cNvPr id="6" name="TextBox 5"/>
          <p:cNvSpPr txBox="1"/>
          <p:nvPr/>
        </p:nvSpPr>
        <p:spPr>
          <a:xfrm>
            <a:off x="135070" y="3068960"/>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04944119"/>
              </p:ext>
            </p:extLst>
          </p:nvPr>
        </p:nvGraphicFramePr>
        <p:xfrm>
          <a:off x="75964" y="3546549"/>
          <a:ext cx="4268464" cy="2985724"/>
        </p:xfrm>
        <a:graphic>
          <a:graphicData uri="http://schemas.openxmlformats.org/drawingml/2006/chart">
            <c:chart xmlns:c="http://schemas.openxmlformats.org/drawingml/2006/chart" xmlns:r="http://schemas.openxmlformats.org/officeDocument/2006/relationships" r:id="rId3"/>
          </a:graphicData>
        </a:graphic>
      </p:graphicFrame>
      <p:sp>
        <p:nvSpPr>
          <p:cNvPr id="4" name="Полилиния 3"/>
          <p:cNvSpPr/>
          <p:nvPr/>
        </p:nvSpPr>
        <p:spPr>
          <a:xfrm>
            <a:off x="4491746" y="620688"/>
            <a:ext cx="4544750" cy="288032"/>
          </a:xfrm>
          <a:custGeom>
            <a:avLst/>
            <a:gdLst>
              <a:gd name="connsiteX0" fmla="*/ 0 w 4573005"/>
              <a:gd name="connsiteY0" fmla="*/ 33226 h 332263"/>
              <a:gd name="connsiteX1" fmla="*/ 33226 w 4573005"/>
              <a:gd name="connsiteY1" fmla="*/ 0 h 332263"/>
              <a:gd name="connsiteX2" fmla="*/ 4539779 w 4573005"/>
              <a:gd name="connsiteY2" fmla="*/ 0 h 332263"/>
              <a:gd name="connsiteX3" fmla="*/ 4573005 w 4573005"/>
              <a:gd name="connsiteY3" fmla="*/ 33226 h 332263"/>
              <a:gd name="connsiteX4" fmla="*/ 4573005 w 4573005"/>
              <a:gd name="connsiteY4" fmla="*/ 299037 h 332263"/>
              <a:gd name="connsiteX5" fmla="*/ 4539779 w 4573005"/>
              <a:gd name="connsiteY5" fmla="*/ 332263 h 332263"/>
              <a:gd name="connsiteX6" fmla="*/ 33226 w 4573005"/>
              <a:gd name="connsiteY6" fmla="*/ 332263 h 332263"/>
              <a:gd name="connsiteX7" fmla="*/ 0 w 4573005"/>
              <a:gd name="connsiteY7" fmla="*/ 299037 h 332263"/>
              <a:gd name="connsiteX8" fmla="*/ 0 w 457300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3005" h="332263">
                <a:moveTo>
                  <a:pt x="0" y="33226"/>
                </a:moveTo>
                <a:cubicBezTo>
                  <a:pt x="0" y="14876"/>
                  <a:pt x="14876" y="0"/>
                  <a:pt x="33226" y="0"/>
                </a:cubicBezTo>
                <a:lnTo>
                  <a:pt x="4539779" y="0"/>
                </a:lnTo>
                <a:cubicBezTo>
                  <a:pt x="4558129" y="0"/>
                  <a:pt x="4573005" y="14876"/>
                  <a:pt x="4573005" y="33226"/>
                </a:cubicBezTo>
                <a:lnTo>
                  <a:pt x="4573005" y="299037"/>
                </a:lnTo>
                <a:cubicBezTo>
                  <a:pt x="4573005" y="317387"/>
                  <a:pt x="4558129" y="332263"/>
                  <a:pt x="453977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82" tIns="66882" rIns="66882" bIns="66882" numCol="1" spcCol="1270" anchor="ctr" anchorCtr="0">
            <a:noAutofit/>
          </a:bodyPr>
          <a:lstStyle/>
          <a:p>
            <a:pPr lvl="0" algn="ctr" defTabSz="577850">
              <a:lnSpc>
                <a:spcPct val="90000"/>
              </a:lnSpc>
              <a:spcAft>
                <a:spcPct val="35000"/>
              </a:spcAft>
            </a:pPr>
            <a:r>
              <a:rPr lang="ru-RU" sz="1000" b="1" i="1" dirty="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2024 году, млн. руб.</a:t>
            </a:r>
          </a:p>
        </p:txBody>
      </p:sp>
      <p:sp>
        <p:nvSpPr>
          <p:cNvPr id="7" name="Полилиния 6"/>
          <p:cNvSpPr/>
          <p:nvPr/>
        </p:nvSpPr>
        <p:spPr>
          <a:xfrm>
            <a:off x="4491746" y="976317"/>
            <a:ext cx="2980666" cy="220435"/>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452" tIns="55452" rIns="55452" bIns="55452"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35093" y="976318"/>
            <a:ext cx="720000" cy="216024"/>
          </a:xfrm>
          <a:custGeom>
            <a:avLst/>
            <a:gdLst>
              <a:gd name="connsiteX0" fmla="*/ 0 w 696083"/>
              <a:gd name="connsiteY0" fmla="*/ 36390 h 363898"/>
              <a:gd name="connsiteX1" fmla="*/ 36390 w 696083"/>
              <a:gd name="connsiteY1" fmla="*/ 0 h 363898"/>
              <a:gd name="connsiteX2" fmla="*/ 659693 w 696083"/>
              <a:gd name="connsiteY2" fmla="*/ 0 h 363898"/>
              <a:gd name="connsiteX3" fmla="*/ 696083 w 696083"/>
              <a:gd name="connsiteY3" fmla="*/ 36390 h 363898"/>
              <a:gd name="connsiteX4" fmla="*/ 696083 w 696083"/>
              <a:gd name="connsiteY4" fmla="*/ 327508 h 363898"/>
              <a:gd name="connsiteX5" fmla="*/ 659693 w 696083"/>
              <a:gd name="connsiteY5" fmla="*/ 363898 h 363898"/>
              <a:gd name="connsiteX6" fmla="*/ 36390 w 696083"/>
              <a:gd name="connsiteY6" fmla="*/ 363898 h 363898"/>
              <a:gd name="connsiteX7" fmla="*/ 0 w 696083"/>
              <a:gd name="connsiteY7" fmla="*/ 327508 h 363898"/>
              <a:gd name="connsiteX8" fmla="*/ 0 w 696083"/>
              <a:gd name="connsiteY8" fmla="*/ 36390 h 36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083" h="363898">
                <a:moveTo>
                  <a:pt x="0" y="36390"/>
                </a:moveTo>
                <a:cubicBezTo>
                  <a:pt x="0" y="16292"/>
                  <a:pt x="16292" y="0"/>
                  <a:pt x="36390" y="0"/>
                </a:cubicBezTo>
                <a:lnTo>
                  <a:pt x="659693" y="0"/>
                </a:lnTo>
                <a:cubicBezTo>
                  <a:pt x="679791" y="0"/>
                  <a:pt x="696083" y="16292"/>
                  <a:pt x="696083" y="36390"/>
                </a:cubicBezTo>
                <a:lnTo>
                  <a:pt x="696083" y="327508"/>
                </a:lnTo>
                <a:cubicBezTo>
                  <a:pt x="696083" y="347606"/>
                  <a:pt x="679791" y="363898"/>
                  <a:pt x="659693" y="363898"/>
                </a:cubicBezTo>
                <a:lnTo>
                  <a:pt x="36390" y="363898"/>
                </a:lnTo>
                <a:cubicBezTo>
                  <a:pt x="16292" y="363898"/>
                  <a:pt x="0" y="347606"/>
                  <a:pt x="0" y="327508"/>
                </a:cubicBezTo>
                <a:lnTo>
                  <a:pt x="0" y="363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78" tIns="56378" rIns="56378" bIns="56378"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План</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6496" y="976318"/>
            <a:ext cx="720000" cy="216024"/>
          </a:xfrm>
          <a:custGeom>
            <a:avLst/>
            <a:gdLst>
              <a:gd name="connsiteX0" fmla="*/ 0 w 646866"/>
              <a:gd name="connsiteY0" fmla="*/ 37841 h 378414"/>
              <a:gd name="connsiteX1" fmla="*/ 37841 w 646866"/>
              <a:gd name="connsiteY1" fmla="*/ 0 h 378414"/>
              <a:gd name="connsiteX2" fmla="*/ 609025 w 646866"/>
              <a:gd name="connsiteY2" fmla="*/ 0 h 378414"/>
              <a:gd name="connsiteX3" fmla="*/ 646866 w 646866"/>
              <a:gd name="connsiteY3" fmla="*/ 37841 h 378414"/>
              <a:gd name="connsiteX4" fmla="*/ 646866 w 646866"/>
              <a:gd name="connsiteY4" fmla="*/ 340573 h 378414"/>
              <a:gd name="connsiteX5" fmla="*/ 609025 w 646866"/>
              <a:gd name="connsiteY5" fmla="*/ 378414 h 378414"/>
              <a:gd name="connsiteX6" fmla="*/ 37841 w 646866"/>
              <a:gd name="connsiteY6" fmla="*/ 378414 h 378414"/>
              <a:gd name="connsiteX7" fmla="*/ 0 w 646866"/>
              <a:gd name="connsiteY7" fmla="*/ 340573 h 378414"/>
              <a:gd name="connsiteX8" fmla="*/ 0 w 646866"/>
              <a:gd name="connsiteY8" fmla="*/ 37841 h 37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66" h="378414">
                <a:moveTo>
                  <a:pt x="0" y="37841"/>
                </a:moveTo>
                <a:cubicBezTo>
                  <a:pt x="0" y="16942"/>
                  <a:pt x="16942" y="0"/>
                  <a:pt x="37841" y="0"/>
                </a:cubicBezTo>
                <a:lnTo>
                  <a:pt x="609025" y="0"/>
                </a:lnTo>
                <a:cubicBezTo>
                  <a:pt x="629924" y="0"/>
                  <a:pt x="646866" y="16942"/>
                  <a:pt x="646866" y="37841"/>
                </a:cubicBezTo>
                <a:lnTo>
                  <a:pt x="646866" y="340573"/>
                </a:lnTo>
                <a:cubicBezTo>
                  <a:pt x="646866" y="361472"/>
                  <a:pt x="629924" y="378414"/>
                  <a:pt x="609025" y="378414"/>
                </a:cubicBezTo>
                <a:lnTo>
                  <a:pt x="37841" y="378414"/>
                </a:lnTo>
                <a:cubicBezTo>
                  <a:pt x="16942" y="378414"/>
                  <a:pt x="0" y="361472"/>
                  <a:pt x="0" y="340573"/>
                </a:cubicBezTo>
                <a:lnTo>
                  <a:pt x="0" y="37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803" tIns="56803" rIns="56803" bIns="56803"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Факт</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73</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53" name="Диаграмма 52"/>
          <p:cNvGraphicFramePr>
            <a:graphicFrameLocks/>
          </p:cNvGraphicFramePr>
          <p:nvPr>
            <p:extLst>
              <p:ext uri="{D42A27DB-BD31-4B8C-83A1-F6EECF244321}">
                <p14:modId xmlns:p14="http://schemas.microsoft.com/office/powerpoint/2010/main" val="808915852"/>
              </p:ext>
            </p:extLst>
          </p:nvPr>
        </p:nvGraphicFramePr>
        <p:xfrm>
          <a:off x="218514" y="3349523"/>
          <a:ext cx="3847964" cy="3301731"/>
        </p:xfrm>
        <a:graphic>
          <a:graphicData uri="http://schemas.openxmlformats.org/drawingml/2006/chart">
            <c:chart xmlns:c="http://schemas.openxmlformats.org/drawingml/2006/chart" xmlns:r="http://schemas.openxmlformats.org/officeDocument/2006/relationships" r:id="rId4"/>
          </a:graphicData>
        </a:graphic>
      </p:graphicFrame>
      <p:sp>
        <p:nvSpPr>
          <p:cNvPr id="51" name="Полилиния 50"/>
          <p:cNvSpPr/>
          <p:nvPr/>
        </p:nvSpPr>
        <p:spPr>
          <a:xfrm>
            <a:off x="8316496" y="1574246"/>
            <a:ext cx="720000" cy="28800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900" dirty="0" smtClean="0">
                <a:solidFill>
                  <a:prstClr val="black"/>
                </a:solidFill>
                <a:latin typeface="Times New Roman" panose="02020603050405020304" pitchFamily="18" charset="0"/>
                <a:cs typeface="Times New Roman" panose="02020603050405020304" pitchFamily="18" charset="0"/>
              </a:rPr>
              <a:t>0,4</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478215" y="1243074"/>
            <a:ext cx="2994198" cy="288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700" dirty="0">
                <a:solidFill>
                  <a:schemeClr val="tx1"/>
                </a:solidFill>
              </a:rPr>
              <a:t>Ведомственный проект "Реализация мер, направленных на оснащение мест накопления твердых коммунальных отходов</a:t>
            </a:r>
            <a:r>
              <a:rPr lang="ru-RU" sz="800" dirty="0">
                <a:solidFill>
                  <a:schemeClr val="tx1"/>
                </a:solidFill>
              </a:rPr>
              <a:t>"</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35093" y="1239294"/>
            <a:ext cx="720000" cy="28800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900" dirty="0" smtClean="0">
                <a:solidFill>
                  <a:prstClr val="black"/>
                </a:solidFill>
                <a:latin typeface="Times New Roman" panose="02020603050405020304" pitchFamily="18" charset="0"/>
                <a:cs typeface="Times New Roman" panose="02020603050405020304" pitchFamily="18" charset="0"/>
              </a:rPr>
              <a:t>14,7</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8316496" y="1909198"/>
            <a:ext cx="720000" cy="39600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900" dirty="0" smtClean="0">
                <a:solidFill>
                  <a:prstClr val="black"/>
                </a:solidFill>
                <a:latin typeface="Times New Roman" panose="02020603050405020304" pitchFamily="18" charset="0"/>
                <a:cs typeface="Times New Roman" panose="02020603050405020304" pitchFamily="18" charset="0"/>
              </a:rPr>
              <a:t>189,4</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4491746" y="1911718"/>
            <a:ext cx="2980666" cy="396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700" dirty="0">
                <a:solidFill>
                  <a:schemeClr val="tx1"/>
                </a:solidFill>
              </a:rPr>
              <a:t>Ведомственный проект "Строительство (реконструкция) инфраструктурных объектов в сфере обращения с твердыми коммунальными отходами"</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35093" y="1909198"/>
            <a:ext cx="720000" cy="39600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900" dirty="0" smtClean="0">
                <a:solidFill>
                  <a:prstClr val="black"/>
                </a:solidFill>
                <a:latin typeface="Times New Roman" panose="02020603050405020304" pitchFamily="18" charset="0"/>
                <a:cs typeface="Times New Roman" panose="02020603050405020304" pitchFamily="18" charset="0"/>
              </a:rPr>
              <a:t>190,4</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35093" y="2950054"/>
            <a:ext cx="720000" cy="252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900" kern="1200" dirty="0" smtClean="0">
                <a:solidFill>
                  <a:schemeClr val="tx1"/>
                </a:solidFill>
                <a:latin typeface="Times New Roman" panose="02020603050405020304" pitchFamily="18" charset="0"/>
                <a:cs typeface="Times New Roman" panose="02020603050405020304" pitchFamily="18" charset="0"/>
              </a:rPr>
              <a:t>93,1</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16496" y="2950054"/>
            <a:ext cx="720000" cy="252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en-US" sz="900" kern="1200" dirty="0" smtClean="0">
                <a:solidFill>
                  <a:schemeClr val="tx1"/>
                </a:solidFill>
                <a:latin typeface="Times New Roman" panose="02020603050405020304" pitchFamily="18" charset="0"/>
                <a:cs typeface="Times New Roman" panose="02020603050405020304" pitchFamily="18" charset="0"/>
              </a:rPr>
              <a:t>93,1</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4478215" y="3249008"/>
            <a:ext cx="2994197" cy="25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700" dirty="0">
                <a:solidFill>
                  <a:schemeClr val="tx1"/>
                </a:solidFill>
              </a:rPr>
              <a:t>Региональный проект "Стимулирование спроса на отечественные беспилотные авиационные системы"</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4478215" y="1577396"/>
            <a:ext cx="2994197" cy="288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700" dirty="0">
                <a:solidFill>
                  <a:schemeClr val="tx1"/>
                </a:solidFill>
              </a:rPr>
              <a:t>Ведомственный проект "Формирование и пополнение информационных ресурсов в сфере недропользования"</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35093" y="1574246"/>
            <a:ext cx="720000" cy="28800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900" dirty="0" smtClean="0">
                <a:solidFill>
                  <a:prstClr val="black"/>
                </a:solidFill>
                <a:latin typeface="Times New Roman" panose="02020603050405020304" pitchFamily="18" charset="0"/>
                <a:cs typeface="Times New Roman" panose="02020603050405020304" pitchFamily="18" charset="0"/>
              </a:rPr>
              <a:t>0,4</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7545856" y="3573016"/>
            <a:ext cx="720000" cy="2988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900" kern="1200" dirty="0" smtClean="0">
                <a:solidFill>
                  <a:schemeClr val="tx1"/>
                </a:solidFill>
                <a:latin typeface="Times New Roman" panose="02020603050405020304" pitchFamily="18" charset="0"/>
                <a:cs typeface="Times New Roman" panose="02020603050405020304" pitchFamily="18" charset="0"/>
              </a:rPr>
              <a:t>379,4</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6496" y="3249008"/>
            <a:ext cx="720000" cy="252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en-US" sz="900" kern="1200" dirty="0" smtClean="0">
                <a:solidFill>
                  <a:schemeClr val="tx1"/>
                </a:solidFill>
                <a:latin typeface="Times New Roman" panose="02020603050405020304" pitchFamily="18" charset="0"/>
                <a:cs typeface="Times New Roman" panose="02020603050405020304" pitchFamily="18" charset="0"/>
              </a:rPr>
              <a:t>8,2</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4478214" y="2652362"/>
            <a:ext cx="3007756" cy="25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800" dirty="0">
                <a:solidFill>
                  <a:schemeClr val="tx1"/>
                </a:solidFill>
              </a:rPr>
              <a:t>Региональный проект </a:t>
            </a:r>
            <a:r>
              <a:rPr lang="ru-RU" sz="800" dirty="0" smtClean="0">
                <a:solidFill>
                  <a:schemeClr val="tx1"/>
                </a:solidFill>
              </a:rPr>
              <a:t>"</a:t>
            </a:r>
            <a:r>
              <a:rPr lang="ru-RU" sz="700" dirty="0" smtClean="0">
                <a:solidFill>
                  <a:schemeClr val="tx1"/>
                </a:solidFill>
              </a:rPr>
              <a:t>Сохранение </a:t>
            </a:r>
            <a:r>
              <a:rPr lang="ru-RU" sz="700" dirty="0">
                <a:solidFill>
                  <a:schemeClr val="tx1"/>
                </a:solidFill>
              </a:rPr>
              <a:t>уникальных водных объектов </a:t>
            </a:r>
            <a:r>
              <a:rPr lang="ru-RU" sz="700" dirty="0" smtClean="0">
                <a:solidFill>
                  <a:schemeClr val="tx1"/>
                </a:solidFill>
              </a:rPr>
              <a:t>"</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7535093" y="3249006"/>
            <a:ext cx="720000" cy="252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900" kern="1200" dirty="0" smtClean="0">
                <a:solidFill>
                  <a:schemeClr val="tx1"/>
                </a:solidFill>
                <a:latin typeface="Times New Roman" panose="02020603050405020304" pitchFamily="18" charset="0"/>
                <a:cs typeface="Times New Roman" panose="02020603050405020304" pitchFamily="18" charset="0"/>
              </a:rPr>
              <a:t>16,5</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16496" y="3573016"/>
            <a:ext cx="720000" cy="2988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900" kern="1200" dirty="0" smtClean="0">
                <a:solidFill>
                  <a:schemeClr val="tx1"/>
                </a:solidFill>
                <a:latin typeface="Times New Roman" panose="02020603050405020304" pitchFamily="18" charset="0"/>
                <a:cs typeface="Times New Roman" panose="02020603050405020304" pitchFamily="18" charset="0"/>
              </a:rPr>
              <a:t>348,3</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4491746" y="2950684"/>
            <a:ext cx="2980666" cy="25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800" dirty="0">
                <a:solidFill>
                  <a:schemeClr val="tx1"/>
                </a:solidFill>
              </a:rPr>
              <a:t>Региональный проект </a:t>
            </a:r>
            <a:r>
              <a:rPr lang="ru-RU" sz="800" dirty="0" smtClean="0">
                <a:solidFill>
                  <a:schemeClr val="tx1"/>
                </a:solidFill>
              </a:rPr>
              <a:t>"Сохранение </a:t>
            </a:r>
            <a:r>
              <a:rPr lang="ru-RU" sz="800" dirty="0">
                <a:solidFill>
                  <a:schemeClr val="tx1"/>
                </a:solidFill>
              </a:rPr>
              <a:t>лесов</a:t>
            </a:r>
            <a:r>
              <a:rPr lang="ru-RU" sz="700" dirty="0" smtClean="0">
                <a:solidFill>
                  <a:schemeClr val="tx1"/>
                </a:solidFill>
              </a:rPr>
              <a:t>"</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87" name="Полилиния 86"/>
          <p:cNvSpPr/>
          <p:nvPr/>
        </p:nvSpPr>
        <p:spPr>
          <a:xfrm>
            <a:off x="7535093" y="2651102"/>
            <a:ext cx="720000" cy="252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900" kern="1200" dirty="0" smtClean="0">
                <a:solidFill>
                  <a:schemeClr val="tx1"/>
                </a:solidFill>
                <a:latin typeface="Times New Roman" panose="02020603050405020304" pitchFamily="18" charset="0"/>
                <a:cs typeface="Times New Roman" panose="02020603050405020304" pitchFamily="18" charset="0"/>
              </a:rPr>
              <a:t>20,8</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88" name="Полилиния 87"/>
          <p:cNvSpPr/>
          <p:nvPr/>
        </p:nvSpPr>
        <p:spPr>
          <a:xfrm rot="10800000" flipV="1">
            <a:off x="8331635" y="2651102"/>
            <a:ext cx="720000" cy="252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en-US" sz="900" kern="1200" dirty="0" smtClean="0">
                <a:solidFill>
                  <a:schemeClr val="tx1"/>
                </a:solidFill>
                <a:latin typeface="Times New Roman" panose="02020603050405020304" pitchFamily="18" charset="0"/>
                <a:cs typeface="Times New Roman" panose="02020603050405020304" pitchFamily="18" charset="0"/>
              </a:rPr>
              <a:t>20,8</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89" name="Полилиния 88"/>
          <p:cNvSpPr/>
          <p:nvPr/>
        </p:nvSpPr>
        <p:spPr>
          <a:xfrm>
            <a:off x="8316496" y="1239294"/>
            <a:ext cx="720000" cy="28800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900" dirty="0" smtClean="0">
                <a:solidFill>
                  <a:prstClr val="black"/>
                </a:solidFill>
                <a:latin typeface="Times New Roman" panose="02020603050405020304" pitchFamily="18" charset="0"/>
                <a:cs typeface="Times New Roman" panose="02020603050405020304" pitchFamily="18" charset="0"/>
              </a:rPr>
              <a:t>13,8</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4464657" y="3573016"/>
            <a:ext cx="3007755" cy="2988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800" dirty="0" smtClean="0">
                <a:solidFill>
                  <a:schemeClr val="tx1"/>
                </a:solidFill>
              </a:rPr>
              <a:t>Комплексы </a:t>
            </a:r>
            <a:r>
              <a:rPr lang="ru-RU" sz="800" dirty="0">
                <a:solidFill>
                  <a:schemeClr val="tx1"/>
                </a:solidFill>
              </a:rPr>
              <a:t>процессных </a:t>
            </a:r>
            <a:r>
              <a:rPr lang="ru-RU" sz="800" dirty="0" smtClean="0">
                <a:solidFill>
                  <a:schemeClr val="tx1"/>
                </a:solidFill>
              </a:rPr>
              <a:t>мероприятий:</a:t>
            </a:r>
          </a:p>
          <a:p>
            <a:pPr defTabSz="444500">
              <a:lnSpc>
                <a:spcPct val="90000"/>
              </a:lnSpc>
              <a:spcAft>
                <a:spcPct val="35000"/>
              </a:spcAft>
            </a:pPr>
            <a:r>
              <a:rPr lang="ru-RU" sz="800" dirty="0" smtClean="0">
                <a:solidFill>
                  <a:schemeClr val="tx1"/>
                </a:solidFill>
              </a:rPr>
              <a:t>"</a:t>
            </a:r>
            <a:r>
              <a:rPr lang="ru-RU" sz="800" dirty="0">
                <a:solidFill>
                  <a:schemeClr val="tx1"/>
                </a:solidFill>
              </a:rPr>
              <a:t>Обеспечение эффективной реализации государственных функций в сфере </a:t>
            </a:r>
            <a:r>
              <a:rPr lang="ru-RU" sz="800" dirty="0" smtClean="0">
                <a:solidFill>
                  <a:schemeClr val="tx1"/>
                </a:solidFill>
              </a:rPr>
              <a:t>недропользования«,</a:t>
            </a:r>
          </a:p>
          <a:p>
            <a:pPr defTabSz="444500">
              <a:lnSpc>
                <a:spcPct val="90000"/>
              </a:lnSpc>
              <a:spcAft>
                <a:spcPct val="35000"/>
              </a:spcAft>
            </a:pPr>
            <a:r>
              <a:rPr lang="ru-RU" sz="800" dirty="0" smtClean="0">
                <a:solidFill>
                  <a:schemeClr val="tx1"/>
                </a:solidFill>
              </a:rPr>
              <a:t>"</a:t>
            </a:r>
            <a:r>
              <a:rPr lang="ru-RU" sz="800" dirty="0">
                <a:solidFill>
                  <a:schemeClr val="tx1"/>
                </a:solidFill>
              </a:rPr>
              <a:t>Проведение геологического изучения и оценки запасов общераспространенных полезных ископаемых и подземных вод</a:t>
            </a:r>
            <a:r>
              <a:rPr lang="ru-RU" sz="800" dirty="0" smtClean="0">
                <a:solidFill>
                  <a:schemeClr val="tx1"/>
                </a:solidFill>
              </a:rPr>
              <a:t>«,</a:t>
            </a:r>
          </a:p>
          <a:p>
            <a:pPr defTabSz="444500">
              <a:lnSpc>
                <a:spcPct val="90000"/>
              </a:lnSpc>
              <a:spcAft>
                <a:spcPct val="35000"/>
              </a:spcAft>
            </a:pPr>
            <a:r>
              <a:rPr lang="ru-RU" sz="800" dirty="0" smtClean="0">
                <a:solidFill>
                  <a:schemeClr val="tx1"/>
                </a:solidFill>
              </a:rPr>
              <a:t>"</a:t>
            </a:r>
            <a:r>
              <a:rPr lang="ru-RU" sz="800" dirty="0">
                <a:solidFill>
                  <a:schemeClr val="tx1"/>
                </a:solidFill>
              </a:rPr>
              <a:t>Обеспечение экологической безопасности на территории Чувашской </a:t>
            </a:r>
            <a:r>
              <a:rPr lang="ru-RU" sz="800" dirty="0" smtClean="0">
                <a:solidFill>
                  <a:schemeClr val="tx1"/>
                </a:solidFill>
              </a:rPr>
              <a:t>Республики",</a:t>
            </a:r>
          </a:p>
          <a:p>
            <a:pPr defTabSz="444500">
              <a:lnSpc>
                <a:spcPct val="90000"/>
              </a:lnSpc>
              <a:spcAft>
                <a:spcPct val="35000"/>
              </a:spcAft>
            </a:pPr>
            <a:r>
              <a:rPr lang="ru-RU" sz="800" dirty="0" smtClean="0">
                <a:solidFill>
                  <a:schemeClr val="tx1"/>
                </a:solidFill>
              </a:rPr>
              <a:t>"</a:t>
            </a:r>
            <a:r>
              <a:rPr lang="ru-RU" sz="800" dirty="0">
                <a:solidFill>
                  <a:schemeClr val="tx1"/>
                </a:solidFill>
              </a:rPr>
              <a:t>Охрана и воспроизводство животного </a:t>
            </a:r>
            <a:r>
              <a:rPr lang="ru-RU" sz="800" dirty="0" smtClean="0">
                <a:solidFill>
                  <a:schemeClr val="tx1"/>
                </a:solidFill>
              </a:rPr>
              <a:t>мира", </a:t>
            </a:r>
            <a:endParaRPr lang="ru-RU" sz="800" dirty="0">
              <a:solidFill>
                <a:schemeClr val="tx1"/>
              </a:solidFill>
            </a:endParaRPr>
          </a:p>
          <a:p>
            <a:pPr defTabSz="444500">
              <a:lnSpc>
                <a:spcPct val="90000"/>
              </a:lnSpc>
              <a:spcAft>
                <a:spcPct val="35000"/>
              </a:spcAft>
            </a:pPr>
            <a:r>
              <a:rPr lang="ru-RU" sz="800" dirty="0">
                <a:solidFill>
                  <a:schemeClr val="tx1"/>
                </a:solidFill>
              </a:rPr>
              <a:t>"Обеспечение реализации государственных функций в области водных </a:t>
            </a:r>
            <a:r>
              <a:rPr lang="ru-RU" sz="800" dirty="0" smtClean="0">
                <a:solidFill>
                  <a:schemeClr val="tx1"/>
                </a:solidFill>
              </a:rPr>
              <a:t>отношений",</a:t>
            </a:r>
          </a:p>
          <a:p>
            <a:pPr defTabSz="444500">
              <a:lnSpc>
                <a:spcPct val="90000"/>
              </a:lnSpc>
              <a:spcAft>
                <a:spcPct val="35000"/>
              </a:spcAft>
            </a:pPr>
            <a:r>
              <a:rPr lang="ru-RU" sz="800" dirty="0" smtClean="0">
                <a:solidFill>
                  <a:schemeClr val="tx1"/>
                </a:solidFill>
              </a:rPr>
              <a:t>"</a:t>
            </a:r>
            <a:r>
              <a:rPr lang="ru-RU" sz="800" dirty="0">
                <a:solidFill>
                  <a:schemeClr val="tx1"/>
                </a:solidFill>
              </a:rPr>
              <a:t>Защита от наводнений и иных негативных воздействий вод и обеспечение безопасности гидротехнических </a:t>
            </a:r>
            <a:r>
              <a:rPr lang="ru-RU" sz="800" dirty="0" smtClean="0">
                <a:solidFill>
                  <a:schemeClr val="tx1"/>
                </a:solidFill>
              </a:rPr>
              <a:t>сооружений",</a:t>
            </a:r>
          </a:p>
          <a:p>
            <a:pPr defTabSz="444500">
              <a:lnSpc>
                <a:spcPct val="90000"/>
              </a:lnSpc>
              <a:spcAft>
                <a:spcPct val="35000"/>
              </a:spcAft>
            </a:pPr>
            <a:r>
              <a:rPr lang="ru-RU" sz="800" dirty="0" smtClean="0">
                <a:solidFill>
                  <a:schemeClr val="tx1"/>
                </a:solidFill>
              </a:rPr>
              <a:t>"</a:t>
            </a:r>
            <a:r>
              <a:rPr lang="ru-RU" sz="800" dirty="0">
                <a:solidFill>
                  <a:schemeClr val="tx1"/>
                </a:solidFill>
              </a:rPr>
              <a:t>Охрана, защита, воспроизводство и использование </a:t>
            </a:r>
            <a:r>
              <a:rPr lang="ru-RU" sz="800" dirty="0" smtClean="0">
                <a:solidFill>
                  <a:schemeClr val="tx1"/>
                </a:solidFill>
              </a:rPr>
              <a:t>лесов",</a:t>
            </a:r>
          </a:p>
          <a:p>
            <a:pPr defTabSz="444500">
              <a:lnSpc>
                <a:spcPct val="90000"/>
              </a:lnSpc>
              <a:spcAft>
                <a:spcPct val="35000"/>
              </a:spcAft>
            </a:pPr>
            <a:r>
              <a:rPr lang="ru-RU" sz="800" dirty="0" smtClean="0">
                <a:solidFill>
                  <a:schemeClr val="tx1"/>
                </a:solidFill>
              </a:rPr>
              <a:t>"</a:t>
            </a:r>
            <a:r>
              <a:rPr lang="ru-RU" sz="800" dirty="0">
                <a:solidFill>
                  <a:schemeClr val="tx1"/>
                </a:solidFill>
              </a:rPr>
              <a:t>Обеспечение осуществления отдельных полномочий в области лесных </a:t>
            </a:r>
            <a:r>
              <a:rPr lang="ru-RU" sz="800" dirty="0" smtClean="0">
                <a:solidFill>
                  <a:schemeClr val="tx1"/>
                </a:solidFill>
              </a:rPr>
              <a:t>отношений",</a:t>
            </a:r>
          </a:p>
          <a:p>
            <a:pPr defTabSz="444500">
              <a:lnSpc>
                <a:spcPct val="90000"/>
              </a:lnSpc>
              <a:spcAft>
                <a:spcPct val="35000"/>
              </a:spcAft>
            </a:pPr>
            <a:r>
              <a:rPr lang="ru-RU" sz="800" dirty="0" smtClean="0">
                <a:solidFill>
                  <a:schemeClr val="tx1"/>
                </a:solidFill>
              </a:rPr>
              <a:t>"</a:t>
            </a:r>
            <a:r>
              <a:rPr lang="ru-RU" sz="800" dirty="0">
                <a:solidFill>
                  <a:schemeClr val="tx1"/>
                </a:solidFill>
              </a:rPr>
              <a:t>Реализация мероприятий в области обращения с </a:t>
            </a:r>
            <a:r>
              <a:rPr lang="ru-RU" sz="800" dirty="0" smtClean="0">
                <a:solidFill>
                  <a:schemeClr val="tx1"/>
                </a:solidFill>
              </a:rPr>
              <a:t>отходами",</a:t>
            </a:r>
          </a:p>
          <a:p>
            <a:pPr defTabSz="444500">
              <a:lnSpc>
                <a:spcPct val="90000"/>
              </a:lnSpc>
              <a:spcAft>
                <a:spcPct val="35000"/>
              </a:spcAft>
            </a:pPr>
            <a:r>
              <a:rPr lang="ru-RU" sz="800" dirty="0" smtClean="0">
                <a:solidFill>
                  <a:schemeClr val="tx1"/>
                </a:solidFill>
              </a:rPr>
              <a:t>"</a:t>
            </a:r>
            <a:r>
              <a:rPr lang="ru-RU" sz="800" dirty="0">
                <a:solidFill>
                  <a:schemeClr val="tx1"/>
                </a:solidFill>
              </a:rPr>
              <a:t>Обеспечение реализации государственной программы Чувашской Республики "Развитие потенциала природно-сырьевых ресурсов и обеспечение экологической безопасности</a:t>
            </a:r>
            <a:r>
              <a:rPr lang="ru-RU" sz="800" dirty="0" smtClean="0">
                <a:solidFill>
                  <a:schemeClr val="tx1"/>
                </a:solidFill>
              </a:rPr>
              <a:t>"</a:t>
            </a:r>
            <a:endParaRPr lang="ru-RU" sz="800" dirty="0">
              <a:solidFill>
                <a:schemeClr val="tx1"/>
              </a:solidFill>
            </a:endParaRPr>
          </a:p>
        </p:txBody>
      </p:sp>
      <p:sp>
        <p:nvSpPr>
          <p:cNvPr id="75" name="Полилиния 74"/>
          <p:cNvSpPr/>
          <p:nvPr/>
        </p:nvSpPr>
        <p:spPr>
          <a:xfrm>
            <a:off x="4491745" y="2354040"/>
            <a:ext cx="2980667" cy="25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700" dirty="0">
                <a:solidFill>
                  <a:schemeClr val="tx1"/>
                </a:solidFill>
              </a:rPr>
              <a:t>Региональный</a:t>
            </a:r>
            <a:r>
              <a:rPr lang="ru-RU" sz="800" dirty="0">
                <a:solidFill>
                  <a:schemeClr val="tx1"/>
                </a:solidFill>
              </a:rPr>
              <a:t> проект </a:t>
            </a:r>
            <a:r>
              <a:rPr lang="ru-RU" sz="800" dirty="0" smtClean="0">
                <a:solidFill>
                  <a:schemeClr val="tx1"/>
                </a:solidFill>
              </a:rPr>
              <a:t>«</a:t>
            </a:r>
            <a:r>
              <a:rPr lang="ru-RU" sz="800" dirty="0">
                <a:solidFill>
                  <a:schemeClr val="tx1"/>
                </a:solidFill>
              </a:rPr>
              <a:t>Оздоровление Волги </a:t>
            </a:r>
            <a:r>
              <a:rPr lang="ru-RU" sz="800" dirty="0" smtClean="0">
                <a:solidFill>
                  <a:schemeClr val="tx1"/>
                </a:solidFill>
              </a:rPr>
              <a:t>"</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7535093" y="2352150"/>
            <a:ext cx="720000" cy="252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313,0</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316496" y="2352150"/>
            <a:ext cx="720000" cy="252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en-US" sz="900" kern="1200" dirty="0" smtClean="0">
                <a:solidFill>
                  <a:schemeClr val="tx1"/>
                </a:solidFill>
                <a:latin typeface="Times New Roman" panose="02020603050405020304" pitchFamily="18" charset="0"/>
                <a:cs typeface="Times New Roman" panose="02020603050405020304" pitchFamily="18" charset="0"/>
              </a:rPr>
              <a:t>309,4</a:t>
            </a:r>
            <a:endParaRPr lang="ru-RU" sz="9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24914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24127" y="974160"/>
            <a:ext cx="3903032" cy="549475"/>
          </a:xfrm>
          <a:custGeom>
            <a:avLst/>
            <a:gdLst>
              <a:gd name="connsiteX0" fmla="*/ 0 w 3903032"/>
              <a:gd name="connsiteY0" fmla="*/ 38477 h 384765"/>
              <a:gd name="connsiteX1" fmla="*/ 38477 w 3903032"/>
              <a:gd name="connsiteY1" fmla="*/ 0 h 384765"/>
              <a:gd name="connsiteX2" fmla="*/ 3864556 w 3903032"/>
              <a:gd name="connsiteY2" fmla="*/ 0 h 384765"/>
              <a:gd name="connsiteX3" fmla="*/ 3903033 w 3903032"/>
              <a:gd name="connsiteY3" fmla="*/ 38477 h 384765"/>
              <a:gd name="connsiteX4" fmla="*/ 3903032 w 3903032"/>
              <a:gd name="connsiteY4" fmla="*/ 346289 h 384765"/>
              <a:gd name="connsiteX5" fmla="*/ 3864555 w 3903032"/>
              <a:gd name="connsiteY5" fmla="*/ 384766 h 384765"/>
              <a:gd name="connsiteX6" fmla="*/ 38477 w 3903032"/>
              <a:gd name="connsiteY6" fmla="*/ 384765 h 384765"/>
              <a:gd name="connsiteX7" fmla="*/ 0 w 3903032"/>
              <a:gd name="connsiteY7" fmla="*/ 346288 h 384765"/>
              <a:gd name="connsiteX8" fmla="*/ 0 w 390303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384765">
                <a:moveTo>
                  <a:pt x="0" y="38477"/>
                </a:moveTo>
                <a:cubicBezTo>
                  <a:pt x="0" y="17227"/>
                  <a:pt x="17227" y="0"/>
                  <a:pt x="38477" y="0"/>
                </a:cubicBezTo>
                <a:lnTo>
                  <a:pt x="3864556" y="0"/>
                </a:lnTo>
                <a:cubicBezTo>
                  <a:pt x="3885806" y="0"/>
                  <a:pt x="3903033" y="17227"/>
                  <a:pt x="3903033" y="38477"/>
                </a:cubicBezTo>
                <a:cubicBezTo>
                  <a:pt x="3903033" y="141081"/>
                  <a:pt x="3903032" y="243685"/>
                  <a:pt x="3903032" y="346289"/>
                </a:cubicBezTo>
                <a:cubicBezTo>
                  <a:pt x="3903032" y="367539"/>
                  <a:pt x="3885805" y="384766"/>
                  <a:pt x="3864555" y="384766"/>
                </a:cubicBezTo>
                <a:lnTo>
                  <a:pt x="38477" y="384765"/>
                </a:lnTo>
                <a:cubicBezTo>
                  <a:pt x="17227" y="384765"/>
                  <a:pt x="0" y="367538"/>
                  <a:pt x="0" y="346288"/>
                </a:cubicBezTo>
                <a:lnTo>
                  <a:pt x="0" y="3847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2412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2024</a:t>
            </a:r>
          </a:p>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4127"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24127"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4127"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0094"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24127"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120095"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96,2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1702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40152"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146,2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40152"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940152"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5940152" y="3894314"/>
            <a:ext cx="720000" cy="542798"/>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40152"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40152"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86,8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0991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32240" y="2311976"/>
            <a:ext cx="720000" cy="339674"/>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32240"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32240"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32240"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32240"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a:solidFill>
                  <a:prstClr val="black"/>
                </a:solidFill>
                <a:latin typeface="Times New Roman" panose="02020603050405020304" pitchFamily="18" charset="0"/>
                <a:cs typeface="Times New Roman" panose="02020603050405020304" pitchFamily="18" charset="0"/>
              </a:rPr>
              <a:t>6</a:t>
            </a: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32240"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96,2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0281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4408"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24408"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24408"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4408"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24408"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24408"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95,7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8" name="Полилиния 1027"/>
          <p:cNvSpPr/>
          <p:nvPr/>
        </p:nvSpPr>
        <p:spPr>
          <a:xfrm>
            <a:off x="829570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29" name="Полилиния 1028"/>
          <p:cNvSpPr/>
          <p:nvPr/>
        </p:nvSpPr>
        <p:spPr>
          <a:xfrm>
            <a:off x="8315120"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1" name="Полилиния 1030"/>
          <p:cNvSpPr/>
          <p:nvPr/>
        </p:nvSpPr>
        <p:spPr>
          <a:xfrm>
            <a:off x="8315120"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2" name="Полилиния 1031"/>
          <p:cNvSpPr/>
          <p:nvPr/>
        </p:nvSpPr>
        <p:spPr>
          <a:xfrm>
            <a:off x="8315120"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4" name="Полилиния 1033"/>
          <p:cNvSpPr/>
          <p:nvPr/>
        </p:nvSpPr>
        <p:spPr>
          <a:xfrm>
            <a:off x="8315120"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5" name="Полилиния 1034"/>
          <p:cNvSpPr/>
          <p:nvPr/>
        </p:nvSpPr>
        <p:spPr>
          <a:xfrm>
            <a:off x="8315120" y="457272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smtClean="0">
                <a:solidFill>
                  <a:prstClr val="black"/>
                </a:solidFill>
                <a:latin typeface="Times New Roman" panose="02020603050405020304" pitchFamily="18" charset="0"/>
                <a:cs typeface="Times New Roman" panose="02020603050405020304" pitchFamily="18" charset="0"/>
              </a:rPr>
              <a:t>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6" name="Полилиния 1035"/>
          <p:cNvSpPr/>
          <p:nvPr/>
        </p:nvSpPr>
        <p:spPr>
          <a:xfrm>
            <a:off x="8315120"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95,3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3445" y="2332302"/>
            <a:ext cx="4932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itchFamily="18" charset="0"/>
                <a:cs typeface="Times New Roman" pitchFamily="18" charset="0"/>
              </a:rPr>
              <a:t>Отношение площади </a:t>
            </a:r>
            <a:r>
              <a:rPr lang="ru-RU" sz="1000" dirty="0" err="1">
                <a:latin typeface="Times New Roman" pitchFamily="18" charset="0"/>
                <a:cs typeface="Times New Roman" pitchFamily="18" charset="0"/>
              </a:rPr>
              <a:t>лесовосстановления</a:t>
            </a:r>
            <a:r>
              <a:rPr lang="ru-RU" sz="1000" dirty="0">
                <a:latin typeface="Times New Roman" pitchFamily="18" charset="0"/>
                <a:cs typeface="Times New Roman" pitchFamily="18" charset="0"/>
              </a:rPr>
              <a:t> и лесоразведения к площади вырубленных и погибших лесных насаждений, %</a:t>
            </a:r>
          </a:p>
        </p:txBody>
      </p:sp>
      <p:sp>
        <p:nvSpPr>
          <p:cNvPr id="11" name="Скругленный прямоугольник 10"/>
          <p:cNvSpPr/>
          <p:nvPr/>
        </p:nvSpPr>
        <p:spPr>
          <a:xfrm>
            <a:off x="92650" y="133577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3018" y="1052736"/>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83445" y="2761167"/>
            <a:ext cx="4932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Прирост разведанных запасов твердых полезных ископаемых, млн. куб. м.</a:t>
            </a:r>
          </a:p>
        </p:txBody>
      </p:sp>
      <p:sp>
        <p:nvSpPr>
          <p:cNvPr id="14" name="Скругленный прямоугольник 13"/>
          <p:cNvSpPr/>
          <p:nvPr/>
        </p:nvSpPr>
        <p:spPr>
          <a:xfrm>
            <a:off x="83445" y="3226032"/>
            <a:ext cx="4932000" cy="531846"/>
          </a:xfrm>
          <a:prstGeom prst="roundRect">
            <a:avLst>
              <a:gd name="adj" fmla="val 20854"/>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Рост численности основных видов охотничьих ресурсов по отношению к уровню 2017 года: лось, %</a:t>
            </a:r>
          </a:p>
        </p:txBody>
      </p:sp>
      <p:sp>
        <p:nvSpPr>
          <p:cNvPr id="15" name="Скругленный прямоугольник 14"/>
          <p:cNvSpPr/>
          <p:nvPr/>
        </p:nvSpPr>
        <p:spPr>
          <a:xfrm>
            <a:off x="83445" y="4572729"/>
            <a:ext cx="4932000" cy="4416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anose="02020603050405020304" pitchFamily="18" charset="0"/>
              </a:rPr>
              <a:t>Доля твердых коммунальных отходов, направленных на обработку (сортировку), 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r>
              <a:rPr lang="ru-RU" sz="1000" dirty="0" smtClean="0">
                <a:solidFill>
                  <a:prstClr val="black"/>
                </a:solidFill>
                <a:latin typeface="Times New Roman" panose="02020603050405020304" pitchFamily="18" charset="0"/>
                <a:cs typeface="Times New Roman" panose="02020603050405020304" pitchFamily="18" charset="0"/>
              </a:rPr>
              <a:t>,%</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83445" y="5119282"/>
            <a:ext cx="4932000" cy="6139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latin typeface="Times New Roman" panose="02020603050405020304" pitchFamily="18" charset="0"/>
                <a:cs typeface="Times New Roman" panose="02020603050405020304" pitchFamily="18" charset="0"/>
              </a:rPr>
              <a:t>Доля направленных на захоронение твердых коммунальных отходов, в том числе прошедших обработку (сортировку), 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 %</a:t>
            </a:r>
            <a:r>
              <a:rPr lang="ru-RU" sz="1000" dirty="0">
                <a:latin typeface="Times New Roman" panose="02020603050405020304" pitchFamily="18" charset="0"/>
                <a:cs typeface="Times New Roman" panose="02020603050405020304" pitchFamily="18" charset="0"/>
              </a:rPr>
              <a:t/>
            </a:r>
            <a:br>
              <a:rPr lang="ru-RU" sz="1000" dirty="0">
                <a:latin typeface="Times New Roman" panose="02020603050405020304" pitchFamily="18" charset="0"/>
                <a:cs typeface="Times New Roman" panose="02020603050405020304" pitchFamily="18" charset="0"/>
              </a:rPr>
            </a:br>
            <a:endParaRPr lang="ru-RU" sz="1000" b="0" dirty="0">
              <a:effectLst/>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74</a:t>
            </a:r>
            <a:endParaRPr lang="ru-RU" dirty="0" smtClean="0">
              <a:solidFill>
                <a:prstClr val="black"/>
              </a:solidFill>
            </a:endParaRPr>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80" name="Скругленный прямоугольник 79"/>
          <p:cNvSpPr/>
          <p:nvPr/>
        </p:nvSpPr>
        <p:spPr>
          <a:xfrm>
            <a:off x="83445" y="3862743"/>
            <a:ext cx="4932000" cy="6051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Количество проводимых экологических мероприятий, направленных на повышение уровня экологической культуры, воспитание и просвещение населения Чувашской Республики, ед.</a:t>
            </a:r>
          </a:p>
        </p:txBody>
      </p:sp>
    </p:spTree>
    <p:extLst>
      <p:ext uri="{BB962C8B-B14F-4D97-AF65-F5344CB8AC3E}">
        <p14:creationId xmlns:p14="http://schemas.microsoft.com/office/powerpoint/2010/main" val="358212160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5" y="620688"/>
            <a:ext cx="4032448" cy="2002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0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обеспечение </a:t>
            </a:r>
            <a:r>
              <a:rPr lang="ru-RU" sz="10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0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0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000" dirty="0" smtClean="0">
                <a:solidFill>
                  <a:schemeClr val="tx1"/>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86524" y="3699048"/>
            <a:ext cx="3673954" cy="292388"/>
          </a:xfrm>
          <a:prstGeom prst="rect">
            <a:avLst/>
          </a:prstGeom>
          <a:noFill/>
        </p:spPr>
        <p:txBody>
          <a:bodyPr wrap="none" rtlCol="0">
            <a:spAutoFit/>
          </a:bodyPr>
          <a:lstStyle/>
          <a:p>
            <a:r>
              <a:rPr lang="ru-RU" sz="13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3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527864900"/>
              </p:ext>
            </p:extLst>
          </p:nvPr>
        </p:nvGraphicFramePr>
        <p:xfrm>
          <a:off x="86524" y="3861048"/>
          <a:ext cx="3918813" cy="2569644"/>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067" y="2681305"/>
            <a:ext cx="3628270" cy="10440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211960" y="620688"/>
            <a:ext cx="4824536" cy="144016"/>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200" b="1" i="1" dirty="0" smtClean="0">
                <a:solidFill>
                  <a:schemeClr val="tx1"/>
                </a:solidFill>
                <a:latin typeface="Times New Roman" panose="02020603050405020304" pitchFamily="18" charset="0"/>
                <a:cs typeface="Times New Roman" panose="02020603050405020304" pitchFamily="18" charset="0"/>
              </a:rPr>
              <a:t>структурных элементов</a:t>
            </a:r>
            <a:r>
              <a:rPr lang="ru-RU" sz="1200" b="1" i="1" kern="1200" dirty="0" smtClean="0">
                <a:solidFill>
                  <a:schemeClr val="tx1"/>
                </a:solidFill>
                <a:latin typeface="Times New Roman" panose="02020603050405020304" pitchFamily="18" charset="0"/>
                <a:cs typeface="Times New Roman" panose="02020603050405020304" pitchFamily="18" charset="0"/>
              </a:rPr>
              <a:t> в 2024 году, млн. руб.</a:t>
            </a:r>
          </a:p>
        </p:txBody>
      </p:sp>
      <p:sp>
        <p:nvSpPr>
          <p:cNvPr id="19" name="Полилиния 18"/>
          <p:cNvSpPr/>
          <p:nvPr/>
        </p:nvSpPr>
        <p:spPr>
          <a:xfrm>
            <a:off x="4237055" y="3657709"/>
            <a:ext cx="3528000" cy="28761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Ведомственный проект «Развитие ветеринарии в Чувашской Республике»</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496496" y="3658863"/>
            <a:ext cx="540000" cy="28761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82,8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237055" y="2782965"/>
            <a:ext cx="3528000" cy="32403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«Акселерация субъектов малого и среднего предпринимательства»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244585" y="3164557"/>
            <a:ext cx="3528000" cy="19804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«Экспорт продукции АПК»</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4219901" y="4002879"/>
            <a:ext cx="3528000" cy="5405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Комплекс процессных мероприятий «Формирование государственных информационных ресурсов в сферах обеспечения продовольственной безопасности и управления АПК»</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496496" y="2784983"/>
            <a:ext cx="540000" cy="324036"/>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224,8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496496" y="3166287"/>
            <a:ext cx="540000" cy="19804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496496" y="4003745"/>
            <a:ext cx="540000" cy="54054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285,0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02015" y="6453336"/>
            <a:ext cx="1006489" cy="365125"/>
          </a:xfrm>
        </p:spPr>
        <p:txBody>
          <a:bodyPr/>
          <a:lstStyle/>
          <a:p>
            <a:pPr>
              <a:defRPr/>
            </a:pPr>
            <a:fld id="{667CCBFA-BFB9-4E9F-B6F6-694D72409F22}" type="slidenum">
              <a:rPr lang="ru-RU" smtClean="0"/>
              <a:pPr>
                <a:defRPr/>
              </a:pPr>
              <a:t>75</a:t>
            </a:fld>
            <a:endParaRPr lang="ru-RU" dirty="0"/>
          </a:p>
        </p:txBody>
      </p:sp>
      <p:sp>
        <p:nvSpPr>
          <p:cNvPr id="44" name="Полилиния 43"/>
          <p:cNvSpPr/>
          <p:nvPr/>
        </p:nvSpPr>
        <p:spPr>
          <a:xfrm>
            <a:off x="7884368" y="850392"/>
            <a:ext cx="540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496496" y="850392"/>
            <a:ext cx="540000" cy="18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884368" y="2782964"/>
            <a:ext cx="540000" cy="32403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224,8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884368" y="3164556"/>
            <a:ext cx="540000" cy="19804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884368" y="3657709"/>
            <a:ext cx="540000" cy="28761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82,8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884368" y="4002880"/>
            <a:ext cx="540000" cy="54054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285,0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47360" y="5869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244585" y="850392"/>
            <a:ext cx="3560888" cy="18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237055" y="5733256"/>
            <a:ext cx="3528000" cy="79208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a:solidFill>
                  <a:schemeClr val="tx1"/>
                </a:solidFill>
                <a:latin typeface="Times New Roman" panose="02020603050405020304" pitchFamily="18" charset="0"/>
                <a:cs typeface="Times New Roman" panose="02020603050405020304" pitchFamily="18" charset="0"/>
              </a:rPr>
              <a:t>Комплекс процессных мероприятий </a:t>
            </a:r>
            <a:r>
              <a:rPr lang="ru-RU" sz="10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 «Развитие сельского хозяйства и регулирование рынка сельскохозяйственной продукции, сырья и продовольствия Чувашской Республики»</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884368" y="5733256"/>
            <a:ext cx="540000" cy="79208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112,7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496496" y="5733256"/>
            <a:ext cx="540000" cy="79208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112,7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237055" y="3420153"/>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Ведомственный проект «Содействие развитию АПК»</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884368" y="3420152"/>
            <a:ext cx="540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1 501,0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96496" y="3421595"/>
            <a:ext cx="540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1 501,0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4237053" y="1470332"/>
            <a:ext cx="3528000" cy="31545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отраслей овощеводства и картофелеводства»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7884368" y="1470332"/>
            <a:ext cx="540000" cy="31545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195,8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496496" y="1470044"/>
            <a:ext cx="540000" cy="31545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195,8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4244585" y="1077897"/>
            <a:ext cx="3528000" cy="33487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«Вовлечение в оборот и комплексная мелиорация земель сельскохозяйственного назначения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884368" y="1077897"/>
            <a:ext cx="540000" cy="33487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96496" y="1077897"/>
            <a:ext cx="540000" cy="334879"/>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5,0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4219901" y="1843346"/>
            <a:ext cx="3528000" cy="28803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отраслей и техническая модернизация агропромышленного комплекса»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496496" y="1842769"/>
            <a:ext cx="540000" cy="28803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1 195,5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7884368" y="1843345"/>
            <a:ext cx="540000" cy="28803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1 195,5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4237053" y="2188934"/>
            <a:ext cx="3528000" cy="18989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сельского туризма»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496496" y="2188068"/>
            <a:ext cx="540000" cy="19335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18,0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884368" y="2188933"/>
            <a:ext cx="540000" cy="18989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18,0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4237054" y="2436380"/>
            <a:ext cx="3528000" cy="28902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Региональный проект «Стимулирование инвестиционной деятельности в АПК»</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496496" y="2438686"/>
            <a:ext cx="540000" cy="289029"/>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304,2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7884368" y="2436379"/>
            <a:ext cx="540000" cy="28902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304,2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4237055" y="4600977"/>
            <a:ext cx="3528000" cy="58511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a:solidFill>
                  <a:schemeClr val="tx1"/>
                </a:solidFill>
                <a:latin typeface="Times New Roman" panose="02020603050405020304" pitchFamily="18" charset="0"/>
                <a:cs typeface="Times New Roman" panose="02020603050405020304" pitchFamily="18" charset="0"/>
              </a:rPr>
              <a:t>Комплекс процессных мероприятий </a:t>
            </a:r>
            <a:r>
              <a:rPr lang="ru-RU" sz="1000" dirty="0" smtClean="0">
                <a:solidFill>
                  <a:schemeClr val="tx1"/>
                </a:solidFill>
                <a:latin typeface="Times New Roman" panose="02020603050405020304" pitchFamily="18" charset="0"/>
                <a:cs typeface="Times New Roman" panose="02020603050405020304" pitchFamily="18" charset="0"/>
              </a:rPr>
              <a:t>«Стимулирование муниципальных округов Чувашской Республики к обеспечению устойчивого и динамичного развития сельского хозяйства»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7884368" y="4600979"/>
            <a:ext cx="540000" cy="58511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496496" y="4601555"/>
            <a:ext cx="540000" cy="58511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0" name="Полилиния 79"/>
          <p:cNvSpPr/>
          <p:nvPr/>
        </p:nvSpPr>
        <p:spPr>
          <a:xfrm>
            <a:off x="4237055" y="5243647"/>
            <a:ext cx="3528000"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000" dirty="0" smtClean="0">
                <a:solidFill>
                  <a:schemeClr val="tx1"/>
                </a:solidFill>
                <a:latin typeface="Times New Roman" panose="02020603050405020304" pitchFamily="18" charset="0"/>
                <a:cs typeface="Times New Roman" panose="02020603050405020304" pitchFamily="18" charset="0"/>
              </a:rPr>
              <a:t>Комплекс процессных мероприятий «Обеспечение эпизоотического благополучия на территории Чувашской Республики</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884368" y="5243650"/>
            <a:ext cx="540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314,2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8496496" y="5243937"/>
            <a:ext cx="540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312,3</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622933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Полилиния 5"/>
          <p:cNvSpPr/>
          <p:nvPr/>
        </p:nvSpPr>
        <p:spPr bwMode="auto">
          <a:xfrm>
            <a:off x="5139826" y="1171241"/>
            <a:ext cx="3903032" cy="551113"/>
          </a:xfrm>
          <a:custGeom>
            <a:avLst/>
            <a:gdLst>
              <a:gd name="connsiteX0" fmla="*/ 0 w 3903032"/>
              <a:gd name="connsiteY0" fmla="*/ 42817 h 428165"/>
              <a:gd name="connsiteX1" fmla="*/ 42817 w 3903032"/>
              <a:gd name="connsiteY1" fmla="*/ 0 h 428165"/>
              <a:gd name="connsiteX2" fmla="*/ 3860216 w 3903032"/>
              <a:gd name="connsiteY2" fmla="*/ 0 h 428165"/>
              <a:gd name="connsiteX3" fmla="*/ 3903033 w 3903032"/>
              <a:gd name="connsiteY3" fmla="*/ 42817 h 428165"/>
              <a:gd name="connsiteX4" fmla="*/ 3903032 w 3903032"/>
              <a:gd name="connsiteY4" fmla="*/ 385349 h 428165"/>
              <a:gd name="connsiteX5" fmla="*/ 3860215 w 3903032"/>
              <a:gd name="connsiteY5" fmla="*/ 428166 h 428165"/>
              <a:gd name="connsiteX6" fmla="*/ 42817 w 3903032"/>
              <a:gd name="connsiteY6" fmla="*/ 428165 h 428165"/>
              <a:gd name="connsiteX7" fmla="*/ 0 w 3903032"/>
              <a:gd name="connsiteY7" fmla="*/ 385348 h 428165"/>
              <a:gd name="connsiteX8" fmla="*/ 0 w 390303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428165" extrusionOk="0">
                <a:moveTo>
                  <a:pt x="0" y="42817"/>
                </a:moveTo>
                <a:cubicBezTo>
                  <a:pt x="0" y="19170"/>
                  <a:pt x="19170" y="0"/>
                  <a:pt x="42817" y="0"/>
                </a:cubicBezTo>
                <a:lnTo>
                  <a:pt x="3860216" y="0"/>
                </a:lnTo>
                <a:cubicBezTo>
                  <a:pt x="3883863" y="0"/>
                  <a:pt x="3903033" y="19170"/>
                  <a:pt x="3903033" y="42817"/>
                </a:cubicBezTo>
                <a:cubicBezTo>
                  <a:pt x="3903033" y="156994"/>
                  <a:pt x="3903032" y="271172"/>
                  <a:pt x="3903032" y="385349"/>
                </a:cubicBezTo>
                <a:cubicBezTo>
                  <a:pt x="3903032" y="408996"/>
                  <a:pt x="3883862" y="428166"/>
                  <a:pt x="3860215" y="428166"/>
                </a:cubicBezTo>
                <a:lnTo>
                  <a:pt x="42817" y="428165"/>
                </a:lnTo>
                <a:cubicBezTo>
                  <a:pt x="19170" y="428165"/>
                  <a:pt x="0" y="408995"/>
                  <a:pt x="0" y="385348"/>
                </a:cubicBezTo>
                <a:lnTo>
                  <a:pt x="0" y="4281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7" name="Полилиния 6"/>
          <p:cNvSpPr/>
          <p:nvPr/>
        </p:nvSpPr>
        <p:spPr bwMode="auto">
          <a:xfrm>
            <a:off x="514251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2024 план</a:t>
            </a:r>
          </a:p>
        </p:txBody>
      </p:sp>
      <p:sp>
        <p:nvSpPr>
          <p:cNvPr id="8" name="Полилиния 7"/>
          <p:cNvSpPr/>
          <p:nvPr/>
        </p:nvSpPr>
        <p:spPr bwMode="auto">
          <a:xfrm>
            <a:off x="5136692"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103,5*</a:t>
            </a:r>
          </a:p>
        </p:txBody>
      </p:sp>
      <p:sp>
        <p:nvSpPr>
          <p:cNvPr id="9" name="Полилиния 8"/>
          <p:cNvSpPr/>
          <p:nvPr/>
        </p:nvSpPr>
        <p:spPr bwMode="auto">
          <a:xfrm>
            <a:off x="5142518"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102,6*</a:t>
            </a:r>
          </a:p>
        </p:txBody>
      </p:sp>
      <p:sp>
        <p:nvSpPr>
          <p:cNvPr id="12" name="Полилиния 11"/>
          <p:cNvSpPr/>
          <p:nvPr/>
        </p:nvSpPr>
        <p:spPr bwMode="auto">
          <a:xfrm>
            <a:off x="5142518" y="3979553"/>
            <a:ext cx="731452" cy="540016"/>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a:solidFill>
                  <a:prstClr val="black"/>
                </a:solidFill>
                <a:latin typeface="Times New Roman"/>
                <a:cs typeface="Times New Roman"/>
              </a:rPr>
              <a:t>31,9**</a:t>
            </a:r>
          </a:p>
        </p:txBody>
      </p:sp>
      <p:sp>
        <p:nvSpPr>
          <p:cNvPr id="16" name="Полилиния 15"/>
          <p:cNvSpPr/>
          <p:nvPr/>
        </p:nvSpPr>
        <p:spPr bwMode="auto">
          <a:xfrm>
            <a:off x="5142518" y="4654241"/>
            <a:ext cx="730800"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35 699,0</a:t>
            </a:r>
          </a:p>
        </p:txBody>
      </p:sp>
      <p:sp>
        <p:nvSpPr>
          <p:cNvPr id="27" name="Полилиния 26"/>
          <p:cNvSpPr/>
          <p:nvPr/>
        </p:nvSpPr>
        <p:spPr bwMode="auto">
          <a:xfrm>
            <a:off x="5944149"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2024 факт</a:t>
            </a:r>
          </a:p>
        </p:txBody>
      </p:sp>
      <p:sp>
        <p:nvSpPr>
          <p:cNvPr id="28" name="Полилиния 27"/>
          <p:cNvSpPr/>
          <p:nvPr/>
        </p:nvSpPr>
        <p:spPr bwMode="auto">
          <a:xfrm>
            <a:off x="5944149"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a:solidFill>
                  <a:prstClr val="black"/>
                </a:solidFill>
                <a:latin typeface="Times New Roman"/>
                <a:cs typeface="Times New Roman"/>
              </a:rPr>
              <a:t>119,8*</a:t>
            </a:r>
          </a:p>
        </p:txBody>
      </p:sp>
      <p:sp>
        <p:nvSpPr>
          <p:cNvPr id="29" name="Полилиния 28"/>
          <p:cNvSpPr/>
          <p:nvPr/>
        </p:nvSpPr>
        <p:spPr bwMode="auto">
          <a:xfrm>
            <a:off x="5935413"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en-US" sz="1100" b="1" dirty="0">
                <a:solidFill>
                  <a:prstClr val="black"/>
                </a:solidFill>
                <a:latin typeface="Times New Roman"/>
                <a:cs typeface="Times New Roman"/>
              </a:rPr>
              <a:t>106,4</a:t>
            </a:r>
            <a:r>
              <a:rPr lang="ru-RU" sz="1100" b="1" dirty="0">
                <a:solidFill>
                  <a:prstClr val="black"/>
                </a:solidFill>
                <a:latin typeface="Times New Roman"/>
                <a:cs typeface="Times New Roman"/>
              </a:rPr>
              <a:t>*</a:t>
            </a:r>
          </a:p>
        </p:txBody>
      </p:sp>
      <p:sp>
        <p:nvSpPr>
          <p:cNvPr id="32" name="Полилиния 31"/>
          <p:cNvSpPr/>
          <p:nvPr/>
        </p:nvSpPr>
        <p:spPr bwMode="auto">
          <a:xfrm>
            <a:off x="5935413"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44,0**</a:t>
            </a:r>
          </a:p>
        </p:txBody>
      </p:sp>
      <p:sp>
        <p:nvSpPr>
          <p:cNvPr id="43" name="Полилиния 42"/>
          <p:cNvSpPr/>
          <p:nvPr/>
        </p:nvSpPr>
        <p:spPr bwMode="auto">
          <a:xfrm>
            <a:off x="672830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2025</a:t>
            </a:r>
          </a:p>
        </p:txBody>
      </p:sp>
      <p:sp>
        <p:nvSpPr>
          <p:cNvPr id="44" name="Полилиния 43"/>
          <p:cNvSpPr/>
          <p:nvPr/>
        </p:nvSpPr>
        <p:spPr bwMode="auto">
          <a:xfrm>
            <a:off x="6728308"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a:solidFill>
                  <a:prstClr val="black"/>
                </a:solidFill>
                <a:latin typeface="Times New Roman"/>
                <a:cs typeface="Times New Roman"/>
              </a:rPr>
              <a:t>110,5</a:t>
            </a:r>
          </a:p>
        </p:txBody>
      </p:sp>
      <p:sp>
        <p:nvSpPr>
          <p:cNvPr id="45" name="Полилиния 44"/>
          <p:cNvSpPr/>
          <p:nvPr/>
        </p:nvSpPr>
        <p:spPr bwMode="auto">
          <a:xfrm>
            <a:off x="6728308"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120,9</a:t>
            </a:r>
          </a:p>
        </p:txBody>
      </p:sp>
      <p:sp>
        <p:nvSpPr>
          <p:cNvPr id="47" name="Полилиния 46"/>
          <p:cNvSpPr/>
          <p:nvPr/>
        </p:nvSpPr>
        <p:spPr bwMode="auto">
          <a:xfrm>
            <a:off x="6728308"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a:solidFill>
                  <a:prstClr val="black"/>
                </a:solidFill>
                <a:latin typeface="Times New Roman"/>
                <a:cs typeface="Times New Roman"/>
              </a:rPr>
              <a:t>52,4</a:t>
            </a:r>
          </a:p>
        </p:txBody>
      </p:sp>
      <p:sp>
        <p:nvSpPr>
          <p:cNvPr id="48" name="Полилиния 47"/>
          <p:cNvSpPr/>
          <p:nvPr/>
        </p:nvSpPr>
        <p:spPr bwMode="auto">
          <a:xfrm>
            <a:off x="6728308"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49 213,0</a:t>
            </a:r>
          </a:p>
        </p:txBody>
      </p:sp>
      <p:sp>
        <p:nvSpPr>
          <p:cNvPr id="54" name="Полилиния 53"/>
          <p:cNvSpPr/>
          <p:nvPr/>
        </p:nvSpPr>
        <p:spPr bwMode="auto">
          <a:xfrm>
            <a:off x="7521203"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2026</a:t>
            </a:r>
          </a:p>
        </p:txBody>
      </p:sp>
      <p:sp>
        <p:nvSpPr>
          <p:cNvPr id="55" name="Полилиния 54"/>
          <p:cNvSpPr/>
          <p:nvPr/>
        </p:nvSpPr>
        <p:spPr bwMode="auto">
          <a:xfrm>
            <a:off x="7521203"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a:solidFill>
                  <a:prstClr val="black"/>
                </a:solidFill>
                <a:latin typeface="Times New Roman"/>
                <a:cs typeface="Times New Roman"/>
              </a:rPr>
              <a:t>113,4</a:t>
            </a:r>
          </a:p>
        </p:txBody>
      </p:sp>
      <p:sp>
        <p:nvSpPr>
          <p:cNvPr id="56" name="Полилиния 55"/>
          <p:cNvSpPr/>
          <p:nvPr/>
        </p:nvSpPr>
        <p:spPr bwMode="auto">
          <a:xfrm>
            <a:off x="7521202" y="3259473"/>
            <a:ext cx="717751" cy="64807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128,1</a:t>
            </a:r>
          </a:p>
        </p:txBody>
      </p:sp>
      <p:sp>
        <p:nvSpPr>
          <p:cNvPr id="58" name="Полилиния 57"/>
          <p:cNvSpPr/>
          <p:nvPr/>
        </p:nvSpPr>
        <p:spPr bwMode="auto">
          <a:xfrm>
            <a:off x="7521203"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a:solidFill>
                  <a:prstClr val="black"/>
                </a:solidFill>
                <a:latin typeface="Times New Roman"/>
                <a:cs typeface="Times New Roman"/>
              </a:rPr>
              <a:t>54,2</a:t>
            </a:r>
          </a:p>
        </p:txBody>
      </p:sp>
      <p:sp>
        <p:nvSpPr>
          <p:cNvPr id="59" name="Полилиния 58"/>
          <p:cNvSpPr/>
          <p:nvPr/>
        </p:nvSpPr>
        <p:spPr bwMode="auto">
          <a:xfrm>
            <a:off x="7521203"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52 904,0</a:t>
            </a:r>
          </a:p>
        </p:txBody>
      </p:sp>
      <p:sp>
        <p:nvSpPr>
          <p:cNvPr id="65" name="Полилиния 64"/>
          <p:cNvSpPr/>
          <p:nvPr/>
        </p:nvSpPr>
        <p:spPr bwMode="auto">
          <a:xfrm>
            <a:off x="831409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2027</a:t>
            </a:r>
          </a:p>
        </p:txBody>
      </p:sp>
      <p:sp>
        <p:nvSpPr>
          <p:cNvPr id="66" name="Полилиния 65"/>
          <p:cNvSpPr/>
          <p:nvPr/>
        </p:nvSpPr>
        <p:spPr bwMode="auto">
          <a:xfrm>
            <a:off x="8314098"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a:solidFill>
                  <a:prstClr val="black"/>
                </a:solidFill>
                <a:latin typeface="Times New Roman"/>
                <a:cs typeface="Times New Roman"/>
              </a:rPr>
              <a:t>116,3</a:t>
            </a:r>
          </a:p>
        </p:txBody>
      </p:sp>
      <p:sp>
        <p:nvSpPr>
          <p:cNvPr id="67" name="Полилиния 66"/>
          <p:cNvSpPr/>
          <p:nvPr/>
        </p:nvSpPr>
        <p:spPr bwMode="auto">
          <a:xfrm>
            <a:off x="8314098" y="3259472"/>
            <a:ext cx="731452" cy="64806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131,1</a:t>
            </a:r>
            <a:endParaRPr dirty="0"/>
          </a:p>
        </p:txBody>
      </p:sp>
      <p:sp>
        <p:nvSpPr>
          <p:cNvPr id="69" name="Полилиния 68"/>
          <p:cNvSpPr/>
          <p:nvPr/>
        </p:nvSpPr>
        <p:spPr bwMode="auto">
          <a:xfrm>
            <a:off x="8314098"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a:solidFill>
                  <a:prstClr val="black"/>
                </a:solidFill>
                <a:latin typeface="Times New Roman"/>
                <a:cs typeface="Times New Roman"/>
              </a:rPr>
              <a:t>56,3</a:t>
            </a:r>
          </a:p>
        </p:txBody>
      </p:sp>
      <p:sp>
        <p:nvSpPr>
          <p:cNvPr id="70" name="Полилиния 69"/>
          <p:cNvSpPr/>
          <p:nvPr/>
        </p:nvSpPr>
        <p:spPr bwMode="auto">
          <a:xfrm>
            <a:off x="8314098" y="4654241"/>
            <a:ext cx="728760"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a:solidFill>
                  <a:prstClr val="black"/>
                </a:solidFill>
                <a:latin typeface="Times New Roman"/>
                <a:cs typeface="Times New Roman"/>
              </a:rPr>
              <a:t>56 872,0</a:t>
            </a:r>
          </a:p>
        </p:txBody>
      </p:sp>
      <p:sp>
        <p:nvSpPr>
          <p:cNvPr id="5" name="Скругленный прямоугольник 4"/>
          <p:cNvSpPr/>
          <p:nvPr/>
        </p:nvSpPr>
        <p:spPr bwMode="auto">
          <a:xfrm>
            <a:off x="108056" y="2703993"/>
            <a:ext cx="4968000" cy="48347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Индекс производства пищевых продуктов (в сопоставимых ценах), к уровню 2021 года</a:t>
            </a:r>
            <a:endParaRPr lang="ru-RU" sz="1100" dirty="0"/>
          </a:p>
        </p:txBody>
      </p:sp>
      <p:sp>
        <p:nvSpPr>
          <p:cNvPr id="24" name="Скругленный прямоугольник 23"/>
          <p:cNvSpPr/>
          <p:nvPr/>
        </p:nvSpPr>
        <p:spPr bwMode="auto">
          <a:xfrm>
            <a:off x="108056" y="3259473"/>
            <a:ext cx="4968000" cy="64807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Индекс производства продукции сельского хозяйства (в сопоставимых ценах), к уровню 2021 года</a:t>
            </a:r>
            <a:endParaRPr lang="ru-RU" sz="1100" dirty="0"/>
          </a:p>
        </p:txBody>
      </p:sp>
      <p:sp>
        <p:nvSpPr>
          <p:cNvPr id="35" name="Скругленный прямоугольник 34"/>
          <p:cNvSpPr/>
          <p:nvPr/>
        </p:nvSpPr>
        <p:spPr bwMode="auto">
          <a:xfrm>
            <a:off x="108056" y="3979553"/>
            <a:ext cx="4968000" cy="54001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latin typeface="Times New Roman"/>
                <a:cs typeface="Times New Roman"/>
              </a:rPr>
              <a:t>Объем экспорта продукции агропромышленного комплекса (в действующих ценах), млн. долларов</a:t>
            </a:r>
            <a:endParaRPr lang="ru-RU" sz="1100" b="0" dirty="0">
              <a:latin typeface="Times New Roman"/>
              <a:cs typeface="Times New Roman"/>
            </a:endParaRPr>
          </a:p>
        </p:txBody>
      </p:sp>
      <p:sp>
        <p:nvSpPr>
          <p:cNvPr id="36" name="Скругленный прямоугольник 35"/>
          <p:cNvSpPr/>
          <p:nvPr/>
        </p:nvSpPr>
        <p:spPr bwMode="auto">
          <a:xfrm>
            <a:off x="87410" y="4654241"/>
            <a:ext cx="4988646" cy="69346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Среднемесячная начисленная заработная плата работников </a:t>
            </a:r>
            <a:r>
              <a:rPr lang="ru-RU" sz="1100" dirty="0" smtClean="0">
                <a:solidFill>
                  <a:prstClr val="black"/>
                </a:solidFill>
                <a:latin typeface="Times New Roman"/>
                <a:cs typeface="Times New Roman"/>
              </a:rPr>
              <a:t>сельского хозяйства (без субъектов малого предпринимательства), </a:t>
            </a:r>
            <a:r>
              <a:rPr lang="ru-RU" sz="1100" dirty="0">
                <a:solidFill>
                  <a:prstClr val="black"/>
                </a:solidFill>
                <a:latin typeface="Times New Roman"/>
                <a:cs typeface="Times New Roman"/>
              </a:rPr>
              <a:t>рублей</a:t>
            </a:r>
            <a:endParaRPr dirty="0"/>
          </a:p>
        </p:txBody>
      </p:sp>
      <p:sp>
        <p:nvSpPr>
          <p:cNvPr id="11" name="Скругленный прямоугольник 10"/>
          <p:cNvSpPr/>
          <p:nvPr/>
        </p:nvSpPr>
        <p:spPr bwMode="auto">
          <a:xfrm>
            <a:off x="87410" y="1722354"/>
            <a:ext cx="2473107" cy="601015"/>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pic>
        <p:nvPicPr>
          <p:cNvPr id="30" name="Picture 3" descr="T:\ОБП\Лукин\Картинки\корова.jpg"/>
          <p:cNvPicPr>
            <a:picLocks noChangeAspect="1" noChangeArrowheads="1"/>
          </p:cNvPicPr>
          <p:nvPr/>
        </p:nvPicPr>
        <p:blipFill>
          <a:blip r:embed="rId2"/>
          <a:stretch/>
        </p:blipFill>
        <p:spPr bwMode="auto">
          <a:xfrm>
            <a:off x="2699792" y="1021109"/>
            <a:ext cx="2316182" cy="1201778"/>
          </a:xfrm>
          <a:prstGeom prst="rect">
            <a:avLst/>
          </a:prstGeom>
          <a:ln>
            <a:noFill/>
          </a:ln>
          <a:effectLst>
            <a:softEdge rad="112500"/>
          </a:effectLst>
        </p:spPr>
      </p:pic>
      <p:sp>
        <p:nvSpPr>
          <p:cNvPr id="2" name="Номер слайда 1"/>
          <p:cNvSpPr>
            <a:spLocks noGrp="1"/>
          </p:cNvSpPr>
          <p:nvPr>
            <p:ph type="sldNum" sz="quarter" idx="12"/>
          </p:nvPr>
        </p:nvSpPr>
        <p:spPr bwMode="auto"/>
        <p:txBody>
          <a:bodyPr/>
          <a:lstStyle/>
          <a:p>
            <a:pPr>
              <a:defRPr/>
            </a:pPr>
            <a:r>
              <a:rPr lang="ru-RU" dirty="0" smtClean="0">
                <a:solidFill>
                  <a:prstClr val="black"/>
                </a:solidFill>
              </a:rPr>
              <a:t>76</a:t>
            </a:r>
            <a:endParaRPr lang="ru-RU" dirty="0">
              <a:solidFill>
                <a:prstClr val="black"/>
              </a:solidFill>
            </a:endParaRPr>
          </a:p>
        </p:txBody>
      </p:sp>
      <p:sp>
        <p:nvSpPr>
          <p:cNvPr id="19"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600">
                <a:solidFill>
                  <a:prstClr val="black"/>
                </a:solidFill>
                <a:latin typeface="Times New Roman"/>
                <a:cs typeface="Times New Roman"/>
              </a:rPr>
              <a:t>Государственная программа Чувашской Республики «Развитие сельского хозяйства и регулирование рынка с/х продукции, сырья и продовольствия»</a:t>
            </a:r>
          </a:p>
        </p:txBody>
      </p:sp>
      <p:cxnSp>
        <p:nvCxnSpPr>
          <p:cNvPr id="20" name="Прямая соединительная линия 1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49" name="Полилиния 48"/>
          <p:cNvSpPr/>
          <p:nvPr/>
        </p:nvSpPr>
        <p:spPr bwMode="auto">
          <a:xfrm>
            <a:off x="5940152"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a:solidFill>
                  <a:prstClr val="black"/>
                </a:solidFill>
                <a:latin typeface="Times New Roman"/>
                <a:cs typeface="Times New Roman"/>
              </a:rPr>
              <a:t>55 145,4</a:t>
            </a:r>
          </a:p>
        </p:txBody>
      </p:sp>
      <p:sp>
        <p:nvSpPr>
          <p:cNvPr id="1459691255" name="TextBox 1459691254"/>
          <p:cNvSpPr txBox="1"/>
          <p:nvPr/>
        </p:nvSpPr>
        <p:spPr bwMode="auto">
          <a:xfrm>
            <a:off x="5211491" y="5563729"/>
            <a:ext cx="2910747" cy="38728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1000" i="1" dirty="0"/>
              <a:t>*) к </a:t>
            </a:r>
            <a:r>
              <a:rPr sz="1000" i="1" dirty="0" err="1"/>
              <a:t>уровню</a:t>
            </a:r>
            <a:r>
              <a:rPr sz="1000" i="1" dirty="0"/>
              <a:t> 2020 </a:t>
            </a:r>
            <a:r>
              <a:rPr sz="1000" i="1" dirty="0" err="1"/>
              <a:t>года</a:t>
            </a:r>
            <a:endParaRPr sz="1000" i="1" dirty="0"/>
          </a:p>
          <a:p>
            <a:pPr>
              <a:defRPr/>
            </a:pPr>
            <a:r>
              <a:rPr sz="1000" i="1" dirty="0"/>
              <a:t>**) в </a:t>
            </a:r>
            <a:r>
              <a:rPr sz="1000" i="1" dirty="0" err="1"/>
              <a:t>сопоставимых</a:t>
            </a:r>
            <a:r>
              <a:rPr sz="1000" i="1" dirty="0"/>
              <a:t> </a:t>
            </a:r>
            <a:r>
              <a:rPr sz="1000" i="1" dirty="0" err="1"/>
              <a:t>ценах</a:t>
            </a:r>
            <a:endParaRPr sz="1000" dirty="0"/>
          </a:p>
        </p:txBody>
      </p:sp>
    </p:spTree>
    <p:extLst>
      <p:ext uri="{BB962C8B-B14F-4D97-AF65-F5344CB8AC3E}">
        <p14:creationId xmlns:p14="http://schemas.microsoft.com/office/powerpoint/2010/main" val="2360599388"/>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92696"/>
            <a:ext cx="5760641" cy="20313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400" b="1" i="1" dirty="0">
                <a:solidFill>
                  <a:prstClr val="black"/>
                </a:solidFill>
                <a:latin typeface="Times New Roman" panose="02020603050405020304" pitchFamily="18" charset="0"/>
                <a:cs typeface="Times New Roman" panose="02020603050405020304" pitchFamily="18" charset="0"/>
              </a:rPr>
              <a:t>Цели программы:</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качества жизни и уровня благосостояния сельского населения;</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a:t>
            </a:r>
          </a:p>
        </p:txBody>
      </p:sp>
      <p:graphicFrame>
        <p:nvGraphicFramePr>
          <p:cNvPr id="12" name="Диаграмма 11"/>
          <p:cNvGraphicFramePr>
            <a:graphicFrameLocks/>
          </p:cNvGraphicFramePr>
          <p:nvPr>
            <p:extLst>
              <p:ext uri="{D42A27DB-BD31-4B8C-83A1-F6EECF244321}">
                <p14:modId xmlns:p14="http://schemas.microsoft.com/office/powerpoint/2010/main" val="2608972417"/>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4516" y="3140968"/>
            <a:ext cx="3949543" cy="307777"/>
          </a:xfrm>
          <a:prstGeom prst="rect">
            <a:avLst/>
          </a:prstGeom>
          <a:noFill/>
        </p:spPr>
        <p:txBody>
          <a:bodyPr wrap="non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2459348168"/>
              </p:ext>
            </p:extLst>
          </p:nvPr>
        </p:nvGraphicFramePr>
        <p:xfrm>
          <a:off x="65516" y="3140968"/>
          <a:ext cx="3860722" cy="3129587"/>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77</a:t>
            </a:fld>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5" name="Полилиния 24"/>
          <p:cNvSpPr/>
          <p:nvPr/>
        </p:nvSpPr>
        <p:spPr>
          <a:xfrm>
            <a:off x="4110687" y="2829872"/>
            <a:ext cx="4929652" cy="46498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600" b="1" i="1" dirty="0" smtClean="0">
                <a:solidFill>
                  <a:schemeClr val="tx1"/>
                </a:solidFill>
                <a:latin typeface="Times New Roman" panose="02020603050405020304" pitchFamily="18" charset="0"/>
                <a:cs typeface="Times New Roman" panose="02020603050405020304" pitchFamily="18" charset="0"/>
              </a:rPr>
              <a:t>элементов                         </a:t>
            </a:r>
            <a:r>
              <a:rPr lang="ru-RU" sz="1600" b="1" i="1" dirty="0">
                <a:solidFill>
                  <a:schemeClr val="tx1"/>
                </a:solidFill>
                <a:latin typeface="Times New Roman" panose="02020603050405020304" pitchFamily="18" charset="0"/>
                <a:cs typeface="Times New Roman" panose="02020603050405020304" pitchFamily="18" charset="0"/>
              </a:rPr>
              <a:t>в 2024 году, млн. руб.</a:t>
            </a:r>
          </a:p>
        </p:txBody>
      </p:sp>
      <p:sp>
        <p:nvSpPr>
          <p:cNvPr id="26" name="Полилиния 25"/>
          <p:cNvSpPr/>
          <p:nvPr/>
        </p:nvSpPr>
        <p:spPr>
          <a:xfrm>
            <a:off x="4119777" y="3645110"/>
            <a:ext cx="2837577" cy="57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Развитие жилищного строительства на сельских территориях и повышение уровня благоустройства домовладений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236384" y="3645110"/>
            <a:ext cx="792000" cy="56107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30,8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72488" y="3645110"/>
            <a:ext cx="792000" cy="56107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30,8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19777" y="4311339"/>
            <a:ext cx="2847239" cy="27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Развитие транспортной инфраструктуры</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236384" y="4302542"/>
            <a:ext cx="792000" cy="29025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53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172488" y="4300828"/>
            <a:ext cx="792000" cy="30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53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10687" y="3320091"/>
            <a:ext cx="2846667"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Региональный проект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7236384" y="3329520"/>
            <a:ext cx="792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Скругленный прямоугольник 65"/>
          <p:cNvSpPr/>
          <p:nvPr/>
        </p:nvSpPr>
        <p:spPr>
          <a:xfrm>
            <a:off x="8172488" y="3329520"/>
            <a:ext cx="792000" cy="288000"/>
          </a:xfrm>
          <a:prstGeom prst="roundRect">
            <a:avLst>
              <a:gd name="adj" fmla="val 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pic>
        <p:nvPicPr>
          <p:cNvPr id="1026" name="Picture 2" descr="T:\Сектор финансирования\Льготы\_origi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1592" y="835021"/>
            <a:ext cx="3022498" cy="18890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Полилиния 23"/>
          <p:cNvSpPr/>
          <p:nvPr/>
        </p:nvSpPr>
        <p:spPr>
          <a:xfrm>
            <a:off x="4119777" y="4677568"/>
            <a:ext cx="2837577" cy="29584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Современный облик сельских территорий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236384" y="4689154"/>
            <a:ext cx="792000" cy="28838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488,9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172488" y="4695472"/>
            <a:ext cx="792000" cy="28053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485,3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110688" y="5063642"/>
            <a:ext cx="2860942" cy="27319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Благоустройство сельских территорий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236384" y="5073894"/>
            <a:ext cx="792000" cy="28053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9,7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72488" y="5070653"/>
            <a:ext cx="792000" cy="27228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9,7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4119777" y="5427069"/>
            <a:ext cx="2851853" cy="28053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Содействие занятости сельского населения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236384" y="5450789"/>
            <a:ext cx="792000" cy="26561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0,</a:t>
            </a:r>
            <a:r>
              <a:rPr lang="en-US" sz="1300" dirty="0" smtClean="0">
                <a:solidFill>
                  <a:prstClr val="black"/>
                </a:solidFill>
                <a:latin typeface="Times New Roman" panose="02020603050405020304" pitchFamily="18" charset="0"/>
                <a:cs typeface="Times New Roman" panose="02020603050405020304" pitchFamily="18" charset="0"/>
              </a:rPr>
              <a:t>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172488" y="5437580"/>
            <a:ext cx="792000" cy="28053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0,</a:t>
            </a:r>
            <a:r>
              <a:rPr lang="en-US" sz="1300" dirty="0" smtClean="0">
                <a:solidFill>
                  <a:prstClr val="black"/>
                </a:solidFill>
                <a:latin typeface="Times New Roman" panose="02020603050405020304" pitchFamily="18" charset="0"/>
                <a:cs typeface="Times New Roman" panose="02020603050405020304" pitchFamily="18" charset="0"/>
              </a:rPr>
              <a:t>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119777" y="5797833"/>
            <a:ext cx="2851853" cy="29546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Содействие развитию сельских территорий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236384" y="5812759"/>
            <a:ext cx="792000" cy="28053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 </a:t>
            </a:r>
            <a:r>
              <a:rPr lang="en-US" sz="1300" dirty="0" smtClean="0">
                <a:solidFill>
                  <a:prstClr val="black"/>
                </a:solidFill>
                <a:latin typeface="Times New Roman" panose="02020603050405020304" pitchFamily="18" charset="0"/>
                <a:cs typeface="Times New Roman" panose="02020603050405020304" pitchFamily="18" charset="0"/>
              </a:rPr>
              <a:t>544,6</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72488" y="5812759"/>
            <a:ext cx="792000" cy="28053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2 5</a:t>
            </a:r>
            <a:r>
              <a:rPr lang="en-US" sz="1300" dirty="0" smtClean="0">
                <a:solidFill>
                  <a:prstClr val="black"/>
                </a:solidFill>
                <a:latin typeface="Times New Roman" panose="02020603050405020304" pitchFamily="18" charset="0"/>
                <a:cs typeface="Times New Roman" panose="02020603050405020304" pitchFamily="18" charset="0"/>
              </a:rPr>
              <a:t>42,7</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55629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519990" y="1246395"/>
            <a:ext cx="3516505"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5" name="Скругленный прямоугольник 4"/>
          <p:cNvSpPr/>
          <p:nvPr/>
        </p:nvSpPr>
        <p:spPr>
          <a:xfrm>
            <a:off x="131890" y="2850496"/>
            <a:ext cx="52044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сельского </a:t>
            </a:r>
            <a:r>
              <a:rPr lang="ru-RU" sz="1200" dirty="0">
                <a:solidFill>
                  <a:prstClr val="black"/>
                </a:solidFill>
                <a:latin typeface="Times New Roman" panose="02020603050405020304" pitchFamily="18" charset="0"/>
                <a:cs typeface="Times New Roman" panose="02020603050405020304" pitchFamily="18" charset="0"/>
              </a:rPr>
              <a:t>населения в общей численности населения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35" name="Скругленный прямоугольник 34"/>
          <p:cNvSpPr/>
          <p:nvPr/>
        </p:nvSpPr>
        <p:spPr>
          <a:xfrm>
            <a:off x="128529" y="3933056"/>
            <a:ext cx="5204405"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общей площади благоустроенных жилых помещений в сельских населенных пунктах</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8530" y="5114452"/>
            <a:ext cx="5237920" cy="432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сельских населенных пунктов, транспортная доступность которых улучшена,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211223"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78</a:t>
            </a:fld>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9" name="Скругленный прямоугольник 48"/>
          <p:cNvSpPr/>
          <p:nvPr/>
        </p:nvSpPr>
        <p:spPr>
          <a:xfrm>
            <a:off x="131890" y="4509120"/>
            <a:ext cx="5204405" cy="51686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latin typeface="Times New Roman" panose="02020603050405020304" pitchFamily="18" charset="0"/>
                <a:cs typeface="Times New Roman" panose="02020603050405020304" pitchFamily="18" charset="0"/>
              </a:rPr>
              <a:t>Соотношение среднемесячных располагаемых ресурсов сельского и городского домохозяйств Чувашской Республики, %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28530" y="5643451"/>
            <a:ext cx="5249128"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a:t>
            </a:r>
            <a:r>
              <a:rPr lang="ru-RU" sz="1200" dirty="0" smtClean="0">
                <a:solidFill>
                  <a:prstClr val="black"/>
                </a:solidFill>
                <a:latin typeface="Times New Roman" panose="02020603050405020304" pitchFamily="18" charset="0"/>
                <a:cs typeface="Times New Roman" panose="02020603050405020304" pitchFamily="18" charset="0"/>
              </a:rPr>
              <a:t> инициативных проектов, </a:t>
            </a:r>
            <a:r>
              <a:rPr lang="ru-RU" sz="1200" dirty="0">
                <a:solidFill>
                  <a:prstClr val="black"/>
                </a:solidFill>
                <a:latin typeface="Times New Roman" panose="02020603050405020304" pitchFamily="18" charset="0"/>
                <a:cs typeface="Times New Roman" panose="02020603050405020304" pitchFamily="18" charset="0"/>
              </a:rPr>
              <a:t>ед.</a:t>
            </a:r>
          </a:p>
        </p:txBody>
      </p:sp>
      <p:sp>
        <p:nvSpPr>
          <p:cNvPr id="38" name="Полилиния 37"/>
          <p:cNvSpPr/>
          <p:nvPr/>
        </p:nvSpPr>
        <p:spPr>
          <a:xfrm>
            <a:off x="6250891"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250891" y="2830504"/>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82</a:t>
            </a:r>
          </a:p>
        </p:txBody>
      </p:sp>
      <p:sp>
        <p:nvSpPr>
          <p:cNvPr id="42" name="Полилиния 41"/>
          <p:cNvSpPr/>
          <p:nvPr/>
        </p:nvSpPr>
        <p:spPr>
          <a:xfrm>
            <a:off x="6235740" y="3920150"/>
            <a:ext cx="648000"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31,7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252050" y="5114452"/>
            <a:ext cx="648000" cy="43200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6250892" y="5710753"/>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1 477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973603" y="4509119"/>
            <a:ext cx="647999" cy="51686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9736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973602" y="3920150"/>
            <a:ext cx="648000"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31,0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973603" y="5114452"/>
            <a:ext cx="638897" cy="432008"/>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964501" y="5710753"/>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713525" y="5710753"/>
            <a:ext cx="614118" cy="46748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69658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696584" y="3915790"/>
            <a:ext cx="648000"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31,5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696584" y="2831734"/>
            <a:ext cx="648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713525" y="4509119"/>
            <a:ext cx="639528" cy="51686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713524" y="5114452"/>
            <a:ext cx="631059" cy="43200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5081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2024 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491247" y="3933056"/>
            <a:ext cx="648000"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30,6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501490" y="5114452"/>
            <a:ext cx="648000" cy="43200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519990" y="4509120"/>
            <a:ext cx="590514" cy="51686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501490" y="5710752"/>
            <a:ext cx="648000"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1 340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435104" y="5710753"/>
            <a:ext cx="612000" cy="46748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416663" y="2212323"/>
            <a:ext cx="612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416663" y="3915790"/>
            <a:ext cx="612000"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435104" y="2831734"/>
            <a:ext cx="612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484934" y="4509119"/>
            <a:ext cx="560204" cy="51686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484934" y="5114452"/>
            <a:ext cx="562170" cy="43200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6252050" y="2826085"/>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35,1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6964501" y="2825272"/>
            <a:ext cx="648000"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5501490" y="2826085"/>
            <a:ext cx="648000"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35,2</a:t>
            </a:r>
            <a:endParaRPr lang="ru-RU" sz="1300" b="1" dirty="0">
              <a:solidFill>
                <a:prstClr val="black"/>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Льготы\36492663f8efb06aff410ea48ab8c9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639" y="782602"/>
            <a:ext cx="2880656" cy="19179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6" name="Полилиния 45"/>
          <p:cNvSpPr/>
          <p:nvPr/>
        </p:nvSpPr>
        <p:spPr>
          <a:xfrm>
            <a:off x="6252049" y="4509120"/>
            <a:ext cx="631691" cy="51686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100,2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02078" y="3398386"/>
            <a:ext cx="52044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населения сельских территорий и сельских агломераций в </a:t>
            </a:r>
            <a:r>
              <a:rPr lang="ru-RU" sz="1200" dirty="0">
                <a:solidFill>
                  <a:prstClr val="black"/>
                </a:solidFill>
                <a:latin typeface="Times New Roman" panose="02020603050405020304" pitchFamily="18" charset="0"/>
                <a:cs typeface="Times New Roman" panose="02020603050405020304" pitchFamily="18" charset="0"/>
              </a:rPr>
              <a:t>общей численности населения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54" name="Полилиния 53"/>
          <p:cNvSpPr/>
          <p:nvPr/>
        </p:nvSpPr>
        <p:spPr>
          <a:xfrm>
            <a:off x="7705053" y="3378807"/>
            <a:ext cx="648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37,78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433138" y="3385271"/>
            <a:ext cx="612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37,76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6289143" y="3373972"/>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0</a:t>
            </a:r>
          </a:p>
        </p:txBody>
      </p:sp>
      <p:sp>
        <p:nvSpPr>
          <p:cNvPr id="60" name="Полилиния 59"/>
          <p:cNvSpPr/>
          <p:nvPr/>
        </p:nvSpPr>
        <p:spPr>
          <a:xfrm>
            <a:off x="6994478" y="3372345"/>
            <a:ext cx="648000"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37,8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5519990" y="3398386"/>
            <a:ext cx="636114" cy="40113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0</a:t>
            </a:r>
          </a:p>
        </p:txBody>
      </p:sp>
    </p:spTree>
    <p:extLst>
      <p:ext uri="{BB962C8B-B14F-4D97-AF65-F5344CB8AC3E}">
        <p14:creationId xmlns:p14="http://schemas.microsoft.com/office/powerpoint/2010/main" val="62881193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37511" y="6492875"/>
            <a:ext cx="1006489" cy="365125"/>
          </a:xfrm>
        </p:spPr>
        <p:txBody>
          <a:bodyPr/>
          <a:lstStyle/>
          <a:p>
            <a:pPr>
              <a:defRPr/>
            </a:pPr>
            <a:fld id="{667CCBFA-BFB9-4E9F-B6F6-694D72409F22}" type="slidenum">
              <a:rPr lang="ru-RU" smtClean="0">
                <a:solidFill>
                  <a:prstClr val="black"/>
                </a:solidFill>
              </a:rPr>
              <a:pPr>
                <a:defRPr/>
              </a:pPr>
              <a:t>79</a:t>
            </a:fld>
            <a:endParaRPr lang="ru-RU" dirty="0">
              <a:solidFill>
                <a:prstClr val="black"/>
              </a:solidFill>
            </a:endParaRPr>
          </a:p>
        </p:txBody>
      </p:sp>
      <p:sp>
        <p:nvSpPr>
          <p:cNvPr id="5" name="Скругленный прямоугольник 4"/>
          <p:cNvSpPr/>
          <p:nvPr/>
        </p:nvSpPr>
        <p:spPr>
          <a:xfrm>
            <a:off x="121388" y="668226"/>
            <a:ext cx="5386716" cy="11765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Обеспечение эффективного функционирования системы государственного стратегического управления;</a:t>
            </a:r>
          </a:p>
          <a:p>
            <a:pPr marL="285750" indent="-285750" fontAlgn="base">
              <a:spcBef>
                <a:spcPct val="0"/>
              </a:spcBef>
              <a:spcAft>
                <a:spcPct val="0"/>
              </a:spcAft>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Повышение качества и доступности государственных и муниципальных услуг в Чувашской Республике </a:t>
            </a:r>
          </a:p>
        </p:txBody>
      </p:sp>
      <p:sp>
        <p:nvSpPr>
          <p:cNvPr id="7" name="TextBox 6"/>
          <p:cNvSpPr txBox="1"/>
          <p:nvPr/>
        </p:nvSpPr>
        <p:spPr>
          <a:xfrm>
            <a:off x="34030" y="255840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211961" y="1916832"/>
            <a:ext cx="4720208" cy="495230"/>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структурных </a:t>
            </a:r>
            <a:r>
              <a:rPr lang="ru-RU" sz="1600" b="1" i="1" dirty="0" smtClean="0">
                <a:solidFill>
                  <a:prstClr val="black"/>
                </a:solidFill>
                <a:latin typeface="Times New Roman" panose="02020603050405020304" pitchFamily="18" charset="0"/>
                <a:cs typeface="Times New Roman" panose="02020603050405020304" pitchFamily="18" charset="0"/>
              </a:rPr>
              <a:t>элементов                  в 2024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211960" y="2474011"/>
            <a:ext cx="2765396" cy="319033"/>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4211960" y="3393064"/>
            <a:ext cx="2765396" cy="612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субъектов малого и среднего предпринимательства в Чувашской Республике</a:t>
            </a:r>
          </a:p>
        </p:txBody>
      </p:sp>
      <p:sp>
        <p:nvSpPr>
          <p:cNvPr id="16" name="Полилиния 15"/>
          <p:cNvSpPr/>
          <p:nvPr/>
        </p:nvSpPr>
        <p:spPr>
          <a:xfrm>
            <a:off x="4211960" y="4077112"/>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Содействие  развитию внешнеэкономической деятельности</a:t>
            </a:r>
          </a:p>
        </p:txBody>
      </p:sp>
      <p:sp>
        <p:nvSpPr>
          <p:cNvPr id="17" name="Полилиния 16"/>
          <p:cNvSpPr/>
          <p:nvPr/>
        </p:nvSpPr>
        <p:spPr>
          <a:xfrm>
            <a:off x="4211960" y="4509120"/>
            <a:ext cx="2765396" cy="6316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потребительского рынка и системы защиты прав потребителей в Чувашской Республике</a:t>
            </a:r>
          </a:p>
        </p:txBody>
      </p:sp>
      <p:sp>
        <p:nvSpPr>
          <p:cNvPr id="18" name="Полилиния 17"/>
          <p:cNvSpPr/>
          <p:nvPr/>
        </p:nvSpPr>
        <p:spPr>
          <a:xfrm>
            <a:off x="4211960" y="5193256"/>
            <a:ext cx="2765396" cy="54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Повышение качества предоставления государственных и муниципальных услуг</a:t>
            </a:r>
          </a:p>
        </p:txBody>
      </p:sp>
      <p:sp>
        <p:nvSpPr>
          <p:cNvPr id="20" name="Полилиния 19"/>
          <p:cNvSpPr/>
          <p:nvPr/>
        </p:nvSpPr>
        <p:spPr>
          <a:xfrm>
            <a:off x="7061903" y="2479043"/>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a:t>
            </a:r>
            <a:r>
              <a:rPr lang="ru-RU" sz="1500" b="1" dirty="0" smtClean="0">
                <a:solidFill>
                  <a:prstClr val="black"/>
                </a:solidFill>
                <a:latin typeface="Times New Roman" panose="02020603050405020304" pitchFamily="18" charset="0"/>
                <a:cs typeface="Times New Roman" panose="02020603050405020304" pitchFamily="18" charset="0"/>
              </a:rPr>
              <a:t>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61903" y="2831182"/>
            <a:ext cx="894471" cy="520777"/>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21,9</a:t>
            </a:r>
          </a:p>
        </p:txBody>
      </p:sp>
      <p:sp>
        <p:nvSpPr>
          <p:cNvPr id="22" name="Полилиния 21"/>
          <p:cNvSpPr/>
          <p:nvPr/>
        </p:nvSpPr>
        <p:spPr>
          <a:xfrm>
            <a:off x="7080970"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3 648,8</a:t>
            </a:r>
          </a:p>
        </p:txBody>
      </p:sp>
      <p:sp>
        <p:nvSpPr>
          <p:cNvPr id="23" name="Полилиния 22"/>
          <p:cNvSpPr/>
          <p:nvPr/>
        </p:nvSpPr>
        <p:spPr>
          <a:xfrm>
            <a:off x="7061903"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81,1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61903" y="4520556"/>
            <a:ext cx="894471" cy="620239"/>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32,1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61903" y="5805264"/>
            <a:ext cx="894471" cy="316475"/>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86,5</a:t>
            </a:r>
            <a:endParaRPr lang="ru-RU" sz="13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573173532"/>
              </p:ext>
            </p:extLst>
          </p:nvPr>
        </p:nvGraphicFramePr>
        <p:xfrm>
          <a:off x="121388" y="3123302"/>
          <a:ext cx="3934126" cy="3114010"/>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833" y="668226"/>
            <a:ext cx="3217532" cy="12486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37697" y="2484076"/>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061902"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316,0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211960" y="2831181"/>
            <a:ext cx="2765395" cy="52077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стратегического управления</a:t>
            </a:r>
          </a:p>
        </p:txBody>
      </p:sp>
      <p:sp>
        <p:nvSpPr>
          <p:cNvPr id="39" name="Полилиния 38"/>
          <p:cNvSpPr/>
          <p:nvPr/>
        </p:nvSpPr>
        <p:spPr>
          <a:xfrm>
            <a:off x="8037697" y="2837113"/>
            <a:ext cx="894471" cy="5198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21,9</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37697"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3 570,0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211960" y="5805264"/>
            <a:ext cx="2765396" cy="30740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Инвестиционный климат</a:t>
            </a:r>
          </a:p>
        </p:txBody>
      </p:sp>
      <p:sp>
        <p:nvSpPr>
          <p:cNvPr id="44" name="Полилиния 43"/>
          <p:cNvSpPr/>
          <p:nvPr/>
        </p:nvSpPr>
        <p:spPr>
          <a:xfrm>
            <a:off x="8037697"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81,1</a:t>
            </a:r>
          </a:p>
        </p:txBody>
      </p:sp>
      <p:sp>
        <p:nvSpPr>
          <p:cNvPr id="46" name="Полилиния 45"/>
          <p:cNvSpPr/>
          <p:nvPr/>
        </p:nvSpPr>
        <p:spPr>
          <a:xfrm>
            <a:off x="8037697" y="4525588"/>
            <a:ext cx="894471" cy="62024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 32,1</a:t>
            </a:r>
          </a:p>
        </p:txBody>
      </p:sp>
      <p:sp>
        <p:nvSpPr>
          <p:cNvPr id="48" name="Полилиния 47"/>
          <p:cNvSpPr/>
          <p:nvPr/>
        </p:nvSpPr>
        <p:spPr>
          <a:xfrm>
            <a:off x="8037697"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316,0</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037697" y="5810297"/>
            <a:ext cx="894471" cy="306718"/>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86,5</a:t>
            </a:r>
          </a:p>
        </p:txBody>
      </p:sp>
      <p:sp>
        <p:nvSpPr>
          <p:cNvPr id="54" name="Полилиния 53"/>
          <p:cNvSpPr/>
          <p:nvPr/>
        </p:nvSpPr>
        <p:spPr>
          <a:xfrm>
            <a:off x="4211960" y="6155459"/>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061903" y="6155459"/>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117,5</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037697" y="6165344"/>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117,5</a:t>
            </a:r>
          </a:p>
        </p:txBody>
      </p:sp>
      <p:sp>
        <p:nvSpPr>
          <p:cNvPr id="50" name="TextBox 4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14113046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211049" y="5272013"/>
            <a:ext cx="4673523" cy="47525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Оборот розничной торговли на душу </a:t>
            </a:r>
            <a:r>
              <a:rPr lang="ru-RU" sz="1400" dirty="0" smtClean="0">
                <a:solidFill>
                  <a:schemeClr val="tx1"/>
                </a:solidFill>
                <a:latin typeface="Times New Roman" panose="02020603050405020304" pitchFamily="18" charset="0"/>
                <a:cs typeface="Times New Roman" panose="02020603050405020304" pitchFamily="18" charset="0"/>
              </a:rPr>
              <a:t>населения, тыс. 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7425" y="714831"/>
            <a:ext cx="2070799" cy="14428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186255" y="573664"/>
            <a:ext cx="2726736"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Полилиния 3"/>
          <p:cNvSpPr/>
          <p:nvPr/>
        </p:nvSpPr>
        <p:spPr>
          <a:xfrm>
            <a:off x="5086817" y="836713"/>
            <a:ext cx="3937784" cy="954498"/>
          </a:xfrm>
          <a:custGeom>
            <a:avLst/>
            <a:gdLst>
              <a:gd name="connsiteX0" fmla="*/ 0 w 4317011"/>
              <a:gd name="connsiteY0" fmla="*/ 110465 h 1104651"/>
              <a:gd name="connsiteX1" fmla="*/ 110465 w 4317011"/>
              <a:gd name="connsiteY1" fmla="*/ 0 h 1104651"/>
              <a:gd name="connsiteX2" fmla="*/ 4206546 w 4317011"/>
              <a:gd name="connsiteY2" fmla="*/ 0 h 1104651"/>
              <a:gd name="connsiteX3" fmla="*/ 4317011 w 4317011"/>
              <a:gd name="connsiteY3" fmla="*/ 110465 h 1104651"/>
              <a:gd name="connsiteX4" fmla="*/ 4317011 w 4317011"/>
              <a:gd name="connsiteY4" fmla="*/ 994186 h 1104651"/>
              <a:gd name="connsiteX5" fmla="*/ 4206546 w 4317011"/>
              <a:gd name="connsiteY5" fmla="*/ 1104651 h 1104651"/>
              <a:gd name="connsiteX6" fmla="*/ 110465 w 4317011"/>
              <a:gd name="connsiteY6" fmla="*/ 1104651 h 1104651"/>
              <a:gd name="connsiteX7" fmla="*/ 0 w 4317011"/>
              <a:gd name="connsiteY7" fmla="*/ 994186 h 1104651"/>
              <a:gd name="connsiteX8" fmla="*/ 0 w 4317011"/>
              <a:gd name="connsiteY8" fmla="*/ 110465 h 11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7011" h="1104651">
                <a:moveTo>
                  <a:pt x="0" y="110465"/>
                </a:moveTo>
                <a:cubicBezTo>
                  <a:pt x="0" y="49457"/>
                  <a:pt x="49457" y="0"/>
                  <a:pt x="110465" y="0"/>
                </a:cubicBezTo>
                <a:lnTo>
                  <a:pt x="4206546" y="0"/>
                </a:lnTo>
                <a:cubicBezTo>
                  <a:pt x="4267554" y="0"/>
                  <a:pt x="4317011" y="49457"/>
                  <a:pt x="4317011" y="110465"/>
                </a:cubicBezTo>
                <a:lnTo>
                  <a:pt x="4317011" y="994186"/>
                </a:lnTo>
                <a:cubicBezTo>
                  <a:pt x="4317011" y="1055194"/>
                  <a:pt x="4267554" y="1104651"/>
                  <a:pt x="4206546" y="1104651"/>
                </a:cubicBezTo>
                <a:lnTo>
                  <a:pt x="110465" y="1104651"/>
                </a:lnTo>
                <a:cubicBezTo>
                  <a:pt x="49457" y="1104651"/>
                  <a:pt x="0" y="1055194"/>
                  <a:pt x="0" y="994186"/>
                </a:cubicBezTo>
                <a:lnTo>
                  <a:pt x="0" y="11046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5694" tIns="85694" rIns="85694" bIns="85694" numCol="1" spcCol="1270" anchor="ctr" anchorCtr="0">
            <a:noAutofit/>
          </a:bodyPr>
          <a:lstStyle/>
          <a:p>
            <a:pPr lvl="0" algn="ctr" defTabSz="622300">
              <a:lnSpc>
                <a:spcPct val="90000"/>
              </a:lnSpc>
              <a:spcBef>
                <a:spcPct val="0"/>
              </a:spcBef>
              <a:spcAft>
                <a:spcPct val="35000"/>
              </a:spcAft>
            </a:pPr>
            <a:r>
              <a:rPr lang="ru-RU" sz="1600" b="1" i="0" kern="1200" dirty="0" smtClean="0">
                <a:solidFill>
                  <a:schemeClr val="tx1"/>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i="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863518" y="2151020"/>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2024 факт</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878905" y="5299826"/>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190,4</a:t>
            </a:r>
          </a:p>
        </p:txBody>
      </p:sp>
      <p:sp>
        <p:nvSpPr>
          <p:cNvPr id="29" name="Полилиния 28"/>
          <p:cNvSpPr/>
          <p:nvPr/>
        </p:nvSpPr>
        <p:spPr>
          <a:xfrm>
            <a:off x="5878905"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16,7</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878905"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59 690,0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655606" y="2151020"/>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2025</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706173" y="5299826"/>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205,9</a:t>
            </a:r>
          </a:p>
        </p:txBody>
      </p:sp>
      <p:sp>
        <p:nvSpPr>
          <p:cNvPr id="36" name="Полилиния 35"/>
          <p:cNvSpPr/>
          <p:nvPr/>
        </p:nvSpPr>
        <p:spPr>
          <a:xfrm>
            <a:off x="6670993"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108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567,3</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670993"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17,1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670993"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67 628,8</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447694" y="2151020"/>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2026</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3228" y="5299826"/>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225,5</a:t>
            </a:r>
          </a:p>
        </p:txBody>
      </p:sp>
      <p:sp>
        <p:nvSpPr>
          <p:cNvPr id="43" name="Полилиния 42"/>
          <p:cNvSpPr/>
          <p:nvPr/>
        </p:nvSpPr>
        <p:spPr>
          <a:xfrm>
            <a:off x="7463081"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611,9</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63081"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17,1</a:t>
            </a:r>
          </a:p>
        </p:txBody>
      </p:sp>
      <p:sp>
        <p:nvSpPr>
          <p:cNvPr id="45" name="Полилиния 44"/>
          <p:cNvSpPr/>
          <p:nvPr/>
        </p:nvSpPr>
        <p:spPr>
          <a:xfrm>
            <a:off x="7463081"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74 594,5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2151020"/>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2027</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04601" y="5299826"/>
            <a:ext cx="673255"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225,5</a:t>
            </a:r>
          </a:p>
        </p:txBody>
      </p:sp>
      <p:sp>
        <p:nvSpPr>
          <p:cNvPr id="50" name="Полилиния 49"/>
          <p:cNvSpPr/>
          <p:nvPr/>
        </p:nvSpPr>
        <p:spPr>
          <a:xfrm>
            <a:off x="8244408"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659,4</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244408"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17,1</a:t>
            </a:r>
          </a:p>
        </p:txBody>
      </p:sp>
      <p:sp>
        <p:nvSpPr>
          <p:cNvPr id="52" name="Полилиния 51"/>
          <p:cNvSpPr/>
          <p:nvPr/>
        </p:nvSpPr>
        <p:spPr>
          <a:xfrm>
            <a:off x="8244408"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80 860,5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212005" y="2755552"/>
            <a:ext cx="4660161"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Валовой региональный продукт на душу населения, тыс. рублей </a:t>
            </a:r>
          </a:p>
        </p:txBody>
      </p:sp>
      <p:sp>
        <p:nvSpPr>
          <p:cNvPr id="18" name="Скругленный прямоугольник 17"/>
          <p:cNvSpPr/>
          <p:nvPr/>
        </p:nvSpPr>
        <p:spPr>
          <a:xfrm>
            <a:off x="212005" y="3331616"/>
            <a:ext cx="4660161"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Отношение объема инвестиций в основной капитал к валовому региональному продукту</a:t>
            </a:r>
            <a:r>
              <a:rPr lang="ru-RU" sz="1400" dirty="0" smtClean="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224261" y="3979688"/>
            <a:ext cx="4647100" cy="4241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Среднемесячная заработная плата одного работника, рублей</a:t>
            </a:r>
          </a:p>
        </p:txBody>
      </p:sp>
      <p:sp>
        <p:nvSpPr>
          <p:cNvPr id="54" name="Полилиния 53"/>
          <p:cNvSpPr/>
          <p:nvPr/>
        </p:nvSpPr>
        <p:spPr>
          <a:xfrm>
            <a:off x="5878905"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522,0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076136" y="2151498"/>
            <a:ext cx="720000" cy="403200"/>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2024 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5068224" y="5299826"/>
            <a:ext cx="720000" cy="435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190,4</a:t>
            </a:r>
          </a:p>
        </p:txBody>
      </p:sp>
      <p:sp>
        <p:nvSpPr>
          <p:cNvPr id="58" name="Полилиния 57"/>
          <p:cNvSpPr/>
          <p:nvPr/>
        </p:nvSpPr>
        <p:spPr>
          <a:xfrm>
            <a:off x="5081440" y="2779436"/>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439,6</a:t>
            </a:r>
          </a:p>
        </p:txBody>
      </p:sp>
      <p:sp>
        <p:nvSpPr>
          <p:cNvPr id="59" name="Полилиния 58"/>
          <p:cNvSpPr/>
          <p:nvPr/>
        </p:nvSpPr>
        <p:spPr>
          <a:xfrm>
            <a:off x="5081440" y="3372673"/>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16,7</a:t>
            </a:r>
          </a:p>
        </p:txBody>
      </p:sp>
      <p:sp>
        <p:nvSpPr>
          <p:cNvPr id="60" name="Полилиния 59"/>
          <p:cNvSpPr/>
          <p:nvPr/>
        </p:nvSpPr>
        <p:spPr>
          <a:xfrm>
            <a:off x="5086817" y="3968655"/>
            <a:ext cx="720000" cy="46173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53 588,2</a:t>
            </a:r>
          </a:p>
        </p:txBody>
      </p:sp>
      <p:sp>
        <p:nvSpPr>
          <p:cNvPr id="67" name="Скругленный прямоугольник 66"/>
          <p:cNvSpPr/>
          <p:nvPr/>
        </p:nvSpPr>
        <p:spPr>
          <a:xfrm>
            <a:off x="224667" y="4612775"/>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Доля экспорта малых и средних предприятий в общем объеме экспорта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878905" y="4612775"/>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39,2</a:t>
            </a:r>
          </a:p>
        </p:txBody>
      </p:sp>
      <p:sp>
        <p:nvSpPr>
          <p:cNvPr id="69" name="Полилиния 68"/>
          <p:cNvSpPr/>
          <p:nvPr/>
        </p:nvSpPr>
        <p:spPr>
          <a:xfrm>
            <a:off x="6682026" y="4601327"/>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39,9</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7474102" y="4601327"/>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39,9</a:t>
            </a:r>
          </a:p>
        </p:txBody>
      </p:sp>
      <p:sp>
        <p:nvSpPr>
          <p:cNvPr id="71" name="Полилиния 70"/>
          <p:cNvSpPr/>
          <p:nvPr/>
        </p:nvSpPr>
        <p:spPr>
          <a:xfrm>
            <a:off x="8257856" y="4601327"/>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39,9</a:t>
            </a:r>
          </a:p>
        </p:txBody>
      </p:sp>
      <p:sp>
        <p:nvSpPr>
          <p:cNvPr id="72" name="Полилиния 71"/>
          <p:cNvSpPr/>
          <p:nvPr/>
        </p:nvSpPr>
        <p:spPr>
          <a:xfrm>
            <a:off x="5068224" y="4612775"/>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38,5</a:t>
            </a:r>
          </a:p>
        </p:txBody>
      </p:sp>
      <p:sp>
        <p:nvSpPr>
          <p:cNvPr id="11" name="Скругленный прямоугольник 10"/>
          <p:cNvSpPr/>
          <p:nvPr/>
        </p:nvSpPr>
        <p:spPr>
          <a:xfrm>
            <a:off x="187215" y="1935226"/>
            <a:ext cx="2810210" cy="55767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80</a:t>
            </a:fld>
            <a:endParaRPr lang="ru-RU" dirty="0"/>
          </a:p>
        </p:txBody>
      </p:sp>
    </p:spTree>
    <p:extLst>
      <p:ext uri="{BB962C8B-B14F-4D97-AF65-F5344CB8AC3E}">
        <p14:creationId xmlns:p14="http://schemas.microsoft.com/office/powerpoint/2010/main" val="6171377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36712"/>
            <a:ext cx="5571791" cy="144016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5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500" dirty="0">
                <a:solidFill>
                  <a:prstClr val="black"/>
                </a:solidFill>
                <a:latin typeface="Times New Roman" panose="02020603050405020304" pitchFamily="18" charset="0"/>
                <a:cs typeface="Times New Roman" panose="02020603050405020304" pitchFamily="18" charset="0"/>
              </a:rPr>
              <a:t>у</a:t>
            </a:r>
            <a:r>
              <a:rPr lang="ru-RU" sz="1500" dirty="0" smtClean="0">
                <a:solidFill>
                  <a:prstClr val="black"/>
                </a:solidFill>
                <a:latin typeface="Times New Roman" panose="02020603050405020304" pitchFamily="18" charset="0"/>
                <a:cs typeface="Times New Roman" panose="02020603050405020304" pitchFamily="18" charset="0"/>
              </a:rPr>
              <a:t>лучшение жилищных условий граждан в Чувашской Республике путем увеличения объемов ввода жилья и стимулирования спроса на жилье</a:t>
            </a:r>
          </a:p>
        </p:txBody>
      </p:sp>
      <p:graphicFrame>
        <p:nvGraphicFramePr>
          <p:cNvPr id="12" name="Диаграмма 11"/>
          <p:cNvGraphicFramePr>
            <a:graphicFrameLocks/>
          </p:cNvGraphicFramePr>
          <p:nvPr>
            <p:extLst>
              <p:ext uri="{D42A27DB-BD31-4B8C-83A1-F6EECF244321}">
                <p14:modId xmlns:p14="http://schemas.microsoft.com/office/powerpoint/2010/main" val="474681450"/>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pic>
        <p:nvPicPr>
          <p:cNvPr id="65" name="Picture 2" descr="T:\Госдолг\АЛЕНА\картинки\7099872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1299" y="698699"/>
            <a:ext cx="3105342" cy="18616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4516" y="2406448"/>
            <a:ext cx="3949543" cy="307777"/>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37445" y="6492875"/>
            <a:ext cx="1006489" cy="365125"/>
          </a:xfrm>
        </p:spPr>
        <p:txBody>
          <a:bodyPr/>
          <a:lstStyle/>
          <a:p>
            <a:pPr>
              <a:defRPr/>
            </a:pPr>
            <a:r>
              <a:rPr lang="ru-RU" dirty="0" smtClean="0">
                <a:solidFill>
                  <a:prstClr val="black"/>
                </a:solidFill>
              </a:rPr>
              <a:t>81</a:t>
            </a:r>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prstClr val="black"/>
                </a:solidFill>
                <a:effectLst/>
                <a:latin typeface="Times New Roman" panose="02020603050405020304" pitchFamily="18" charset="0"/>
                <a:cs typeface="Times New Roman" panose="02020603050405020304" pitchFamily="18" charset="0"/>
              </a:rPr>
              <a:t>Республики «Обеспечение граждан в Чувашской Республике доступным и комфортным жильем»</a:t>
            </a: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25" name="Полилиния 24"/>
          <p:cNvSpPr/>
          <p:nvPr/>
        </p:nvSpPr>
        <p:spPr>
          <a:xfrm>
            <a:off x="4139953" y="2616705"/>
            <a:ext cx="4839432" cy="51007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77850">
              <a:lnSpc>
                <a:spcPct val="90000"/>
              </a:lnSpc>
              <a:spcAft>
                <a:spcPts val="0"/>
              </a:spcAft>
            </a:pPr>
            <a:r>
              <a:rPr lang="ru-RU" sz="15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p>
          <a:p>
            <a:pPr algn="ctr" defTabSz="577850">
              <a:lnSpc>
                <a:spcPct val="90000"/>
              </a:lnSpc>
              <a:spcAft>
                <a:spcPts val="0"/>
              </a:spcAft>
            </a:pPr>
            <a:r>
              <a:rPr lang="ru-RU" sz="1500" b="1" i="1" dirty="0">
                <a:solidFill>
                  <a:schemeClr val="tx1"/>
                </a:solidFill>
                <a:latin typeface="Times New Roman" panose="02020603050405020304" pitchFamily="18" charset="0"/>
                <a:cs typeface="Times New Roman" panose="02020603050405020304" pitchFamily="18" charset="0"/>
              </a:rPr>
              <a:t>элементов в 20</a:t>
            </a:r>
            <a:r>
              <a:rPr lang="en-US" sz="1500" b="1" i="1" dirty="0">
                <a:solidFill>
                  <a:schemeClr val="tx1"/>
                </a:solidFill>
                <a:latin typeface="Times New Roman" panose="02020603050405020304" pitchFamily="18" charset="0"/>
                <a:cs typeface="Times New Roman" panose="02020603050405020304" pitchFamily="18" charset="0"/>
              </a:rPr>
              <a:t>2</a:t>
            </a:r>
            <a:r>
              <a:rPr lang="ru-RU" sz="1500" b="1" i="1" dirty="0">
                <a:solidFill>
                  <a:schemeClr val="tx1"/>
                </a:solidFill>
                <a:latin typeface="Times New Roman" panose="02020603050405020304" pitchFamily="18" charset="0"/>
                <a:cs typeface="Times New Roman" panose="02020603050405020304" pitchFamily="18" charset="0"/>
              </a:rPr>
              <a:t>4 году, млн. руб.</a:t>
            </a:r>
          </a:p>
        </p:txBody>
      </p:sp>
      <p:sp>
        <p:nvSpPr>
          <p:cNvPr id="26" name="Полилиния 25"/>
          <p:cNvSpPr/>
          <p:nvPr/>
        </p:nvSpPr>
        <p:spPr>
          <a:xfrm>
            <a:off x="4122496" y="3722172"/>
            <a:ext cx="3024335" cy="4406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Региональный проект «Обеспечение жильем молодых семей»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22498" y="5206982"/>
            <a:ext cx="3024335"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Региональный проект «Улучшение жилищных условий отдельных категорий граждан»</a:t>
            </a:r>
          </a:p>
        </p:txBody>
      </p:sp>
      <p:sp>
        <p:nvSpPr>
          <p:cNvPr id="38" name="Полилиния 37"/>
          <p:cNvSpPr/>
          <p:nvPr/>
        </p:nvSpPr>
        <p:spPr>
          <a:xfrm>
            <a:off x="4122497" y="4276404"/>
            <a:ext cx="3024336" cy="82251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Региональный проект «Обеспечение жилыми помещениями детей-сирот, и детей, оставшихся без попечения родителей, лиц из числа детей детей-сирот и детей, оставшихся без попечения родителей»</a:t>
            </a:r>
          </a:p>
        </p:txBody>
      </p:sp>
      <p:sp>
        <p:nvSpPr>
          <p:cNvPr id="36" name="Полилиния 35"/>
          <p:cNvSpPr/>
          <p:nvPr/>
        </p:nvSpPr>
        <p:spPr>
          <a:xfrm>
            <a:off x="8155032" y="3722173"/>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329</a:t>
            </a:r>
            <a:r>
              <a:rPr lang="en-US"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9</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155032" y="4286633"/>
            <a:ext cx="792000" cy="82251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1 175</a:t>
            </a:r>
            <a:r>
              <a:rPr lang="en-US"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55032" y="5206982"/>
            <a:ext cx="792000" cy="46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2 962,5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22497" y="3250919"/>
            <a:ext cx="3024335"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a:effectLst>
            <a:outerShdw blurRad="50800" dist="38100" dir="5400000" algn="t" rotWithShape="0">
              <a:prstClr val="black">
                <a:alpha val="40000"/>
              </a:prstClr>
            </a:outerShdw>
          </a:effectLst>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8155032" y="3250919"/>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prstClr val="black"/>
                </a:solidFill>
                <a:latin typeface="Times New Roman" panose="02020603050405020304" pitchFamily="18" charset="0"/>
                <a:cs typeface="Times New Roman" panose="02020603050405020304" pitchFamily="18" charset="0"/>
              </a:rPr>
              <a:t>Ф</a:t>
            </a:r>
            <a:r>
              <a:rPr lang="ru-RU" sz="1500" b="1" dirty="0" smtClean="0">
                <a:solidFill>
                  <a:prstClr val="black"/>
                </a:solidFill>
                <a:latin typeface="Times New Roman" panose="02020603050405020304" pitchFamily="18" charset="0"/>
                <a:cs typeface="Times New Roman" panose="02020603050405020304" pitchFamily="18" charset="0"/>
              </a:rPr>
              <a:t>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290936" y="3722173"/>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358</a:t>
            </a:r>
            <a:r>
              <a:rPr lang="en-US"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7290936" y="5201586"/>
            <a:ext cx="792000" cy="468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2 704,8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290936" y="3250919"/>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prstClr val="black"/>
                </a:solidFill>
                <a:latin typeface="Times New Roman" panose="02020603050405020304" pitchFamily="18" charset="0"/>
                <a:cs typeface="Times New Roman" panose="02020603050405020304" pitchFamily="18" charset="0"/>
              </a:rPr>
              <a:t>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290936" y="4276405"/>
            <a:ext cx="792000" cy="82251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1 177</a:t>
            </a:r>
            <a:r>
              <a:rPr lang="en-US"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6</a:t>
            </a:r>
            <a:endParaRPr lang="ru-RU" sz="1200" dirty="0">
              <a:solidFill>
                <a:prstClr val="black"/>
              </a:solidFill>
              <a:latin typeface="Times New Roman" panose="02020603050405020304" pitchFamily="18" charset="0"/>
              <a:cs typeface="Times New Roman" panose="02020603050405020304" pitchFamily="18" charset="0"/>
            </a:endParaRPr>
          </a:p>
        </p:txBody>
      </p:sp>
      <p:graphicFrame>
        <p:nvGraphicFramePr>
          <p:cNvPr id="28" name="Диаграмма 27"/>
          <p:cNvGraphicFramePr>
            <a:graphicFrameLocks/>
          </p:cNvGraphicFramePr>
          <p:nvPr>
            <p:extLst>
              <p:ext uri="{D42A27DB-BD31-4B8C-83A1-F6EECF244321}">
                <p14:modId xmlns:p14="http://schemas.microsoft.com/office/powerpoint/2010/main" val="4241859114"/>
              </p:ext>
            </p:extLst>
          </p:nvPr>
        </p:nvGraphicFramePr>
        <p:xfrm>
          <a:off x="152337" y="2846918"/>
          <a:ext cx="3872921" cy="3073700"/>
        </p:xfrm>
        <a:graphic>
          <a:graphicData uri="http://schemas.openxmlformats.org/drawingml/2006/chart">
            <c:chart xmlns:c="http://schemas.openxmlformats.org/drawingml/2006/chart" xmlns:r="http://schemas.openxmlformats.org/officeDocument/2006/relationships" r:id="rId5"/>
          </a:graphicData>
        </a:graphic>
      </p:graphicFrame>
      <p:sp>
        <p:nvSpPr>
          <p:cNvPr id="29" name="Полилиния 28"/>
          <p:cNvSpPr/>
          <p:nvPr/>
        </p:nvSpPr>
        <p:spPr>
          <a:xfrm>
            <a:off x="4122495" y="5791074"/>
            <a:ext cx="3024335" cy="70419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Ведомственный </a:t>
            </a:r>
            <a:r>
              <a:rPr lang="ru-RU" sz="1200" dirty="0">
                <a:solidFill>
                  <a:prstClr val="black"/>
                </a:solidFill>
                <a:latin typeface="Times New Roman" panose="02020603050405020304" pitchFamily="18" charset="0"/>
                <a:cs typeface="Times New Roman" panose="02020603050405020304" pitchFamily="18" charset="0"/>
              </a:rPr>
              <a:t>проект «Реализация инвестиционных проектов с использованием инфраструктурных бюджетных кредитов»</a:t>
            </a:r>
          </a:p>
        </p:txBody>
      </p:sp>
      <p:sp>
        <p:nvSpPr>
          <p:cNvPr id="30" name="Полилиния 29"/>
          <p:cNvSpPr/>
          <p:nvPr/>
        </p:nvSpPr>
        <p:spPr>
          <a:xfrm>
            <a:off x="8155029" y="5791075"/>
            <a:ext cx="792000" cy="70419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591,0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290933" y="5785679"/>
            <a:ext cx="792000" cy="709586"/>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1 472,4</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076089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932040" y="1008442"/>
            <a:ext cx="3973852"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932040" y="2040631"/>
            <a:ext cx="789320" cy="503161"/>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50" b="1" dirty="0" smtClean="0">
                <a:solidFill>
                  <a:prstClr val="black"/>
                </a:solidFill>
                <a:latin typeface="Times New Roman" panose="02020603050405020304" pitchFamily="18" charset="0"/>
                <a:cs typeface="Times New Roman" panose="02020603050405020304" pitchFamily="18" charset="0"/>
              </a:rPr>
              <a:t>2024</a:t>
            </a:r>
            <a:endParaRPr lang="ru-RU" sz="1350" b="1" dirty="0">
              <a:solidFill>
                <a:prstClr val="black"/>
              </a:solidFill>
              <a:latin typeface="Times New Roman" panose="02020603050405020304" pitchFamily="18" charset="0"/>
              <a:cs typeface="Times New Roman" panose="02020603050405020304" pitchFamily="18" charset="0"/>
            </a:endParaRPr>
          </a:p>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план</a:t>
            </a:r>
          </a:p>
        </p:txBody>
      </p:sp>
      <p:sp>
        <p:nvSpPr>
          <p:cNvPr id="28" name="Полилиния 27"/>
          <p:cNvSpPr/>
          <p:nvPr/>
        </p:nvSpPr>
        <p:spPr>
          <a:xfrm>
            <a:off x="4922712" y="2617931"/>
            <a:ext cx="789320" cy="384347"/>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783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922712" y="3543100"/>
            <a:ext cx="789320" cy="379772"/>
          </a:xfrm>
          <a:custGeom>
            <a:avLst/>
            <a:gdLst>
              <a:gd name="connsiteX0" fmla="*/ 0 w 473035"/>
              <a:gd name="connsiteY0" fmla="*/ 47304 h 479881"/>
              <a:gd name="connsiteX1" fmla="*/ 47304 w 473035"/>
              <a:gd name="connsiteY1" fmla="*/ 0 h 479881"/>
              <a:gd name="connsiteX2" fmla="*/ 425732 w 473035"/>
              <a:gd name="connsiteY2" fmla="*/ 0 h 479881"/>
              <a:gd name="connsiteX3" fmla="*/ 473036 w 473035"/>
              <a:gd name="connsiteY3" fmla="*/ 47304 h 479881"/>
              <a:gd name="connsiteX4" fmla="*/ 473035 w 473035"/>
              <a:gd name="connsiteY4" fmla="*/ 432578 h 479881"/>
              <a:gd name="connsiteX5" fmla="*/ 425731 w 473035"/>
              <a:gd name="connsiteY5" fmla="*/ 479882 h 479881"/>
              <a:gd name="connsiteX6" fmla="*/ 47304 w 473035"/>
              <a:gd name="connsiteY6" fmla="*/ 479881 h 479881"/>
              <a:gd name="connsiteX7" fmla="*/ 0 w 473035"/>
              <a:gd name="connsiteY7" fmla="*/ 432577 h 479881"/>
              <a:gd name="connsiteX8" fmla="*/ 0 w 473035"/>
              <a:gd name="connsiteY8" fmla="*/ 47304 h 47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479881">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458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828744" y="2037270"/>
            <a:ext cx="734044"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pPr>
            <a:r>
              <a:rPr lang="ru-RU" sz="1350" b="1" dirty="0" smtClean="0">
                <a:solidFill>
                  <a:prstClr val="black"/>
                </a:solidFill>
                <a:latin typeface="Times New Roman" panose="02020603050405020304" pitchFamily="18" charset="0"/>
                <a:cs typeface="Times New Roman" panose="02020603050405020304" pitchFamily="18" charset="0"/>
              </a:rPr>
              <a:t>2024</a:t>
            </a:r>
            <a:endParaRPr lang="ru-RU" sz="1350" b="1" dirty="0">
              <a:solidFill>
                <a:prstClr val="black"/>
              </a:solidFill>
              <a:latin typeface="Times New Roman" panose="02020603050405020304" pitchFamily="18" charset="0"/>
              <a:cs typeface="Times New Roman" panose="02020603050405020304" pitchFamily="18" charset="0"/>
            </a:endParaRPr>
          </a:p>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819416" y="2617931"/>
            <a:ext cx="734043" cy="38434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819416" y="3543100"/>
            <a:ext cx="734043" cy="37977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453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819150" y="3996110"/>
            <a:ext cx="734310" cy="6515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436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45692" y="2037270"/>
            <a:ext cx="734770"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33015" y="2617931"/>
            <a:ext cx="735974" cy="38434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818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36364" y="3543100"/>
            <a:ext cx="734771" cy="375636"/>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344</a:t>
            </a:r>
          </a:p>
        </p:txBody>
      </p:sp>
      <p:sp>
        <p:nvSpPr>
          <p:cNvPr id="50" name="Полилиния 49"/>
          <p:cNvSpPr/>
          <p:nvPr/>
        </p:nvSpPr>
        <p:spPr>
          <a:xfrm>
            <a:off x="6633015" y="3996110"/>
            <a:ext cx="738120" cy="651511"/>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a:lnSpc>
                <a:spcPct val="90000"/>
              </a:lnSpc>
              <a:spcAft>
                <a:spcPct val="35000"/>
              </a:spcAft>
            </a:pPr>
            <a:endParaRPr lang="en-US" sz="11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372</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2" name="Полилиния 91"/>
          <p:cNvSpPr/>
          <p:nvPr/>
        </p:nvSpPr>
        <p:spPr>
          <a:xfrm>
            <a:off x="4922712" y="3996110"/>
            <a:ext cx="789320" cy="651511"/>
          </a:xfrm>
          <a:custGeom>
            <a:avLst/>
            <a:gdLst>
              <a:gd name="connsiteX0" fmla="*/ 0 w 444361"/>
              <a:gd name="connsiteY0" fmla="*/ 44398 h 443984"/>
              <a:gd name="connsiteX1" fmla="*/ 44398 w 444361"/>
              <a:gd name="connsiteY1" fmla="*/ 0 h 443984"/>
              <a:gd name="connsiteX2" fmla="*/ 399963 w 444361"/>
              <a:gd name="connsiteY2" fmla="*/ 0 h 443984"/>
              <a:gd name="connsiteX3" fmla="*/ 444361 w 444361"/>
              <a:gd name="connsiteY3" fmla="*/ 44398 h 443984"/>
              <a:gd name="connsiteX4" fmla="*/ 444361 w 444361"/>
              <a:gd name="connsiteY4" fmla="*/ 399586 h 443984"/>
              <a:gd name="connsiteX5" fmla="*/ 399963 w 444361"/>
              <a:gd name="connsiteY5" fmla="*/ 443984 h 443984"/>
              <a:gd name="connsiteX6" fmla="*/ 44398 w 444361"/>
              <a:gd name="connsiteY6" fmla="*/ 443984 h 443984"/>
              <a:gd name="connsiteX7" fmla="*/ 0 w 444361"/>
              <a:gd name="connsiteY7" fmla="*/ 399586 h 443984"/>
              <a:gd name="connsiteX8" fmla="*/ 0 w 444361"/>
              <a:gd name="connsiteY8" fmla="*/ 44398 h 44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443984">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414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16752" y="2600728"/>
            <a:ext cx="4733952" cy="4015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Объем жилищного строительства в год, тыс. кв. м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16752" y="3543100"/>
            <a:ext cx="4733952" cy="3535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молодых семей, получивших свидетельство о праве на получение социальной выплаты, </a:t>
            </a:r>
            <a:r>
              <a:rPr lang="ru-RU" sz="1200" dirty="0" smtClean="0">
                <a:solidFill>
                  <a:prstClr val="black"/>
                </a:solidFill>
                <a:latin typeface="Times New Roman" panose="02020603050405020304" pitchFamily="18" charset="0"/>
                <a:cs typeface="Times New Roman" panose="02020603050405020304" pitchFamily="18" charset="0"/>
              </a:rPr>
              <a:t>семей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16752" y="3996110"/>
            <a:ext cx="4733952" cy="6515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Численность детей-сирот и детей, оставшихся без попечения родителей, лиц из числа детей-сирот и детей, оставшихся без попечения родителей, обеспеченных жилыми </a:t>
            </a:r>
            <a:r>
              <a:rPr lang="ru-RU" sz="1200" dirty="0" smtClean="0">
                <a:solidFill>
                  <a:prstClr val="black"/>
                </a:solidFill>
                <a:latin typeface="Times New Roman" panose="02020603050405020304" pitchFamily="18" charset="0"/>
                <a:cs typeface="Times New Roman" panose="02020603050405020304" pitchFamily="18" charset="0"/>
              </a:rPr>
              <a:t>помещениями, человек</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080" y="1800530"/>
            <a:ext cx="2261408" cy="56262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pic>
        <p:nvPicPr>
          <p:cNvPr id="14" name="Picture 10" descr="https://im-tub-ap-ru.yandex.net/pic/6150132de79217342d1ff8cab52cbfd2/www.gksprim.ru/upload/iblock/1a8/85915.jpg"/>
          <p:cNvPicPr>
            <a:picLocks noChangeAspect="1" noChangeArrowheads="1"/>
          </p:cNvPicPr>
          <p:nvPr/>
        </p:nvPicPr>
        <p:blipFill>
          <a:blip r:embed="rId3" cstate="print"/>
          <a:srcRect/>
          <a:stretch>
            <a:fillRect/>
          </a:stretch>
        </p:blipFill>
        <p:spPr bwMode="auto">
          <a:xfrm>
            <a:off x="2450050" y="720410"/>
            <a:ext cx="2481990" cy="1853222"/>
          </a:xfrm>
          <a:prstGeom prst="rect">
            <a:avLst/>
          </a:prstGeom>
          <a:ln>
            <a:noFill/>
          </a:ln>
          <a:effectLst>
            <a:softEdge rad="112500"/>
          </a:effectLst>
        </p:spPr>
      </p:pic>
      <p:sp>
        <p:nvSpPr>
          <p:cNvPr id="15" name="Скругленный прямоугольник 14"/>
          <p:cNvSpPr/>
          <p:nvPr/>
        </p:nvSpPr>
        <p:spPr>
          <a:xfrm>
            <a:off x="126504" y="4740826"/>
            <a:ext cx="4715298"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Объем ввода жилья в многоквартирных жилых домах в </a:t>
            </a:r>
            <a:r>
              <a:rPr lang="ru-RU" sz="1200" dirty="0" smtClean="0">
                <a:solidFill>
                  <a:prstClr val="black"/>
                </a:solidFill>
                <a:latin typeface="Times New Roman" panose="02020603050405020304" pitchFamily="18" charset="0"/>
                <a:cs typeface="Times New Roman" panose="02020603050405020304" pitchFamily="18" charset="0"/>
              </a:rPr>
              <a:t>год, тыс. кв. м</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829168" y="4766639"/>
            <a:ext cx="734044"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349,7</a:t>
            </a:r>
          </a:p>
        </p:txBody>
      </p:sp>
      <p:sp>
        <p:nvSpPr>
          <p:cNvPr id="131" name="Полилиния 130"/>
          <p:cNvSpPr/>
          <p:nvPr/>
        </p:nvSpPr>
        <p:spPr>
          <a:xfrm>
            <a:off x="6646116" y="4766639"/>
            <a:ext cx="734771"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623,9</a:t>
            </a:r>
            <a:endParaRPr lang="en-US" sz="1300" b="1" dirty="0" smtClean="0">
              <a:solidFill>
                <a:prstClr val="black"/>
              </a:solidFill>
              <a:latin typeface="Times New Roman" panose="02020603050405020304" pitchFamily="18" charset="0"/>
              <a:cs typeface="Times New Roman" panose="02020603050405020304" pitchFamily="18" charset="0"/>
            </a:endParaRPr>
          </a:p>
        </p:txBody>
      </p:sp>
      <p:sp>
        <p:nvSpPr>
          <p:cNvPr id="132" name="Полилиния 131"/>
          <p:cNvSpPr/>
          <p:nvPr/>
        </p:nvSpPr>
        <p:spPr>
          <a:xfrm>
            <a:off x="4932464" y="4766639"/>
            <a:ext cx="789320" cy="38719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430,1</a:t>
            </a:r>
          </a:p>
        </p:txBody>
      </p:sp>
      <p:sp>
        <p:nvSpPr>
          <p:cNvPr id="2" name="Номер слайда 1"/>
          <p:cNvSpPr>
            <a:spLocks noGrp="1"/>
          </p:cNvSpPr>
          <p:nvPr>
            <p:ph type="sldNum" sz="quarter" idx="12"/>
          </p:nvPr>
        </p:nvSpPr>
        <p:spPr>
          <a:xfrm>
            <a:off x="8135964" y="6481019"/>
            <a:ext cx="1006489" cy="365125"/>
          </a:xfrm>
        </p:spPr>
        <p:txBody>
          <a:bodyPr/>
          <a:lstStyle/>
          <a:p>
            <a:pPr>
              <a:defRPr/>
            </a:pPr>
            <a:r>
              <a:rPr lang="ru-RU" dirty="0" smtClean="0">
                <a:solidFill>
                  <a:prstClr val="black"/>
                </a:solidFill>
              </a:rPr>
              <a:t>82</a:t>
            </a:r>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700" dirty="0">
                <a:solidFill>
                  <a:prstClr val="black"/>
                </a:solidFill>
                <a:effectLst/>
                <a:latin typeface="Times New Roman" panose="02020603050405020304" pitchFamily="18" charset="0"/>
                <a:cs typeface="Times New Roman" panose="02020603050405020304" pitchFamily="18" charset="0"/>
              </a:rPr>
              <a:t>Обеспечение граждан в Чувашской Республике доступным и комфортным </a:t>
            </a:r>
            <a:r>
              <a:rPr lang="ru-RU" sz="1700" dirty="0" smtClean="0">
                <a:solidFill>
                  <a:prstClr val="black"/>
                </a:solidFill>
                <a:effectLst/>
                <a:latin typeface="Times New Roman" panose="02020603050405020304" pitchFamily="18" charset="0"/>
                <a:cs typeface="Times New Roman" panose="02020603050405020304" pitchFamily="18" charset="0"/>
              </a:rPr>
              <a:t>жильем»</a:t>
            </a:r>
            <a:endParaRPr lang="ru-RU" sz="1700" dirty="0">
              <a:solidFill>
                <a:prstClr val="black"/>
              </a:solidFill>
              <a:effectLst/>
              <a:latin typeface="Times New Roman" panose="02020603050405020304" pitchFamily="18" charset="0"/>
              <a:cs typeface="Times New Roman" panose="02020603050405020304" pitchFamily="18" charset="0"/>
            </a:endParaRPr>
          </a:p>
          <a:p>
            <a:pPr marL="0" indent="0" algn="l" fontAlgn="auto">
              <a:spcAft>
                <a:spcPts val="0"/>
              </a:spcAft>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47" name="Полилиния 46"/>
          <p:cNvSpPr/>
          <p:nvPr/>
        </p:nvSpPr>
        <p:spPr>
          <a:xfrm>
            <a:off x="7446047" y="2037270"/>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126504" y="5264435"/>
            <a:ext cx="4715297" cy="39681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Число жителей региона, улучшивших жилищные </a:t>
            </a:r>
            <a:r>
              <a:rPr lang="ru-RU" sz="1200" dirty="0" smtClean="0">
                <a:solidFill>
                  <a:prstClr val="black"/>
                </a:solidFill>
                <a:latin typeface="Times New Roman" panose="02020603050405020304" pitchFamily="18" charset="0"/>
                <a:cs typeface="Times New Roman" panose="02020603050405020304" pitchFamily="18" charset="0"/>
              </a:rPr>
              <a:t>условия, человек</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41297" y="3546459"/>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344</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36718" y="2621290"/>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855</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469" y="4769998"/>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853,9</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41297" y="3999469"/>
            <a:ext cx="747374" cy="6481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1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433</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4932464" y="5264437"/>
            <a:ext cx="789320" cy="39681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3 867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5829168" y="5264436"/>
            <a:ext cx="734044" cy="39681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4 525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6663906" y="5262609"/>
            <a:ext cx="738121" cy="39863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446471" y="5267795"/>
            <a:ext cx="751953" cy="39345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16752" y="5805264"/>
            <a:ext cx="4715298" cy="6115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Проведение ремонта жилых помещений, собственниками которых являются дети-сироты и дети, оставшиеся без попечения родителей, а также лица из их числа (в возрасте от 14 до 23 лет), единиц</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4922712" y="5805264"/>
            <a:ext cx="789320"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819416" y="5805264"/>
            <a:ext cx="734044"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33015" y="5805265"/>
            <a:ext cx="738119"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41296" y="5808624"/>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16752" y="3091126"/>
            <a:ext cx="4733952" cy="3627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семей, улучшивших жилищные </a:t>
            </a:r>
            <a:r>
              <a:rPr lang="ru-RU" sz="1200" dirty="0" smtClean="0">
                <a:solidFill>
                  <a:prstClr val="black"/>
                </a:solidFill>
                <a:latin typeface="Times New Roman" panose="02020603050405020304" pitchFamily="18" charset="0"/>
                <a:cs typeface="Times New Roman" panose="02020603050405020304" pitchFamily="18" charset="0"/>
              </a:rPr>
              <a:t>условия, тыс. семей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922712" y="3091125"/>
            <a:ext cx="789320" cy="362729"/>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44,4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819150" y="3075775"/>
            <a:ext cx="734310" cy="378079"/>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a:t>
            </a:r>
          </a:p>
        </p:txBody>
      </p:sp>
      <p:sp>
        <p:nvSpPr>
          <p:cNvPr id="66" name="Полилиния 65"/>
          <p:cNvSpPr/>
          <p:nvPr/>
        </p:nvSpPr>
        <p:spPr>
          <a:xfrm>
            <a:off x="7436718" y="3079135"/>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46,0</a:t>
            </a:r>
          </a:p>
        </p:txBody>
      </p:sp>
      <p:sp>
        <p:nvSpPr>
          <p:cNvPr id="68" name="Полилиния 67"/>
          <p:cNvSpPr/>
          <p:nvPr/>
        </p:nvSpPr>
        <p:spPr>
          <a:xfrm>
            <a:off x="6636363" y="3090878"/>
            <a:ext cx="734771" cy="36297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45,5</a:t>
            </a:r>
          </a:p>
        </p:txBody>
      </p:sp>
      <p:sp>
        <p:nvSpPr>
          <p:cNvPr id="69" name="Полилиния 68"/>
          <p:cNvSpPr/>
          <p:nvPr/>
        </p:nvSpPr>
        <p:spPr>
          <a:xfrm>
            <a:off x="8276751" y="2037270"/>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8288213" y="3546459"/>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344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283634" y="2621290"/>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893</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293387" y="4769998"/>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978,5</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288213" y="3999469"/>
            <a:ext cx="747374" cy="6481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1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405</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293387" y="5267795"/>
            <a:ext cx="751953" cy="39345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endParaRPr lang="en-US" sz="1300" b="1"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288212" y="5808624"/>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283634" y="3079135"/>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46,5</a:t>
            </a:r>
          </a:p>
        </p:txBody>
      </p:sp>
    </p:spTree>
    <p:extLst>
      <p:ext uri="{BB962C8B-B14F-4D97-AF65-F5344CB8AC3E}">
        <p14:creationId xmlns:p14="http://schemas.microsoft.com/office/powerpoint/2010/main" val="168075052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72265"/>
            <a:ext cx="5904657" cy="20366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обеспечение </a:t>
            </a:r>
            <a:r>
              <a:rPr lang="ru-RU" sz="1300" dirty="0">
                <a:solidFill>
                  <a:schemeClr val="tx1"/>
                </a:solidFill>
                <a:latin typeface="Times New Roman" panose="02020603050405020304" pitchFamily="18" charset="0"/>
                <a:cs typeface="Times New Roman" panose="02020603050405020304" pitchFamily="18" charset="0"/>
              </a:rPr>
              <a:t>населения Чувашской Республики питьевой водой, соответствующей требованиям безопасности и безвредности, установленным санитарно-эпидемиологическими правилами, в объеме, достаточном для </a:t>
            </a:r>
            <a:r>
              <a:rPr lang="ru-RU" sz="1300" dirty="0" smtClean="0">
                <a:solidFill>
                  <a:schemeClr val="tx1"/>
                </a:solidFill>
                <a:latin typeface="Times New Roman" panose="02020603050405020304" pitchFamily="18" charset="0"/>
                <a:cs typeface="Times New Roman" panose="02020603050405020304" pitchFamily="18" charset="0"/>
              </a:rPr>
              <a:t>жизнедеятельности;</a:t>
            </a:r>
            <a:endParaRPr lang="ru-RU" sz="13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создание </a:t>
            </a:r>
            <a:r>
              <a:rPr lang="ru-RU" sz="1300" dirty="0">
                <a:solidFill>
                  <a:schemeClr val="tx1"/>
                </a:solidFill>
                <a:latin typeface="Times New Roman" panose="02020603050405020304" pitchFamily="18" charset="0"/>
                <a:cs typeface="Times New Roman" panose="02020603050405020304" pitchFamily="18" charset="0"/>
              </a:rPr>
              <a:t>условий для приведения коммунальной инфраструктуры в соответствие со стандартами качества, обеспечивающими комфортные и безопасные условия проживания населения;</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надежности функционирования газотранспортной системы населенных пунктов Чувашской </a:t>
            </a:r>
            <a:r>
              <a:rPr lang="ru-RU" sz="1300" dirty="0" smtClean="0">
                <a:solidFill>
                  <a:schemeClr val="tx1"/>
                </a:solidFill>
                <a:latin typeface="Times New Roman" panose="02020603050405020304" pitchFamily="18" charset="0"/>
                <a:cs typeface="Times New Roman" panose="02020603050405020304" pitchFamily="18" charset="0"/>
              </a:rPr>
              <a:t>Республики</a:t>
            </a:r>
            <a:r>
              <a:rPr lang="ru-RU" sz="1300" dirty="0">
                <a:solidFill>
                  <a:schemeClr val="tx1"/>
                </a:solidFill>
                <a:latin typeface="Times New Roman" panose="02020603050405020304" pitchFamily="18" charset="0"/>
                <a:cs typeface="Times New Roman" panose="02020603050405020304" pitchFamily="18" charset="0"/>
              </a:rPr>
              <a:t>.</a:t>
            </a:r>
          </a:p>
        </p:txBody>
      </p:sp>
      <p:graphicFrame>
        <p:nvGraphicFramePr>
          <p:cNvPr id="12" name="Диаграмма 11"/>
          <p:cNvGraphicFramePr>
            <a:graphicFrameLocks/>
          </p:cNvGraphicFramePr>
          <p:nvPr>
            <p:extLst>
              <p:ext uri="{D42A27DB-BD31-4B8C-83A1-F6EECF244321}">
                <p14:modId xmlns:p14="http://schemas.microsoft.com/office/powerpoint/2010/main" val="1385768176"/>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184958" y="2880556"/>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1989303521"/>
              </p:ext>
            </p:extLst>
          </p:nvPr>
        </p:nvGraphicFramePr>
        <p:xfrm>
          <a:off x="75058" y="2999953"/>
          <a:ext cx="3991420" cy="3478049"/>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r>
              <a:rPr lang="ru-RU" dirty="0" smtClean="0"/>
              <a:t>83</a:t>
            </a:r>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193401" y="2870526"/>
            <a:ext cx="4821991" cy="513746"/>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spcBef>
                <a:spcPct val="0"/>
              </a:spcBef>
              <a:spcAft>
                <a:spcPts val="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a:t>
            </a:r>
          </a:p>
          <a:p>
            <a:pPr lvl="0" algn="ctr" defTabSz="577850">
              <a:spcBef>
                <a:spcPct val="0"/>
              </a:spcBef>
              <a:spcAft>
                <a:spcPts val="0"/>
              </a:spcAft>
            </a:pPr>
            <a:r>
              <a:rPr lang="ru-RU" sz="1500" b="1" i="1" kern="1200" dirty="0" smtClean="0">
                <a:solidFill>
                  <a:schemeClr val="tx1"/>
                </a:solidFill>
                <a:latin typeface="Times New Roman" panose="02020603050405020304" pitchFamily="18" charset="0"/>
                <a:cs typeface="Times New Roman" panose="02020603050405020304" pitchFamily="18" charset="0"/>
              </a:rPr>
              <a:t> в 2024 году, млн. руб.</a:t>
            </a:r>
          </a:p>
        </p:txBody>
      </p:sp>
      <p:sp>
        <p:nvSpPr>
          <p:cNvPr id="26" name="Полилиния 25"/>
          <p:cNvSpPr/>
          <p:nvPr/>
        </p:nvSpPr>
        <p:spPr>
          <a:xfrm>
            <a:off x="4170870" y="4375056"/>
            <a:ext cx="3236933" cy="5742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Ведомственный проект «Водоснабжение, водоотведение и очистка сточных вод»</a:t>
            </a:r>
          </a:p>
        </p:txBody>
      </p:sp>
      <p:sp>
        <p:nvSpPr>
          <p:cNvPr id="70" name="Скругленный прямоугольник 69"/>
          <p:cNvSpPr/>
          <p:nvPr/>
        </p:nvSpPr>
        <p:spPr>
          <a:xfrm>
            <a:off x="4201665" y="3432185"/>
            <a:ext cx="3236934"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519317" y="4375055"/>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517</a:t>
            </a:r>
            <a:r>
              <a:rPr lang="en-US" sz="1400" dirty="0" smtClean="0">
                <a:solidFill>
                  <a:schemeClr val="tx1"/>
                </a:solidFill>
                <a:latin typeface="Times New Roman" panose="02020603050405020304" pitchFamily="18" charset="0"/>
                <a:cs typeface="Times New Roman" panose="02020603050405020304" pitchFamily="18" charset="0"/>
              </a:rPr>
              <a:t>,</a:t>
            </a:r>
            <a:r>
              <a:rPr lang="ru-RU" sz="1400" dirty="0" smtClean="0">
                <a:solidFill>
                  <a:schemeClr val="tx1"/>
                </a:solidFill>
                <a:latin typeface="Times New Roman" panose="02020603050405020304" pitchFamily="18" charset="0"/>
                <a:cs typeface="Times New Roman" panose="02020603050405020304" pitchFamily="18" charset="0"/>
              </a:rPr>
              <a:t>5</a:t>
            </a:r>
          </a:p>
        </p:txBody>
      </p:sp>
      <p:sp>
        <p:nvSpPr>
          <p:cNvPr id="74" name="Полилиния 73"/>
          <p:cNvSpPr/>
          <p:nvPr/>
        </p:nvSpPr>
        <p:spPr>
          <a:xfrm>
            <a:off x="7513173" y="5695133"/>
            <a:ext cx="684000" cy="52680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1 215,2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550112" y="3432185"/>
            <a:ext cx="684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П</a:t>
            </a:r>
            <a:r>
              <a:rPr lang="ru-RU" sz="1500" b="1" dirty="0" smtClean="0">
                <a:solidFill>
                  <a:schemeClr val="tx1"/>
                </a:solidFill>
                <a:latin typeface="Times New Roman" panose="02020603050405020304" pitchFamily="18" charset="0"/>
                <a:cs typeface="Times New Roman" panose="02020603050405020304" pitchFamily="18" charset="0"/>
              </a:rPr>
              <a:t>лан</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67779" y="5665217"/>
            <a:ext cx="3236913" cy="56123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Комплекс процессных мероприятий «Улучшение условий проживания граждан в многоквартирных домах»</a:t>
            </a:r>
          </a:p>
        </p:txBody>
      </p:sp>
      <p:pic>
        <p:nvPicPr>
          <p:cNvPr id="4" name="Picture 2" descr="T:\Госдолг\Катя\05.12.14_batarei_-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8764" y="707206"/>
            <a:ext cx="2918948" cy="20017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4167780" y="5085185"/>
            <a:ext cx="3246212" cy="50405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Ведомственный проект «Обеспечение </a:t>
            </a:r>
            <a:endParaRPr lang="ru-RU" sz="1200" dirty="0" smtClean="0">
              <a:solidFill>
                <a:schemeClr val="tx1"/>
              </a:solidFill>
              <a:latin typeface="Times New Roman" panose="02020603050405020304" pitchFamily="18" charset="0"/>
              <a:cs typeface="Times New Roman" panose="02020603050405020304" pitchFamily="18" charset="0"/>
            </a:endParaRPr>
          </a:p>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качества </a:t>
            </a:r>
            <a:r>
              <a:rPr lang="ru-RU" sz="1200" dirty="0">
                <a:solidFill>
                  <a:schemeClr val="tx1"/>
                </a:solidFill>
                <a:latin typeface="Times New Roman" panose="02020603050405020304" pitchFamily="18" charset="0"/>
                <a:cs typeface="Times New Roman" panose="02020603050405020304" pitchFamily="18" charset="0"/>
              </a:rPr>
              <a:t>жилищно-коммунальных услуг»</a:t>
            </a:r>
          </a:p>
        </p:txBody>
      </p:sp>
      <p:sp>
        <p:nvSpPr>
          <p:cNvPr id="49" name="Полилиния 48"/>
          <p:cNvSpPr/>
          <p:nvPr/>
        </p:nvSpPr>
        <p:spPr>
          <a:xfrm>
            <a:off x="7519317" y="5085184"/>
            <a:ext cx="684000" cy="50405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2 115</a:t>
            </a:r>
            <a:r>
              <a:rPr lang="en-US" sz="1400" dirty="0" smtClean="0">
                <a:solidFill>
                  <a:schemeClr val="tx1"/>
                </a:solidFill>
                <a:latin typeface="Times New Roman" panose="02020603050405020304" pitchFamily="18" charset="0"/>
                <a:cs typeface="Times New Roman" panose="02020603050405020304" pitchFamily="18" charset="0"/>
              </a:rPr>
              <a:t>,</a:t>
            </a:r>
            <a:r>
              <a:rPr lang="ru-RU" sz="1400" dirty="0" smtClean="0">
                <a:solidFill>
                  <a:schemeClr val="tx1"/>
                </a:solidFill>
                <a:latin typeface="Times New Roman" panose="02020603050405020304" pitchFamily="18" charset="0"/>
                <a:cs typeface="Times New Roman" panose="02020603050405020304" pitchFamily="18" charset="0"/>
              </a:rPr>
              <a:t>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170870" y="3830798"/>
            <a:ext cx="3246212" cy="46229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Региональный проект «Чистая вода»</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31228" y="3828693"/>
            <a:ext cx="684000" cy="46440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301,2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8331392" y="3432185"/>
            <a:ext cx="684000"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Ф</a:t>
            </a:r>
            <a:r>
              <a:rPr lang="ru-RU" sz="1500" b="1" dirty="0" smtClean="0">
                <a:solidFill>
                  <a:schemeClr val="tx1"/>
                </a:solidFill>
                <a:latin typeface="Times New Roman" panose="02020603050405020304" pitchFamily="18" charset="0"/>
                <a:cs typeface="Times New Roman" panose="02020603050405020304" pitchFamily="18" charset="0"/>
              </a:rPr>
              <a:t>акт</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0597" y="4375055"/>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358,0</a:t>
            </a:r>
          </a:p>
        </p:txBody>
      </p:sp>
      <p:sp>
        <p:nvSpPr>
          <p:cNvPr id="40" name="Полилиния 39"/>
          <p:cNvSpPr/>
          <p:nvPr/>
        </p:nvSpPr>
        <p:spPr>
          <a:xfrm>
            <a:off x="8300597" y="5695133"/>
            <a:ext cx="684000" cy="52680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1 101,6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0597" y="5085184"/>
            <a:ext cx="684000" cy="50405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1 972,7</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0597" y="3837063"/>
            <a:ext cx="684000" cy="456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301,2</a:t>
            </a:r>
            <a:endParaRPr lang="ru-RU" sz="1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53947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035409" y="1228012"/>
            <a:ext cx="3960440"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3417" y="4536126"/>
            <a:ext cx="4794976"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Количество замененных лифтов с истекшим сроком </a:t>
            </a:r>
            <a:r>
              <a:rPr lang="ru-RU" sz="1200" dirty="0" smtClean="0">
                <a:solidFill>
                  <a:schemeClr val="tx1"/>
                </a:solidFill>
                <a:latin typeface="Times New Roman" panose="02020603050405020304" pitchFamily="18" charset="0"/>
                <a:cs typeface="Times New Roman" panose="02020603050405020304" pitchFamily="18" charset="0"/>
              </a:rPr>
              <a:t>эксплуатации,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5521" y="2816042"/>
            <a:ext cx="4794976"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a:t>
            </a:r>
            <a:r>
              <a:rPr lang="ru-RU" sz="1200" dirty="0" smtClean="0">
                <a:solidFill>
                  <a:schemeClr val="tx1"/>
                </a:solidFill>
                <a:latin typeface="Times New Roman" panose="02020603050405020304" pitchFamily="18" charset="0"/>
                <a:cs typeface="Times New Roman" panose="02020603050405020304" pitchFamily="18" charset="0"/>
              </a:rPr>
              <a:t>населения, </a:t>
            </a:r>
            <a:r>
              <a:rPr lang="ru-RU" sz="1200" dirty="0">
                <a:solidFill>
                  <a:schemeClr val="tx1"/>
                </a:solidFill>
                <a:latin typeface="Times New Roman" panose="02020603050405020304" pitchFamily="18" charset="0"/>
                <a:cs typeface="Times New Roman" panose="02020603050405020304" pitchFamily="18" charset="0"/>
              </a:rPr>
              <a:t>обеспеченного качественной питьевой водой из систем централизованного </a:t>
            </a:r>
            <a:r>
              <a:rPr lang="ru-RU" sz="1200" dirty="0" smtClean="0">
                <a:solidFill>
                  <a:schemeClr val="tx1"/>
                </a:solidFill>
                <a:latin typeface="Times New Roman" panose="02020603050405020304" pitchFamily="18" charset="0"/>
                <a:cs typeface="Times New Roman" panose="02020603050405020304" pitchFamily="18" charset="0"/>
              </a:rPr>
              <a:t>водоснабжения,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43417" y="3367850"/>
            <a:ext cx="4794978" cy="5643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уличной водопроводной сети, нуждающейся в замене, в общем протяжении водопроводной </a:t>
            </a:r>
            <a:r>
              <a:rPr lang="ru-RU" sz="1200" dirty="0" smtClean="0">
                <a:solidFill>
                  <a:schemeClr val="tx1"/>
                </a:solidFill>
                <a:latin typeface="Times New Roman" panose="02020603050405020304" pitchFamily="18" charset="0"/>
                <a:cs typeface="Times New Roman" panose="02020603050405020304" pitchFamily="18" charset="0"/>
              </a:rPr>
              <a:t>сети,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139215"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t>84</a:t>
            </a:r>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1" name="Скругленный прямоугольник 60"/>
          <p:cNvSpPr/>
          <p:nvPr/>
        </p:nvSpPr>
        <p:spPr>
          <a:xfrm>
            <a:off x="128529" y="5686014"/>
            <a:ext cx="4794976"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err="1">
                <a:solidFill>
                  <a:schemeClr val="tx1"/>
                </a:solidFill>
                <a:latin typeface="Times New Roman" panose="02020603050405020304" pitchFamily="18" charset="0"/>
                <a:cs typeface="Times New Roman" panose="02020603050405020304" pitchFamily="18" charset="0"/>
              </a:rPr>
              <a:t>Догазификация</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 домовладений </a:t>
            </a:r>
            <a:r>
              <a:rPr lang="ru-RU" sz="1200" dirty="0">
                <a:solidFill>
                  <a:schemeClr val="tx1"/>
                </a:solidFill>
                <a:latin typeface="Times New Roman" panose="02020603050405020304" pitchFamily="18" charset="0"/>
                <a:cs typeface="Times New Roman" panose="02020603050405020304" pitchFamily="18" charset="0"/>
              </a:rPr>
              <a:t>(до границ земельного участка домовладений</a:t>
            </a:r>
            <a:r>
              <a:rPr lang="ru-RU" sz="1200" dirty="0" smtClean="0">
                <a:solidFill>
                  <a:schemeClr val="tx1"/>
                </a:solidFill>
                <a:latin typeface="Times New Roman" panose="02020603050405020304" pitchFamily="18" charset="0"/>
                <a:cs typeface="Times New Roman" panose="02020603050405020304" pitchFamily="18" charset="0"/>
              </a:rPr>
              <a:t>), убывающий,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90" name="Скругленный прямоугольник 89"/>
          <p:cNvSpPr/>
          <p:nvPr/>
        </p:nvSpPr>
        <p:spPr>
          <a:xfrm>
            <a:off x="131891" y="5085184"/>
            <a:ext cx="4794976" cy="4302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оличество </a:t>
            </a:r>
            <a:r>
              <a:rPr lang="ru-RU" sz="1200" dirty="0">
                <a:solidFill>
                  <a:schemeClr val="tx1"/>
                </a:solidFill>
                <a:latin typeface="Times New Roman" panose="02020603050405020304" pitchFamily="18" charset="0"/>
                <a:cs typeface="Times New Roman" panose="02020603050405020304" pitchFamily="18" charset="0"/>
              </a:rPr>
              <a:t>многоквартирных домов, в которых проведен капитальный </a:t>
            </a:r>
            <a:r>
              <a:rPr lang="ru-RU" sz="1200" dirty="0" smtClean="0">
                <a:solidFill>
                  <a:schemeClr val="tx1"/>
                </a:solidFill>
                <a:latin typeface="Times New Roman" panose="02020603050405020304" pitchFamily="18" charset="0"/>
                <a:cs typeface="Times New Roman" panose="02020603050405020304" pitchFamily="18" charset="0"/>
              </a:rPr>
              <a:t>ремонт,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43417" y="4035359"/>
            <a:ext cx="4800150" cy="3880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заемных средств в общем объеме капитальных вложений в системы </a:t>
            </a:r>
            <a:r>
              <a:rPr lang="ru-RU" sz="1200" dirty="0" smtClean="0">
                <a:solidFill>
                  <a:schemeClr val="tx1"/>
                </a:solidFill>
                <a:latin typeface="Times New Roman" panose="02020603050405020304" pitchFamily="18" charset="0"/>
                <a:cs typeface="Times New Roman" panose="02020603050405020304" pitchFamily="18" charset="0"/>
              </a:rPr>
              <a:t>теплоснабжения,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29148" y="2185559"/>
            <a:ext cx="761934"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a:t>
            </a:r>
            <a:r>
              <a:rPr lang="en-US" sz="1300" b="1" dirty="0" smtClean="0">
                <a:solidFill>
                  <a:prstClr val="black"/>
                </a:solidFill>
                <a:latin typeface="Times New Roman" panose="02020603050405020304" pitchFamily="18" charset="0"/>
                <a:cs typeface="Times New Roman" panose="02020603050405020304" pitchFamily="18" charset="0"/>
              </a:rPr>
              <a:t>4</a:t>
            </a:r>
            <a:endParaRPr lang="ru-RU" sz="1300" b="1" dirty="0">
              <a:solidFill>
                <a:prstClr val="black"/>
              </a:solidFill>
              <a:latin typeface="Times New Roman" panose="02020603050405020304" pitchFamily="18" charset="0"/>
              <a:cs typeface="Times New Roman" panose="02020603050405020304" pitchFamily="18" charset="0"/>
            </a:endParaRPr>
          </a:p>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955937" y="4539652"/>
            <a:ext cx="761933"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162</a:t>
            </a:r>
          </a:p>
        </p:txBody>
      </p:sp>
      <p:sp>
        <p:nvSpPr>
          <p:cNvPr id="42" name="Полилиния 41"/>
          <p:cNvSpPr/>
          <p:nvPr/>
        </p:nvSpPr>
        <p:spPr>
          <a:xfrm>
            <a:off x="5922779" y="2795013"/>
            <a:ext cx="760394"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89,2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66182" y="3358695"/>
            <a:ext cx="736426"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30,1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929148" y="5715888"/>
            <a:ext cx="761933"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1686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1" name="Полилиния 90"/>
          <p:cNvSpPr/>
          <p:nvPr/>
        </p:nvSpPr>
        <p:spPr>
          <a:xfrm>
            <a:off x="5936048" y="5088601"/>
            <a:ext cx="760566"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40674" y="4030165"/>
            <a:ext cx="76193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58792" y="2185560"/>
            <a:ext cx="694795" cy="505858"/>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5</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85580" y="4538839"/>
            <a:ext cx="694795"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52422" y="2795013"/>
            <a:ext cx="694795"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89,2</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70320" y="3358696"/>
            <a:ext cx="694795" cy="564369"/>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30,1</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758794" y="5715887"/>
            <a:ext cx="697425"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511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764324" y="5086893"/>
            <a:ext cx="697427" cy="433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6778282" y="4030165"/>
            <a:ext cx="69479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527980" y="2185560"/>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21610" y="2795013"/>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8</a:t>
            </a:r>
            <a:r>
              <a:rPr lang="ru-RU" sz="1300" b="1" dirty="0" smtClean="0">
                <a:solidFill>
                  <a:schemeClr val="tx1"/>
                </a:solidFill>
                <a:latin typeface="Times New Roman" panose="02020603050405020304" pitchFamily="18" charset="0"/>
                <a:cs typeface="Times New Roman" panose="02020603050405020304" pitchFamily="18" charset="0"/>
              </a:rPr>
              <a:t>9,2</a:t>
            </a:r>
            <a:endParaRPr lang="en-US" sz="1300" b="1"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54769" y="4545301"/>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39509" y="3358696"/>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30,1</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522448" y="5715888"/>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141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527980" y="5088601"/>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58417" y="4030165"/>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37</a:t>
            </a:r>
            <a:endParaRPr lang="ru-RU" sz="1300" b="1"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Госдолг\Катя\artkl_1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948"/>
          <a:stretch/>
        </p:blipFill>
        <p:spPr bwMode="auto">
          <a:xfrm>
            <a:off x="2267744" y="620688"/>
            <a:ext cx="2664297" cy="2063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 name="Полилиния 58"/>
          <p:cNvSpPr/>
          <p:nvPr/>
        </p:nvSpPr>
        <p:spPr>
          <a:xfrm>
            <a:off x="5094229" y="2185559"/>
            <a:ext cx="782213"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a:t>
            </a:r>
            <a:r>
              <a:rPr lang="en-US" sz="1300" b="1" dirty="0" smtClean="0">
                <a:solidFill>
                  <a:prstClr val="black"/>
                </a:solidFill>
                <a:latin typeface="Times New Roman" panose="02020603050405020304" pitchFamily="18" charset="0"/>
                <a:cs typeface="Times New Roman" panose="02020603050405020304" pitchFamily="18" charset="0"/>
              </a:rPr>
              <a:t>4</a:t>
            </a:r>
            <a:r>
              <a:rPr lang="ru-RU" sz="1300" b="1" dirty="0" smtClean="0">
                <a:solidFill>
                  <a:prstClr val="black"/>
                </a:solidFill>
                <a:latin typeface="Times New Roman" panose="02020603050405020304" pitchFamily="18" charset="0"/>
                <a:cs typeface="Times New Roman" panose="02020603050405020304" pitchFamily="18" charset="0"/>
              </a:rPr>
              <a:t> </a:t>
            </a: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60" name="Полилиния 59"/>
          <p:cNvSpPr/>
          <p:nvPr/>
        </p:nvSpPr>
        <p:spPr>
          <a:xfrm>
            <a:off x="5121018" y="4539652"/>
            <a:ext cx="782212"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087859" y="2795013"/>
            <a:ext cx="782213"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89,2</a:t>
            </a:r>
          </a:p>
        </p:txBody>
      </p:sp>
      <p:sp>
        <p:nvSpPr>
          <p:cNvPr id="65" name="Полилиния 64"/>
          <p:cNvSpPr/>
          <p:nvPr/>
        </p:nvSpPr>
        <p:spPr>
          <a:xfrm>
            <a:off x="5105758" y="3358695"/>
            <a:ext cx="782212"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30,1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094230" y="5715887"/>
            <a:ext cx="782212"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1139</a:t>
            </a:r>
          </a:p>
        </p:txBody>
      </p:sp>
      <p:sp>
        <p:nvSpPr>
          <p:cNvPr id="69" name="Полилиния 68"/>
          <p:cNvSpPr/>
          <p:nvPr/>
        </p:nvSpPr>
        <p:spPr>
          <a:xfrm>
            <a:off x="5099762" y="5088600"/>
            <a:ext cx="782212" cy="43023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200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5114883" y="4030165"/>
            <a:ext cx="782212"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316604" y="2185559"/>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6604" y="2795013"/>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89,2</a:t>
            </a:r>
            <a:endParaRPr lang="en-US" sz="1300" b="1"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316603" y="4545301"/>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316603" y="3358696"/>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30,1</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316603" y="5715888"/>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313837" y="5088601"/>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1</a:t>
            </a:r>
            <a:r>
              <a:rPr lang="ru-RU" sz="1300" b="1" dirty="0" smtClean="0">
                <a:solidFill>
                  <a:schemeClr val="tx1"/>
                </a:solidFill>
                <a:latin typeface="Times New Roman" panose="02020603050405020304" pitchFamily="18" charset="0"/>
                <a:cs typeface="Times New Roman" panose="02020603050405020304" pitchFamily="18" charset="0"/>
              </a:rPr>
              <a:t> 00</a:t>
            </a:r>
            <a:r>
              <a:rPr lang="en-US" sz="1300" b="1" dirty="0">
                <a:solidFill>
                  <a:schemeClr val="tx1"/>
                </a:solidFill>
                <a:latin typeface="Times New Roman" panose="02020603050405020304" pitchFamily="18" charset="0"/>
                <a:cs typeface="Times New Roman" panose="02020603050405020304" pitchFamily="18" charset="0"/>
              </a:rPr>
              <a:t>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316603" y="4030165"/>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37</a:t>
            </a:r>
            <a:endParaRPr lang="ru-RU" sz="13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056973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85</a:t>
            </a:fld>
            <a:endParaRPr lang="ru-RU" dirty="0"/>
          </a:p>
        </p:txBody>
      </p:sp>
      <p:sp>
        <p:nvSpPr>
          <p:cNvPr id="32" name="Скругленный прямоугольник 31"/>
          <p:cNvSpPr/>
          <p:nvPr/>
        </p:nvSpPr>
        <p:spPr>
          <a:xfrm>
            <a:off x="91845" y="692696"/>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342940" y="5257616"/>
            <a:ext cx="2693556" cy="1123712"/>
          </a:xfrm>
          <a:prstGeom prst="wedgeRoundRectCallout">
            <a:avLst>
              <a:gd name="adj1" fmla="val -71900"/>
              <a:gd name="adj2" fmla="val -833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надлежащем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408239" y="3710049"/>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591062099"/>
              </p:ext>
            </p:extLst>
          </p:nvPr>
        </p:nvGraphicFramePr>
        <p:xfrm>
          <a:off x="107505" y="4324086"/>
          <a:ext cx="5616623" cy="2333205"/>
        </p:xfrm>
        <a:graphic>
          <a:graphicData uri="http://schemas.openxmlformats.org/drawingml/2006/table">
            <a:tbl>
              <a:tblPr firstRow="1" bandRow="1">
                <a:tableStyleId>{5C22544A-7EE6-4342-B048-85BDC9FD1C3A}</a:tableStyleId>
              </a:tblPr>
              <a:tblGrid>
                <a:gridCol w="1928217"/>
                <a:gridCol w="928401"/>
                <a:gridCol w="928401"/>
                <a:gridCol w="915802"/>
                <a:gridCol w="915802"/>
              </a:tblGrid>
              <a:tr h="329998">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2020г.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2021г.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2022г.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2023г.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36003">
                <a:tc>
                  <a:txBody>
                    <a:bodyPr/>
                    <a:lstStyle/>
                    <a:p>
                      <a:r>
                        <a:rPr lang="ru-RU" sz="1100" b="0" dirty="0" smtClean="0">
                          <a:solidFill>
                            <a:sysClr val="windowText" lastClr="000000"/>
                          </a:solidFill>
                          <a:latin typeface="Times New Roman" panose="02020603050405020304" pitchFamily="18" charset="0"/>
                          <a:cs typeface="Times New Roman" panose="02020603050405020304" pitchFamily="18" charset="0"/>
                        </a:rPr>
                        <a:t>Регионы с </a:t>
                      </a:r>
                      <a:r>
                        <a:rPr lang="ru-RU" sz="1100" b="1" dirty="0" smtClean="0">
                          <a:solidFill>
                            <a:sysClr val="windowText" lastClr="000000"/>
                          </a:solidFill>
                          <a:latin typeface="Times New Roman" panose="02020603050405020304" pitchFamily="18" charset="0"/>
                          <a:cs typeface="Times New Roman" panose="02020603050405020304" pitchFamily="18" charset="0"/>
                        </a:rPr>
                        <a:t>высоким </a:t>
                      </a:r>
                      <a:r>
                        <a:rPr lang="ru-RU" sz="1100" b="0" dirty="0" smtClean="0">
                          <a:solidFill>
                            <a:sysClr val="windowText" lastClr="000000"/>
                          </a:solidFill>
                          <a:latin typeface="Times New Roman" panose="02020603050405020304" pitchFamily="18" charset="0"/>
                          <a:cs typeface="Times New Roman" panose="02020603050405020304" pitchFamily="18" charset="0"/>
                        </a:rPr>
                        <a:t>качеством управления региональными финансами</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endParaRPr lang="ru-RU" sz="13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100" b="0" i="1"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i="1"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i="1"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100" b="0" i="1"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i="1"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i="1"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26</a:t>
                      </a: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725919">
                <a:tc>
                  <a:txBody>
                    <a:bodyPr/>
                    <a:lstStyle/>
                    <a:p>
                      <a:r>
                        <a:rPr lang="ru-RU" sz="1100" dirty="0" smtClean="0">
                          <a:latin typeface="Times New Roman" panose="02020603050405020304" pitchFamily="18" charset="0"/>
                          <a:cs typeface="Times New Roman" panose="02020603050405020304" pitchFamily="18" charset="0"/>
                        </a:rPr>
                        <a:t>Регионы с </a:t>
                      </a:r>
                      <a:r>
                        <a:rPr lang="ru-RU" sz="1100" b="1" dirty="0" smtClean="0">
                          <a:latin typeface="Times New Roman" panose="02020603050405020304" pitchFamily="18" charset="0"/>
                          <a:cs typeface="Times New Roman" panose="02020603050405020304" pitchFamily="18" charset="0"/>
                        </a:rPr>
                        <a:t>надлежащим</a:t>
                      </a:r>
                      <a:r>
                        <a:rPr lang="ru-RU" sz="1100" dirty="0" smtClean="0">
                          <a:latin typeface="Times New Roman" panose="02020603050405020304" pitchFamily="18" charset="0"/>
                          <a:cs typeface="Times New Roman" panose="02020603050405020304" pitchFamily="18" charset="0"/>
                        </a:rPr>
                        <a:t>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45</a:t>
                      </a:r>
                    </a:p>
                    <a:p>
                      <a:pPr algn="ctr"/>
                      <a:r>
                        <a:rPr lang="ru-RU" sz="1100" i="1" dirty="0" smtClean="0">
                          <a:latin typeface="Times New Roman" panose="02020603050405020304" pitchFamily="18" charset="0"/>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40</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43</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36003">
                <a:tc>
                  <a:txBody>
                    <a:bodyPr/>
                    <a:lstStyle/>
                    <a:p>
                      <a:r>
                        <a:rPr lang="ru-RU" sz="1100" dirty="0" smtClean="0">
                          <a:latin typeface="Times New Roman" panose="02020603050405020304" pitchFamily="18" charset="0"/>
                          <a:cs typeface="Times New Roman" panose="02020603050405020304" pitchFamily="18" charset="0"/>
                        </a:rPr>
                        <a:t>Регионы с </a:t>
                      </a:r>
                      <a:r>
                        <a:rPr lang="ru-RU" sz="1100" b="1" dirty="0" smtClean="0">
                          <a:latin typeface="Times New Roman" panose="02020603050405020304" pitchFamily="18" charset="0"/>
                          <a:cs typeface="Times New Roman" panose="02020603050405020304" pitchFamily="18" charset="0"/>
                        </a:rPr>
                        <a:t>низким</a:t>
                      </a:r>
                      <a:r>
                        <a:rPr lang="ru-RU" sz="1100" dirty="0" smtClean="0">
                          <a:latin typeface="Times New Roman" panose="02020603050405020304" pitchFamily="18" charset="0"/>
                          <a:cs typeface="Times New Roman" panose="02020603050405020304" pitchFamily="18" charset="0"/>
                        </a:rPr>
                        <a:t>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16</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20</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17</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18</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234646" y="3284984"/>
            <a:ext cx="2693556" cy="1123712"/>
          </a:xfrm>
          <a:prstGeom prst="wedgeRoundRectCallout">
            <a:avLst>
              <a:gd name="adj1" fmla="val -61915"/>
              <a:gd name="adj2" fmla="val -16249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2024 года Чувашская </a:t>
            </a:r>
            <a:r>
              <a:rPr lang="ru-RU" sz="1200" dirty="0">
                <a:solidFill>
                  <a:prstClr val="black"/>
                </a:solidFill>
                <a:latin typeface="Times New Roman" panose="02020603050405020304" pitchFamily="18" charset="0"/>
                <a:cs typeface="Times New Roman" panose="02020603050405020304" pitchFamily="18" charset="0"/>
              </a:rPr>
              <a:t>Республика </a:t>
            </a:r>
            <a:r>
              <a:rPr lang="ru-RU" sz="1200" dirty="0" smtClean="0">
                <a:solidFill>
                  <a:prstClr val="black"/>
                </a:solidFill>
                <a:latin typeface="Times New Roman" panose="02020603050405020304" pitchFamily="18" charset="0"/>
                <a:cs typeface="Times New Roman" panose="02020603050405020304" pitchFamily="18" charset="0"/>
              </a:rPr>
              <a:t>вновь находится </a:t>
            </a:r>
            <a:r>
              <a:rPr lang="ru-RU" sz="1200" dirty="0">
                <a:solidFill>
                  <a:prstClr val="black"/>
                </a:solidFill>
                <a:latin typeface="Times New Roman" panose="02020603050405020304" pitchFamily="18" charset="0"/>
                <a:cs typeface="Times New Roman" panose="02020603050405020304" pitchFamily="18" charset="0"/>
              </a:rPr>
              <a:t>в </a:t>
            </a:r>
            <a:r>
              <a:rPr lang="ru-RU" sz="1200" dirty="0" smtClean="0">
                <a:solidFill>
                  <a:prstClr val="black"/>
                </a:solidFill>
                <a:latin typeface="Times New Roman" panose="02020603050405020304" pitchFamily="18" charset="0"/>
                <a:cs typeface="Times New Roman" panose="02020603050405020304" pitchFamily="18" charset="0"/>
              </a:rPr>
              <a:t>лидирующей группе </a:t>
            </a:r>
            <a:r>
              <a:rPr lang="ru-RU" sz="1200" dirty="0">
                <a:solidFill>
                  <a:prstClr val="black"/>
                </a:solidFill>
                <a:latin typeface="Times New Roman" panose="02020603050405020304" pitchFamily="18" charset="0"/>
                <a:cs typeface="Times New Roman" panose="02020603050405020304" pitchFamily="18" charset="0"/>
              </a:rPr>
              <a:t>регионов с очень высоким уровнем открытости бюджетных </a:t>
            </a:r>
            <a:r>
              <a:rPr lang="ru-RU" sz="1200" dirty="0" smtClean="0">
                <a:solidFill>
                  <a:prstClr val="black"/>
                </a:solidFill>
                <a:latin typeface="Times New Roman" panose="02020603050405020304" pitchFamily="18" charset="0"/>
                <a:cs typeface="Times New Roman" panose="02020603050405020304" pitchFamily="18" charset="0"/>
              </a:rPr>
              <a:t>данных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1283103075"/>
              </p:ext>
            </p:extLst>
          </p:nvPr>
        </p:nvGraphicFramePr>
        <p:xfrm>
          <a:off x="107504" y="1412776"/>
          <a:ext cx="5688632" cy="2208403"/>
        </p:xfrm>
        <a:graphic>
          <a:graphicData uri="http://schemas.openxmlformats.org/drawingml/2006/table">
            <a:tbl>
              <a:tblPr firstRow="1" firstCol="1" bandRow="1">
                <a:tableStyleId>{5C22544A-7EE6-4342-B048-85BDC9FD1C3A}</a:tableStyleId>
              </a:tblPr>
              <a:tblGrid>
                <a:gridCol w="1800200"/>
                <a:gridCol w="936104"/>
                <a:gridCol w="936104"/>
                <a:gridCol w="1008112"/>
                <a:gridCol w="1008112"/>
              </a:tblGrid>
              <a:tr h="202565">
                <a:tc>
                  <a:txBody>
                    <a:bodyPr/>
                    <a:lstStyle/>
                    <a:p>
                      <a:pPr algn="l">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2021г.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2022г.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2023г.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2024г.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 с </a:t>
                      </a:r>
                      <a:r>
                        <a:rPr lang="ru-RU" sz="1100" b="1" baseline="0" dirty="0" smtClean="0">
                          <a:solidFill>
                            <a:schemeClr val="tx1"/>
                          </a:solidFill>
                          <a:effectLst/>
                          <a:latin typeface="Times New Roman" panose="02020603050405020304" pitchFamily="18" charset="0"/>
                          <a:ea typeface="Calibri"/>
                          <a:cs typeface="Times New Roman" panose="02020603050405020304" pitchFamily="18" charset="0"/>
                        </a:rPr>
                        <a:t>очень высоким </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15</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34</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40</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180000">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высоким</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 уровнем открытости</a:t>
                      </a: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23</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со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средним</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 уровнем открытости</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11</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12</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низким</a:t>
                      </a:r>
                    </a:p>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9</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очень низким </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6</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bl>
          </a:graphicData>
        </a:graphic>
      </p:graphicFrame>
      <p:pic>
        <p:nvPicPr>
          <p:cNvPr id="1026" name="Picture 2" descr="C:\Users\i.smirnov\Documents\Бюджет для граждан\Фото\ra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900" y="764704"/>
            <a:ext cx="2759102" cy="165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35243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4716016" y="2422571"/>
            <a:ext cx="4320480" cy="10064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90000"/>
              </a:lnSpc>
            </a:pPr>
            <a:r>
              <a:rPr lang="ru-RU" sz="1100" dirty="0">
                <a:latin typeface="Times New Roman" panose="02020603050405020304" pitchFamily="18" charset="0"/>
                <a:cs typeface="Times New Roman" panose="02020603050405020304" pitchFamily="18" charset="0"/>
              </a:rPr>
              <a:t>Ведется целенаправленная работа по повышению финансовой грамотности молодежи, в том числе в рамках образовательных </a:t>
            </a:r>
          </a:p>
          <a:p>
            <a:pPr algn="ctr">
              <a:lnSpc>
                <a:spcPct val="90000"/>
              </a:lnSpc>
            </a:pPr>
            <a:r>
              <a:rPr lang="ru-RU" sz="1100" dirty="0">
                <a:latin typeface="Times New Roman" panose="02020603050405020304" pitchFamily="18" charset="0"/>
                <a:cs typeface="Times New Roman" panose="02020603050405020304" pitchFamily="18" charset="0"/>
              </a:rPr>
              <a:t>программ, факультативов, различных просветительских мероприятий (семинаров, лекций, мастер-классов, деловых игр, круглых столов</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с приглашением экспертов из кредитных и прочих организаций.</a:t>
            </a:r>
          </a:p>
        </p:txBody>
      </p:sp>
      <p:sp>
        <p:nvSpPr>
          <p:cNvPr id="26" name="Прямоугольник 25"/>
          <p:cNvSpPr/>
          <p:nvPr/>
        </p:nvSpPr>
        <p:spPr>
          <a:xfrm>
            <a:off x="4572000" y="5199549"/>
            <a:ext cx="4464496" cy="116013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Значительное внимание уделяется размещению информации по финансовой грамотности в СМИ. В печатных, радио-, теле- и интернет изданиях на постоянной основе публикуются материалы, направленные на  углубление знаний населения в области финансов, формирование ответственного подхода к принятию финансовых решений, а также закрепление навыков противостояния мошенническим </a:t>
            </a:r>
            <a:r>
              <a:rPr lang="ru-RU" sz="1100" dirty="0" smtClean="0">
                <a:solidFill>
                  <a:schemeClr val="tx1"/>
                </a:solidFill>
                <a:latin typeface="Times New Roman" panose="02020603050405020304" pitchFamily="18" charset="0"/>
                <a:cs typeface="Times New Roman" panose="02020603050405020304" pitchFamily="18" charset="0"/>
              </a:rPr>
              <a:t>действиям.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4572000" y="1041418"/>
            <a:ext cx="4464496" cy="10194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Осуществляется обучение педагогов, методистов, </a:t>
            </a:r>
            <a:r>
              <a:rPr lang="ru-RU" sz="1100" dirty="0" smtClean="0">
                <a:solidFill>
                  <a:schemeClr val="tx1"/>
                </a:solidFill>
                <a:latin typeface="Times New Roman" panose="02020603050405020304" pitchFamily="18" charset="0"/>
                <a:cs typeface="Times New Roman" panose="02020603050405020304" pitchFamily="18" charset="0"/>
              </a:rPr>
              <a:t>тьюторов, </a:t>
            </a:r>
            <a:r>
              <a:rPr lang="ru-RU" sz="1100" dirty="0">
                <a:solidFill>
                  <a:schemeClr val="tx1"/>
                </a:solidFill>
                <a:latin typeface="Times New Roman" panose="02020603050405020304" pitchFamily="18" charset="0"/>
                <a:cs typeface="Times New Roman" panose="02020603050405020304" pitchFamily="18" charset="0"/>
              </a:rPr>
              <a:t>волонтеров, сотрудников центров социального обслуживания населения, центров занятости  и других организаций в области финансовой грамотности.  </a:t>
            </a:r>
          </a:p>
          <a:p>
            <a:pPr algn="ctr"/>
            <a:r>
              <a:rPr lang="ru-RU" sz="1100" dirty="0">
                <a:solidFill>
                  <a:schemeClr val="tx1"/>
                </a:solidFill>
                <a:latin typeface="Times New Roman" panose="02020603050405020304" pitchFamily="18" charset="0"/>
                <a:cs typeface="Times New Roman" panose="02020603050405020304" pitchFamily="18" charset="0"/>
              </a:rPr>
              <a:t>Сформирован пул амбассадоров финансовой </a:t>
            </a:r>
            <a:r>
              <a:rPr lang="ru-RU" sz="1100" dirty="0" smtClean="0">
                <a:solidFill>
                  <a:schemeClr val="tx1"/>
                </a:solidFill>
                <a:latin typeface="Times New Roman" panose="02020603050405020304" pitchFamily="18" charset="0"/>
                <a:cs typeface="Times New Roman" panose="02020603050405020304" pitchFamily="18" charset="0"/>
              </a:rPr>
              <a:t>грамотности.</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рямоугольник 34"/>
          <p:cNvSpPr/>
          <p:nvPr/>
        </p:nvSpPr>
        <p:spPr>
          <a:xfrm>
            <a:off x="4716016" y="3834198"/>
            <a:ext cx="4320480" cy="10349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latin typeface="Times New Roman" panose="02020603050405020304" pitchFamily="18" charset="0"/>
                <a:cs typeface="Times New Roman" panose="02020603050405020304" pitchFamily="18" charset="0"/>
              </a:rPr>
              <a:t>Реализуются мероприятия по финансовому просвещению взрослого населения, в том числе «на рабочих местах» в организациях. </a:t>
            </a:r>
          </a:p>
          <a:p>
            <a:pPr algn="ctr"/>
            <a:r>
              <a:rPr lang="ru-RU" sz="1100" dirty="0">
                <a:latin typeface="Times New Roman" panose="02020603050405020304" pitchFamily="18" charset="0"/>
                <a:cs typeface="Times New Roman" panose="02020603050405020304" pitchFamily="18" charset="0"/>
              </a:rPr>
              <a:t>Отдельное внимание уделяется работе с людьми пенсионного возраста и социально незащищенными гражданами на базе библиотек, </a:t>
            </a:r>
            <a:r>
              <a:rPr lang="ru-RU" sz="1100" dirty="0" smtClean="0">
                <a:latin typeface="Times New Roman" panose="02020603050405020304" pitchFamily="18" charset="0"/>
                <a:cs typeface="Times New Roman" panose="02020603050405020304" pitchFamily="18" charset="0"/>
              </a:rPr>
              <a:t>центров </a:t>
            </a:r>
            <a:r>
              <a:rPr lang="ru-RU" sz="1100" dirty="0">
                <a:latin typeface="Times New Roman" panose="02020603050405020304" pitchFamily="18" charset="0"/>
                <a:cs typeface="Times New Roman" panose="02020603050405020304" pitchFamily="18" charset="0"/>
              </a:rPr>
              <a:t>занятости и социальной защиты.</a:t>
            </a:r>
          </a:p>
        </p:txBody>
      </p:sp>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86</a:t>
            </a:r>
            <a:endParaRPr lang="ru-RU" dirty="0">
              <a:solidFill>
                <a:prstClr val="black"/>
              </a:solidFill>
            </a:endParaRPr>
          </a:p>
        </p:txBody>
      </p:sp>
      <p:sp>
        <p:nvSpPr>
          <p:cNvPr id="8" name="Прямоугольник 7"/>
          <p:cNvSpPr/>
          <p:nvPr/>
        </p:nvSpPr>
        <p:spPr>
          <a:xfrm>
            <a:off x="2843808" y="762960"/>
            <a:ext cx="45719" cy="6050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Дуга 11"/>
          <p:cNvSpPr/>
          <p:nvPr/>
        </p:nvSpPr>
        <p:spPr>
          <a:xfrm>
            <a:off x="2123728" y="1176039"/>
            <a:ext cx="1944216" cy="5315027"/>
          </a:xfrm>
          <a:prstGeom prst="arc">
            <a:avLst>
              <a:gd name="adj1" fmla="val 16199999"/>
              <a:gd name="adj2" fmla="val 53912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pic>
        <p:nvPicPr>
          <p:cNvPr id="13" name="Рисунок 12"/>
          <p:cNvPicPr>
            <a:picLocks noChangeAspect="1"/>
          </p:cNvPicPr>
          <p:nvPr/>
        </p:nvPicPr>
        <p:blipFill rotWithShape="1">
          <a:blip r:embed="rId3" cstate="print">
            <a:extLst>
              <a:ext uri="{28A0092B-C50C-407E-A947-70E740481C1C}">
                <a14:useLocalDpi xmlns:a14="http://schemas.microsoft.com/office/drawing/2010/main" val="0"/>
              </a:ext>
            </a:extLst>
          </a:blip>
          <a:srcRect r="12430"/>
          <a:stretch/>
        </p:blipFill>
        <p:spPr>
          <a:xfrm>
            <a:off x="3039617" y="2217596"/>
            <a:ext cx="1676399" cy="1355420"/>
          </a:xfrm>
          <a:prstGeom prst="ellipse">
            <a:avLst/>
          </a:prstGeom>
          <a:ln>
            <a:noFill/>
          </a:ln>
          <a:effectLst>
            <a:softEdge rad="112500"/>
          </a:effectLst>
        </p:spPr>
      </p:pic>
      <p:pic>
        <p:nvPicPr>
          <p:cNvPr id="34" name="Рисунок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8426" y="3767619"/>
            <a:ext cx="1649598" cy="1245557"/>
          </a:xfrm>
          <a:prstGeom prst="ellipse">
            <a:avLst/>
          </a:prstGeom>
          <a:ln>
            <a:noFill/>
          </a:ln>
          <a:effectLst>
            <a:softEdge rad="112500"/>
          </a:effectLst>
        </p:spPr>
      </p:pic>
      <p:pic>
        <p:nvPicPr>
          <p:cNvPr id="1032" name="Picture 8" descr="http://chrio.cap.ru/Content2020/photo/202003/05/Albom372168/dsc0886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01" t="2117" b="1"/>
          <a:stretch/>
        </p:blipFill>
        <p:spPr bwMode="auto">
          <a:xfrm>
            <a:off x="2987824" y="928164"/>
            <a:ext cx="1584176" cy="12046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ÐÐÐ Ð¤ÐÐÐÐÐ¡ÐÐÐÐ ÐÐ ÐÐÐÐ¢ÐÐÐ¡Ð¢Ð - 19 Ð¤ÐµÐ²ÑÐ°Ð»Ñ 2019 - ÑÐºÐ¾Ð»ÑÐ½ÑÐ¹ ÑÐ°Ð¹Ñ"/>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31" r="6399"/>
          <a:stretch/>
        </p:blipFill>
        <p:spPr bwMode="auto">
          <a:xfrm>
            <a:off x="3019806" y="5199549"/>
            <a:ext cx="1480186" cy="108397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20988" t="54383" r="66257" b="34850"/>
          <a:stretch/>
        </p:blipFill>
        <p:spPr bwMode="auto">
          <a:xfrm>
            <a:off x="539552" y="3933056"/>
            <a:ext cx="1872208" cy="13501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Скругленный прямоугольник 27"/>
          <p:cNvSpPr/>
          <p:nvPr/>
        </p:nvSpPr>
        <p:spPr>
          <a:xfrm>
            <a:off x="179512" y="2660115"/>
            <a:ext cx="2520281" cy="1174083"/>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итогам </a:t>
            </a:r>
            <a:r>
              <a:rPr lang="ru-RU" sz="1200" dirty="0" smtClean="0">
                <a:solidFill>
                  <a:schemeClr val="tx1"/>
                </a:solidFill>
                <a:latin typeface="Times New Roman" panose="02020603050405020304" pitchFamily="18" charset="0"/>
                <a:cs typeface="Times New Roman" panose="02020603050405020304" pitchFamily="18" charset="0"/>
              </a:rPr>
              <a:t>2024 </a:t>
            </a:r>
            <a:r>
              <a:rPr lang="ru-RU" sz="1200" dirty="0">
                <a:solidFill>
                  <a:schemeClr val="tx1"/>
                </a:solidFill>
                <a:latin typeface="Times New Roman" panose="02020603050405020304" pitchFamily="18" charset="0"/>
                <a:cs typeface="Times New Roman" panose="02020603050405020304" pitchFamily="18" charset="0"/>
              </a:rPr>
              <a:t>года </a:t>
            </a:r>
            <a:br>
              <a:rPr lang="ru-RU" sz="1200" dirty="0">
                <a:solidFill>
                  <a:schemeClr val="tx1"/>
                </a:solidFill>
                <a:latin typeface="Times New Roman" panose="02020603050405020304" pitchFamily="18" charset="0"/>
                <a:cs typeface="Times New Roman" panose="02020603050405020304" pitchFamily="18" charset="0"/>
              </a:rPr>
            </a:br>
            <a:r>
              <a:rPr lang="ru-RU" sz="1200" dirty="0">
                <a:solidFill>
                  <a:schemeClr val="tx1"/>
                </a:solidFill>
                <a:latin typeface="Times New Roman" panose="02020603050405020304" pitchFamily="18" charset="0"/>
                <a:cs typeface="Times New Roman" panose="02020603050405020304" pitchFamily="18" charset="0"/>
              </a:rPr>
              <a:t>2 республиканских проекта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финансовой грамотности признаны </a:t>
            </a:r>
            <a:r>
              <a:rPr lang="ru-RU" sz="1200" dirty="0" smtClean="0">
                <a:solidFill>
                  <a:schemeClr val="tx1"/>
                </a:solidFill>
                <a:latin typeface="Times New Roman" panose="02020603050405020304" pitchFamily="18" charset="0"/>
                <a:cs typeface="Times New Roman" panose="02020603050405020304" pitchFamily="18" charset="0"/>
              </a:rPr>
              <a:t>лучшими и </a:t>
            </a:r>
            <a:r>
              <a:rPr lang="ru-RU" sz="1200" dirty="0">
                <a:solidFill>
                  <a:schemeClr val="tx1"/>
                </a:solidFill>
                <a:latin typeface="Times New Roman" panose="02020603050405020304" pitchFamily="18" charset="0"/>
                <a:cs typeface="Times New Roman" panose="02020603050405020304" pitchFamily="18" charset="0"/>
              </a:rPr>
              <a:t>включены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в федеральный Каталог лучших региональных практик – </a:t>
            </a:r>
            <a:r>
              <a:rPr lang="ru-RU" sz="1200" dirty="0" smtClean="0">
                <a:solidFill>
                  <a:schemeClr val="tx1"/>
                </a:solidFill>
                <a:latin typeface="Times New Roman" panose="02020603050405020304" pitchFamily="18" charset="0"/>
                <a:cs typeface="Times New Roman" panose="02020603050405020304" pitchFamily="18" charset="0"/>
              </a:rPr>
              <a:t>2024</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9" name="Скругленный прямоугольник 28"/>
          <p:cNvSpPr/>
          <p:nvPr/>
        </p:nvSpPr>
        <p:spPr>
          <a:xfrm>
            <a:off x="179513" y="5074344"/>
            <a:ext cx="2520280" cy="1523008"/>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Цикл передач «Финтеллект», </a:t>
            </a:r>
          </a:p>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вышедший в эфир Национального телевидения Чувашии, - победитель Всероссийской премии «ФинЗОЖ эксперт» в номинации «Лучший медиапроект (цикл материалов, постоянная рубрика/спецпроект) в СМИ».</a:t>
            </a:r>
          </a:p>
        </p:txBody>
      </p:sp>
      <p:pic>
        <p:nvPicPr>
          <p:cNvPr id="2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943" y="649319"/>
            <a:ext cx="1822809" cy="19583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643049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87</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81 от 16.11.2021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en-US" sz="1400" dirty="0" smtClean="0">
              <a:solidFill>
                <a:prstClr val="black"/>
              </a:solidFill>
              <a:latin typeface="Times New Roman" panose="02020603050405020304" pitchFamily="18" charset="0"/>
              <a:cs typeface="Times New Roman" panose="02020603050405020304" pitchFamily="18" charset="0"/>
            </a:endParaRPr>
          </a:p>
          <a:p>
            <a:pPr algn="just"/>
            <a:r>
              <a:rPr lang="ru-RU" sz="1400" dirty="0" smtClean="0">
                <a:solidFill>
                  <a:prstClr val="black"/>
                </a:solidFill>
                <a:latin typeface="Times New Roman" panose="02020603050405020304" pitchFamily="18" charset="0"/>
                <a:cs typeface="Times New Roman" panose="02020603050405020304" pitchFamily="18" charset="0"/>
              </a:rPr>
              <a:t>Телеграм - канал Минфина Чувашии </a:t>
            </a:r>
            <a:r>
              <a:rPr lang="en-US" sz="1400" dirty="0" smtClean="0">
                <a:solidFill>
                  <a:srgbClr val="002060"/>
                </a:solidFill>
                <a:latin typeface="Times New Roman" panose="02020603050405020304" pitchFamily="18" charset="0"/>
                <a:cs typeface="Times New Roman" panose="02020603050405020304" pitchFamily="18" charset="0"/>
              </a:rPr>
              <a:t>t.me/</a:t>
            </a:r>
            <a:r>
              <a:rPr lang="en-US" sz="1400" dirty="0" err="1" smtClean="0">
                <a:solidFill>
                  <a:srgbClr val="002060"/>
                </a:solidFill>
                <a:latin typeface="Times New Roman" panose="02020603050405020304" pitchFamily="18" charset="0"/>
                <a:cs typeface="Times New Roman" panose="02020603050405020304" pitchFamily="18" charset="0"/>
              </a:rPr>
              <a:t>minfin_chuvashii</a:t>
            </a:r>
            <a:endParaRPr lang="en-US" sz="1400" dirty="0">
              <a:solidFill>
                <a:srgbClr val="002060"/>
              </a:solidFill>
              <a:latin typeface="Times New Roman" panose="02020603050405020304" pitchFamily="18" charset="0"/>
              <a:cs typeface="Times New Roman" panose="02020603050405020304" pitchFamily="18" charset="0"/>
            </a:endParaRPr>
          </a:p>
          <a:p>
            <a:pPr algn="just"/>
            <a:endParaRPr lang="en-US" sz="1400" dirty="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842464"/>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finmail@cap.ru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56-52-00</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86720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52936"/>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796279"/>
            <a:ext cx="5760640" cy="1585049"/>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Ежегодно предусматривается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a:t>
            </a:r>
            <a:r>
              <a:rPr lang="ru-RU" sz="1300" i="1" dirty="0" smtClean="0">
                <a:solidFill>
                  <a:prstClr val="black"/>
                </a:solidFill>
                <a:latin typeface="Times New Roman" panose="02020603050405020304" pitchFamily="18" charset="0"/>
                <a:cs typeface="Times New Roman" panose="02020603050405020304" pitchFamily="18" charset="0"/>
              </a:rPr>
              <a:t>бюджетам </a:t>
            </a:r>
            <a:r>
              <a:rPr lang="ru-RU" sz="1300" i="1" dirty="0">
                <a:solidFill>
                  <a:prstClr val="black"/>
                </a:solidFill>
                <a:latin typeface="Times New Roman" panose="02020603050405020304" pitchFamily="18" charset="0"/>
                <a:cs typeface="Times New Roman" panose="02020603050405020304" pitchFamily="18" charset="0"/>
              </a:rPr>
              <a:t>муниципальных </a:t>
            </a:r>
            <a:r>
              <a:rPr lang="ru-RU" sz="1300" i="1" dirty="0" smtClean="0">
                <a:solidFill>
                  <a:prstClr val="black"/>
                </a:solidFill>
                <a:latin typeface="Times New Roman" panose="02020603050405020304" pitchFamily="18" charset="0"/>
                <a:cs typeface="Times New Roman" panose="02020603050405020304" pitchFamily="18" charset="0"/>
              </a:rPr>
              <a:t>и городских </a:t>
            </a:r>
            <a:r>
              <a:rPr lang="ru-RU" sz="1300" i="1" dirty="0">
                <a:solidFill>
                  <a:prstClr val="black"/>
                </a:solidFill>
                <a:latin typeface="Times New Roman" panose="02020603050405020304" pitchFamily="18" charset="0"/>
                <a:cs typeface="Times New Roman" panose="02020603050405020304" pitchFamily="18" charset="0"/>
              </a:rPr>
              <a:t>округов на реализацию проектов развития общественной инфраструктуры, основанных на местных инициативах</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74988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599" t="35632" r="14511" b="24349"/>
          <a:stretch/>
        </p:blipFill>
        <p:spPr bwMode="auto">
          <a:xfrm>
            <a:off x="6012160" y="2858725"/>
            <a:ext cx="632454" cy="695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415563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r>
              <a:rPr lang="ru-RU" dirty="0" smtClean="0"/>
              <a:t>88</a:t>
            </a:r>
            <a:endParaRPr lang="ru-RU" dirty="0"/>
          </a:p>
        </p:txBody>
      </p:sp>
      <p:sp>
        <p:nvSpPr>
          <p:cNvPr id="3" name="TextBox 2"/>
          <p:cNvSpPr txBox="1"/>
          <p:nvPr/>
        </p:nvSpPr>
        <p:spPr>
          <a:xfrm>
            <a:off x="971600" y="5304690"/>
            <a:ext cx="5616624" cy="1292662"/>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a:t>
            </a:r>
            <a:r>
              <a:rPr lang="ru-RU" sz="1300" dirty="0" smtClean="0">
                <a:solidFill>
                  <a:prstClr val="black"/>
                </a:solidFill>
                <a:cs typeface="+mn-cs"/>
              </a:rPr>
              <a:t>56-52-00</a:t>
            </a:r>
            <a:r>
              <a:rPr lang="ru-RU" sz="1300" dirty="0">
                <a:solidFill>
                  <a:prstClr val="black"/>
                </a:solidFill>
                <a:cs typeface="+mn-cs"/>
              </a:rPr>
              <a:t>, </a:t>
            </a:r>
            <a:r>
              <a:rPr lang="ru-RU" sz="1300" dirty="0" smtClean="0">
                <a:solidFill>
                  <a:prstClr val="black"/>
                </a:solidFill>
                <a:cs typeface="+mn-cs"/>
              </a:rPr>
              <a:t>56-52-12</a:t>
            </a:r>
            <a:endParaRPr lang="ru-RU" sz="1300" dirty="0">
              <a:solidFill>
                <a:prstClr val="black"/>
              </a:solidFill>
              <a:cs typeface="+mn-cs"/>
            </a:endParaRPr>
          </a:p>
          <a:p>
            <a:pPr algn="just"/>
            <a:r>
              <a:rPr lang="en-US" sz="1300" dirty="0" smtClean="0">
                <a:solidFill>
                  <a:srgbClr val="3333FF"/>
                </a:solidFill>
                <a:cs typeface="+mn-cs"/>
              </a:rPr>
              <a:t>https://</a:t>
            </a:r>
            <a:r>
              <a:rPr lang="en-US" sz="1300" dirty="0">
                <a:solidFill>
                  <a:srgbClr val="3333FF"/>
                </a:solidFill>
                <a:cs typeface="+mn-cs"/>
              </a:rPr>
              <a:t>minfin.cap.ru</a:t>
            </a:r>
            <a:r>
              <a:rPr lang="en-US" sz="1300" dirty="0" smtClean="0">
                <a:solidFill>
                  <a:srgbClr val="3333FF"/>
                </a:solidFill>
                <a:cs typeface="+mn-cs"/>
              </a:rPr>
              <a:t>/</a:t>
            </a:r>
            <a:endParaRPr lang="ru-RU" sz="1300" dirty="0" smtClean="0">
              <a:solidFill>
                <a:srgbClr val="3333FF"/>
              </a:solidFill>
              <a:cs typeface="+mn-cs"/>
            </a:endParaRPr>
          </a:p>
          <a:p>
            <a:pPr algn="just"/>
            <a:endParaRPr lang="ru-RU" sz="1300" dirty="0" smtClean="0">
              <a:solidFill>
                <a:prstClr val="black"/>
              </a:solidFill>
              <a:cs typeface="+mn-cs"/>
            </a:endParaRPr>
          </a:p>
          <a:p>
            <a:pPr algn="just"/>
            <a:r>
              <a:rPr lang="en-US" sz="1300" dirty="0" smtClean="0">
                <a:solidFill>
                  <a:prstClr val="black"/>
                </a:solidFill>
                <a:cs typeface="+mn-cs"/>
              </a:rPr>
              <a:t>E-Mail</a:t>
            </a:r>
            <a:r>
              <a:rPr lang="en-US" sz="1300" dirty="0">
                <a:solidFill>
                  <a:prstClr val="black"/>
                </a:solidFill>
                <a:cs typeface="+mn-cs"/>
              </a:rPr>
              <a:t>: </a:t>
            </a:r>
            <a:r>
              <a:rPr lang="en-US" sz="1300" u="sng" dirty="0" smtClean="0">
                <a:solidFill>
                  <a:prstClr val="black"/>
                </a:solidFill>
              </a:rPr>
              <a:t>finmail@cap.ru</a:t>
            </a:r>
            <a:endParaRPr lang="ru-RU" sz="1300" u="sng" dirty="0">
              <a:solidFill>
                <a:prstClr val="black"/>
              </a:solidFill>
            </a:endParaRPr>
          </a:p>
        </p:txBody>
      </p:sp>
      <p:sp>
        <p:nvSpPr>
          <p:cNvPr id="11" name="TextBox 10"/>
          <p:cNvSpPr txBox="1"/>
          <p:nvPr/>
        </p:nvSpPr>
        <p:spPr>
          <a:xfrm>
            <a:off x="1019756" y="980728"/>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5341531"/>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60848"/>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3" name="TextBox 12"/>
          <p:cNvSpPr txBox="1"/>
          <p:nvPr/>
        </p:nvSpPr>
        <p:spPr>
          <a:xfrm>
            <a:off x="1010856" y="1737200"/>
            <a:ext cx="7792084" cy="3492000"/>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ru-RU" sz="1300" dirty="0" smtClean="0">
                <a:solidFill>
                  <a:prstClr val="black"/>
                </a:solidFill>
                <a:latin typeface="Arial" panose="020B0604020202020204" pitchFamily="34" charset="0"/>
                <a:cs typeface="Arial" panose="020B0604020202020204" pitchFamily="34" charset="0"/>
              </a:rPr>
              <a:t>1. </a:t>
            </a:r>
            <a:r>
              <a:rPr lang="ru-RU" sz="1300" dirty="0">
                <a:solidFill>
                  <a:prstClr val="black"/>
                </a:solidFill>
                <a:latin typeface="Arial" panose="020B0604020202020204" pitchFamily="34" charset="0"/>
                <a:cs typeface="Arial" panose="020B0604020202020204" pitchFamily="34" charset="0"/>
              </a:rPr>
              <a:t>М.Г. Ноздряков – </a:t>
            </a:r>
            <a:r>
              <a:rPr lang="ru-RU" sz="1300" dirty="0" smtClean="0">
                <a:solidFill>
                  <a:prstClr val="black"/>
                </a:solidFill>
                <a:latin typeface="Arial" panose="020B0604020202020204" pitchFamily="34" charset="0"/>
                <a:cs typeface="Arial" panose="020B0604020202020204" pitchFamily="34" charset="0"/>
              </a:rPr>
              <a:t>первый заместитель </a:t>
            </a:r>
            <a:r>
              <a:rPr lang="ru-RU" sz="1300" dirty="0">
                <a:solidFill>
                  <a:prstClr val="black"/>
                </a:solidFill>
                <a:latin typeface="Arial" panose="020B0604020202020204" pitchFamily="34" charset="0"/>
                <a:cs typeface="Arial" panose="020B0604020202020204" pitchFamily="34" charset="0"/>
              </a:rPr>
              <a:t>Председателя Кабинета Министров Чувашской Республики </a:t>
            </a:r>
            <a:r>
              <a:rPr lang="ru-RU" sz="1300" dirty="0" smtClean="0">
                <a:solidFill>
                  <a:prstClr val="black"/>
                </a:solidFill>
                <a:latin typeface="Arial" panose="020B0604020202020204" pitchFamily="34" charset="0"/>
                <a:cs typeface="Arial" panose="020B0604020202020204" pitchFamily="34" charset="0"/>
              </a:rPr>
              <a:t>- министр финансов Чувашской Республики</a:t>
            </a:r>
            <a:endParaRPr lang="ru-RU" sz="1300" dirty="0">
              <a:solidFill>
                <a:prstClr val="black"/>
              </a:solidFill>
              <a:latin typeface="Arial" panose="020B0604020202020204" pitchFamily="34" charset="0"/>
              <a:cs typeface="Arial" panose="020B0604020202020204" pitchFamily="34" charset="0"/>
            </a:endParaRPr>
          </a:p>
          <a:p>
            <a:pPr algn="just"/>
            <a:r>
              <a:rPr lang="ru-RU" sz="1300" i="1" dirty="0" smtClean="0">
                <a:solidFill>
                  <a:prstClr val="black"/>
                </a:solidFill>
                <a:latin typeface="Arial" panose="020B0604020202020204" pitchFamily="34" charset="0"/>
                <a:cs typeface="Arial" panose="020B0604020202020204" pitchFamily="34" charset="0"/>
              </a:rPr>
              <a:t> первая пятница </a:t>
            </a:r>
            <a:r>
              <a:rPr lang="ru-RU" sz="1300" i="1" dirty="0">
                <a:solidFill>
                  <a:prstClr val="black"/>
                </a:solidFill>
                <a:latin typeface="Arial" panose="020B0604020202020204" pitchFamily="34" charset="0"/>
                <a:cs typeface="Arial" panose="020B0604020202020204" pitchFamily="34" charset="0"/>
              </a:rPr>
              <a:t>месяца с 15.00 до 17.00 часов</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2</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О.В. Метелева – первый заместитель </a:t>
            </a:r>
            <a:r>
              <a:rPr lang="ru-RU" sz="1300" dirty="0">
                <a:solidFill>
                  <a:prstClr val="black"/>
                </a:solidFill>
                <a:latin typeface="Arial" panose="020B0604020202020204" pitchFamily="34" charset="0"/>
                <a:cs typeface="Arial" panose="020B0604020202020204" pitchFamily="34" charset="0"/>
              </a:rPr>
              <a:t>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3</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М.А. Загребаева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второй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endParaRPr lang="ru-RU" sz="400" i="1" dirty="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4</a:t>
            </a:r>
            <a:r>
              <a:rPr lang="ru-RU"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Г</a:t>
            </a:r>
            <a:r>
              <a:rPr lang="ru-RU" sz="1300" dirty="0" smtClean="0">
                <a:solidFill>
                  <a:prstClr val="black"/>
                </a:solidFill>
                <a:latin typeface="Arial" panose="020B0604020202020204" pitchFamily="34" charset="0"/>
                <a:cs typeface="Arial" panose="020B0604020202020204" pitchFamily="34" charset="0"/>
              </a:rPr>
              <a:t>.В</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Павлова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5</a:t>
            </a:r>
            <a:r>
              <a:rPr lang="ru-RU" sz="1300" dirty="0" smtClean="0">
                <a:solidFill>
                  <a:prstClr val="black"/>
                </a:solidFill>
                <a:latin typeface="Arial" panose="020B0604020202020204" pitchFamily="34" charset="0"/>
                <a:cs typeface="Arial" panose="020B0604020202020204" pitchFamily="34" charset="0"/>
              </a:rPr>
              <a:t>. И.Н. Смирнов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smtClean="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6. Т.К. Щербаткина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последняя пятница </a:t>
            </a:r>
            <a:r>
              <a:rPr lang="ru-RU" sz="1300" i="1" dirty="0">
                <a:solidFill>
                  <a:prstClr val="black"/>
                </a:solidFill>
                <a:latin typeface="Arial" panose="020B0604020202020204" pitchFamily="34" charset="0"/>
                <a:cs typeface="Arial" panose="020B0604020202020204" pitchFamily="34" charset="0"/>
              </a:rPr>
              <a:t>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1300" i="1" dirty="0">
              <a:solidFill>
                <a:prstClr val="black"/>
              </a:solidFill>
              <a:latin typeface="Arial" panose="020B0604020202020204" pitchFamily="34" charset="0"/>
              <a:cs typeface="Arial" panose="020B0604020202020204" pitchFamily="34" charset="0"/>
            </a:endParaRPr>
          </a:p>
        </p:txBody>
      </p:sp>
      <p:sp>
        <p:nvSpPr>
          <p:cNvPr id="6" name="Прямоугольник 5"/>
          <p:cNvSpPr/>
          <p:nvPr/>
        </p:nvSpPr>
        <p:spPr>
          <a:xfrm>
            <a:off x="5837127" y="5656790"/>
            <a:ext cx="2228495" cy="292388"/>
          </a:xfrm>
          <a:prstGeom prst="rect">
            <a:avLst/>
          </a:prstGeom>
        </p:spPr>
        <p:txBody>
          <a:bodyPr wrap="none">
            <a:spAutoFit/>
          </a:bodyPr>
          <a:lstStyle/>
          <a:p>
            <a:r>
              <a:rPr lang="en-US" sz="1300" dirty="0">
                <a:solidFill>
                  <a:srgbClr val="3333FF"/>
                </a:solidFill>
              </a:rPr>
              <a:t>https://vk.com/id516657844</a:t>
            </a:r>
            <a:endParaRPr lang="ru-RU" sz="1300" dirty="0">
              <a:solidFill>
                <a:srgbClr val="3333FF"/>
              </a:solidFill>
            </a:endParaRPr>
          </a:p>
        </p:txBody>
      </p:sp>
      <p:pic>
        <p:nvPicPr>
          <p:cNvPr id="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104" t="24884" r="25426" b="21090"/>
          <a:stretch/>
        </p:blipFill>
        <p:spPr bwMode="auto">
          <a:xfrm>
            <a:off x="5292080" y="5589240"/>
            <a:ext cx="383515" cy="4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T:\Сектор финансирования\Льготы\2\color-odnoklassniki-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2176" y="6100685"/>
            <a:ext cx="683322" cy="51070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5837127" y="6182794"/>
            <a:ext cx="2868542" cy="292388"/>
          </a:xfrm>
          <a:prstGeom prst="rect">
            <a:avLst/>
          </a:prstGeom>
        </p:spPr>
        <p:txBody>
          <a:bodyPr wrap="none">
            <a:spAutoFit/>
          </a:bodyPr>
          <a:lstStyle/>
          <a:p>
            <a:r>
              <a:rPr lang="en-US" sz="1300" dirty="0">
                <a:solidFill>
                  <a:srgbClr val="3333FF"/>
                </a:solidFill>
              </a:rPr>
              <a:t>https://ok.ru/group/60503534076116</a:t>
            </a:r>
            <a:endParaRPr lang="ru-RU" sz="1300" dirty="0">
              <a:solidFill>
                <a:srgbClr val="3333FF"/>
              </a:solidFill>
            </a:endParaRPr>
          </a:p>
        </p:txBody>
      </p:sp>
    </p:spTree>
    <p:extLst>
      <p:ext uri="{BB962C8B-B14F-4D97-AF65-F5344CB8AC3E}">
        <p14:creationId xmlns:p14="http://schemas.microsoft.com/office/powerpoint/2010/main" val="2078980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15199</TotalTime>
  <Words>14640</Words>
  <Application>Microsoft Office PowerPoint</Application>
  <PresentationFormat>Экран (4:3)</PresentationFormat>
  <Paragraphs>3639</Paragraphs>
  <Slides>88</Slides>
  <Notes>64</Notes>
  <HiddenSlides>0</HiddenSlides>
  <MMClips>0</MMClips>
  <ScaleCrop>false</ScaleCrop>
  <HeadingPairs>
    <vt:vector size="4" baseType="variant">
      <vt:variant>
        <vt:lpstr>Тема</vt:lpstr>
      </vt:variant>
      <vt:variant>
        <vt:i4>1</vt:i4>
      </vt:variant>
      <vt:variant>
        <vt:lpstr>Заголовки слайдов</vt:lpstr>
      </vt:variant>
      <vt:variant>
        <vt:i4>88</vt:i4>
      </vt:variant>
    </vt:vector>
  </HeadingPairs>
  <TitlesOfParts>
    <vt:vector size="89"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3256</cp:revision>
  <cp:lastPrinted>2021-04-21T14:26:58Z</cp:lastPrinted>
  <dcterms:created xsi:type="dcterms:W3CDTF">2011-09-23T06:24:52Z</dcterms:created>
  <dcterms:modified xsi:type="dcterms:W3CDTF">2025-05-07T14:04:43Z</dcterms:modified>
</cp:coreProperties>
</file>